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9144000" cy="5143500" type="screen16x9"/>
  <p:notesSz cx="6858000" cy="9144000"/>
  <p:embeddedFontLst>
    <p:embeddedFont>
      <p:font typeface="DM Sans" panose="020F0502020204030204" pitchFamily="2" charset="0"/>
      <p:regular r:id="rId43"/>
      <p:bold r:id="rId44"/>
      <p:italic r:id="rId45"/>
      <p:boldItalic r:id="rId46"/>
    </p:embeddedFont>
    <p:embeddedFont>
      <p:font typeface="DM Sans Medium" panose="020F0502020204030204" pitchFamily="2" charset="0"/>
      <p:regular r:id="rId47"/>
      <p:bold r:id="rId48"/>
      <p:italic r:id="rId49"/>
      <p:boldItalic r:id="rId50"/>
    </p:embeddedFont>
    <p:embeddedFont>
      <p:font typeface="Play" panose="020B0604020202020204" charset="0"/>
      <p:regular r:id="rId51"/>
      <p:bold r:id="rId52"/>
    </p:embeddedFont>
    <p:embeddedFont>
      <p:font typeface="Raleway" pitchFamily="2" charset="0"/>
      <p:regular r:id="rId53"/>
      <p:bold r:id="rId54"/>
      <p:italic r:id="rId55"/>
      <p:boldItalic r:id="rId56"/>
    </p:embeddedFont>
    <p:embeddedFont>
      <p:font typeface="Roboto Mono" panose="020F0502020204030204" pitchFamily="49"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5" roundtripDataSignature="AMtx7mikh7YPfW3tAc7e+E3WEyJ93J3a3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9FB00F6-4EF7-45DC-A9A9-1C0F6DF98595}">
  <a:tblStyle styleId="{A9FB00F6-4EF7-45DC-A9A9-1C0F6DF98595}"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4E6"/>
          </a:solidFill>
        </a:fill>
      </a:tcStyle>
    </a:wholeTbl>
    <a:band1H>
      <a:tcTxStyle b="off" i="off"/>
      <a:tcStyle>
        <a:tcBdr/>
        <a:fill>
          <a:solidFill>
            <a:srgbClr val="FFE8CA"/>
          </a:solidFill>
        </a:fill>
      </a:tcStyle>
    </a:band1H>
    <a:band2H>
      <a:tcTxStyle b="off" i="off"/>
      <a:tcStyle>
        <a:tcBdr/>
      </a:tcStyle>
    </a:band2H>
    <a:band1V>
      <a:tcTxStyle b="off" i="off"/>
      <a:tcStyle>
        <a:tcBdr/>
        <a:fill>
          <a:solidFill>
            <a:srgbClr val="FFE8CA"/>
          </a:solidFill>
        </a:fill>
      </a:tcStyle>
    </a:band1V>
    <a:band2V>
      <a:tcTxStyle b="off" i="off"/>
      <a:tcStyle>
        <a:tcBdr/>
      </a:tcStyle>
    </a:band2V>
    <a:lastCol>
      <a:tcTxStyle b="on" i="off">
        <a:font>
          <a:latin typeface="Arial"/>
          <a:ea typeface="Arial"/>
          <a:cs typeface="Arial"/>
        </a:font>
        <a:schemeClr val="lt1"/>
      </a:tcTxStyle>
      <a:tcStyle>
        <a:tcBdr/>
        <a:fill>
          <a:solidFill>
            <a:schemeClr val="accent4"/>
          </a:solidFill>
        </a:fill>
      </a:tcStyle>
    </a:lastCol>
    <a:firstCol>
      <a:tcTxStyle b="on" i="off">
        <a:font>
          <a:latin typeface="Arial"/>
          <a:ea typeface="Arial"/>
          <a:cs typeface="Arial"/>
        </a:font>
        <a:schemeClr val="lt1"/>
      </a:tcTxStyle>
      <a:tcStyle>
        <a:tcBdr/>
        <a:fill>
          <a:solidFill>
            <a:schemeClr val="accent4"/>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4"/>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4"/>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4" y="5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 name="Google Shape;53;p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20a4133ac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g320a4133ac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2424a6032f_0_5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g32424a6032f_0_5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2424a6032f_0_6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g32424a6032f_0_6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2424a6032f_0_6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g32424a6032f_0_6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828800" lvl="3" indent="-298450" algn="l" rtl="0">
              <a:lnSpc>
                <a:spcPct val="115000"/>
              </a:lnSpc>
              <a:spcBef>
                <a:spcPts val="0"/>
              </a:spcBef>
              <a:spcAft>
                <a:spcPts val="0"/>
              </a:spcAft>
              <a:buClr>
                <a:schemeClr val="dk1"/>
              </a:buClr>
              <a:buSzPts val="1100"/>
              <a:buChar char="●"/>
            </a:pPr>
            <a:r>
              <a:rPr lang="en">
                <a:solidFill>
                  <a:schemeClr val="dk1"/>
                </a:solidFill>
              </a:rPr>
              <a:t>Traditional Butcher Shops: </a:t>
            </a:r>
            <a:endParaRPr>
              <a:solidFill>
                <a:schemeClr val="dk1"/>
              </a:solidFill>
            </a:endParaRPr>
          </a:p>
          <a:p>
            <a:pPr marL="2286000" lvl="4" indent="-298450" algn="l" rtl="0">
              <a:lnSpc>
                <a:spcPct val="115000"/>
              </a:lnSpc>
              <a:spcBef>
                <a:spcPts val="0"/>
              </a:spcBef>
              <a:spcAft>
                <a:spcPts val="0"/>
              </a:spcAft>
              <a:buClr>
                <a:schemeClr val="dk1"/>
              </a:buClr>
              <a:buSzPts val="1100"/>
              <a:buChar char="○"/>
            </a:pPr>
            <a:r>
              <a:rPr lang="en">
                <a:solidFill>
                  <a:schemeClr val="dk1"/>
                </a:solidFill>
              </a:rPr>
              <a:t>Offer a wide range of cuts from various animals, such as beef, pork, lamb, and poultry.</a:t>
            </a:r>
            <a:endParaRPr>
              <a:solidFill>
                <a:schemeClr val="dk1"/>
              </a:solidFill>
            </a:endParaRPr>
          </a:p>
          <a:p>
            <a:pPr marL="2286000" lvl="4" indent="-298450" algn="l" rtl="0">
              <a:lnSpc>
                <a:spcPct val="115000"/>
              </a:lnSpc>
              <a:spcBef>
                <a:spcPts val="0"/>
              </a:spcBef>
              <a:spcAft>
                <a:spcPts val="0"/>
              </a:spcAft>
              <a:buClr>
                <a:schemeClr val="dk1"/>
              </a:buClr>
              <a:buSzPts val="1100"/>
              <a:buChar char="○"/>
            </a:pPr>
            <a:r>
              <a:rPr lang="en">
                <a:solidFill>
                  <a:schemeClr val="dk1"/>
                </a:solidFill>
              </a:rPr>
              <a:t>Traditional shops that specialize in cutting and preparing meat.</a:t>
            </a:r>
            <a:endParaRPr>
              <a:solidFill>
                <a:schemeClr val="dk1"/>
              </a:solidFill>
            </a:endParaRPr>
          </a:p>
          <a:p>
            <a:pPr marL="2286000" lvl="4" indent="-298450" algn="l" rtl="0">
              <a:lnSpc>
                <a:spcPct val="115000"/>
              </a:lnSpc>
              <a:spcBef>
                <a:spcPts val="0"/>
              </a:spcBef>
              <a:spcAft>
                <a:spcPts val="0"/>
              </a:spcAft>
              <a:buClr>
                <a:schemeClr val="dk1"/>
              </a:buClr>
              <a:buSzPts val="1100"/>
              <a:buChar char="○"/>
            </a:pPr>
            <a:r>
              <a:rPr lang="en">
                <a:solidFill>
                  <a:schemeClr val="dk1"/>
                </a:solidFill>
              </a:rPr>
              <a:t>Often offer a wide variety of cuts and can provide custom cuts.</a:t>
            </a:r>
            <a:endParaRPr>
              <a:solidFill>
                <a:schemeClr val="dk1"/>
              </a:solidFill>
            </a:endParaRPr>
          </a:p>
          <a:p>
            <a:pPr marL="2286000" lvl="4" indent="-298450" algn="l" rtl="0">
              <a:lnSpc>
                <a:spcPct val="115000"/>
              </a:lnSpc>
              <a:spcBef>
                <a:spcPts val="0"/>
              </a:spcBef>
              <a:spcAft>
                <a:spcPts val="0"/>
              </a:spcAft>
              <a:buClr>
                <a:schemeClr val="dk1"/>
              </a:buClr>
              <a:buSzPts val="1100"/>
              <a:buChar char="○"/>
            </a:pPr>
            <a:r>
              <a:rPr lang="en">
                <a:solidFill>
                  <a:schemeClr val="dk1"/>
                </a:solidFill>
              </a:rPr>
              <a:t>May also sell other meat products, such as sausages and cured meats.</a:t>
            </a:r>
            <a:endParaRPr>
              <a:solidFill>
                <a:schemeClr val="dk1"/>
              </a:solidFill>
            </a:endParaRPr>
          </a:p>
          <a:p>
            <a:pPr marL="1828800" lvl="3" indent="-298450" algn="l" rtl="0">
              <a:lnSpc>
                <a:spcPct val="115000"/>
              </a:lnSpc>
              <a:spcBef>
                <a:spcPts val="0"/>
              </a:spcBef>
              <a:spcAft>
                <a:spcPts val="0"/>
              </a:spcAft>
              <a:buClr>
                <a:schemeClr val="dk1"/>
              </a:buClr>
              <a:buSzPts val="1100"/>
              <a:buChar char="●"/>
            </a:pPr>
            <a:r>
              <a:rPr lang="en">
                <a:solidFill>
                  <a:schemeClr val="dk1"/>
                </a:solidFill>
              </a:rPr>
              <a:t>Specialty Butcher Shops</a:t>
            </a:r>
            <a:r>
              <a:rPr lang="en" b="1">
                <a:solidFill>
                  <a:schemeClr val="dk1"/>
                </a:solidFill>
              </a:rPr>
              <a:t>:</a:t>
            </a:r>
            <a:r>
              <a:rPr lang="en">
                <a:solidFill>
                  <a:schemeClr val="dk1"/>
                </a:solidFill>
              </a:rPr>
              <a:t> Focus on specific types of meat, such as organic, grass-fed, or heritage breed meats.</a:t>
            </a:r>
            <a:endParaRPr>
              <a:solidFill>
                <a:schemeClr val="dk1"/>
              </a:solidFill>
            </a:endParaRPr>
          </a:p>
          <a:p>
            <a:pPr marL="1828800" lvl="3" indent="-298450" algn="l" rtl="0">
              <a:lnSpc>
                <a:spcPct val="115000"/>
              </a:lnSpc>
              <a:spcBef>
                <a:spcPts val="0"/>
              </a:spcBef>
              <a:spcAft>
                <a:spcPts val="0"/>
              </a:spcAft>
              <a:buClr>
                <a:schemeClr val="dk1"/>
              </a:buClr>
              <a:buSzPts val="1100"/>
              <a:buChar char="●"/>
            </a:pPr>
            <a:r>
              <a:rPr lang="en">
                <a:solidFill>
                  <a:schemeClr val="dk1"/>
                </a:solidFill>
              </a:rPr>
              <a:t>Charcuterie</a:t>
            </a:r>
            <a:r>
              <a:rPr lang="en" b="1">
                <a:solidFill>
                  <a:schemeClr val="dk1"/>
                </a:solidFill>
              </a:rPr>
              <a:t> </a:t>
            </a:r>
            <a:r>
              <a:rPr lang="en">
                <a:solidFill>
                  <a:schemeClr val="dk1"/>
                </a:solidFill>
              </a:rPr>
              <a:t>Shops</a:t>
            </a:r>
            <a:r>
              <a:rPr lang="en" b="1">
                <a:solidFill>
                  <a:schemeClr val="dk1"/>
                </a:solidFill>
              </a:rPr>
              <a:t>:</a:t>
            </a:r>
            <a:r>
              <a:rPr lang="en">
                <a:solidFill>
                  <a:schemeClr val="dk1"/>
                </a:solidFill>
              </a:rPr>
              <a:t> Specialize in cured meats, such as salami, prosciutto, and ham.</a:t>
            </a:r>
            <a:endParaRPr>
              <a:solidFill>
                <a:schemeClr val="dk1"/>
              </a:solidFill>
            </a:endParaRPr>
          </a:p>
          <a:p>
            <a:pPr marL="1828800" lvl="3" indent="-298450" algn="l" rtl="0">
              <a:lnSpc>
                <a:spcPct val="115000"/>
              </a:lnSpc>
              <a:spcBef>
                <a:spcPts val="0"/>
              </a:spcBef>
              <a:spcAft>
                <a:spcPts val="0"/>
              </a:spcAft>
              <a:buClr>
                <a:schemeClr val="dk1"/>
              </a:buClr>
              <a:buSzPts val="1100"/>
              <a:buChar char="●"/>
            </a:pPr>
            <a:r>
              <a:rPr lang="en">
                <a:solidFill>
                  <a:schemeClr val="dk1"/>
                </a:solidFill>
              </a:rPr>
              <a:t>Supermarkets</a:t>
            </a:r>
            <a:r>
              <a:rPr lang="en" b="1">
                <a:solidFill>
                  <a:schemeClr val="dk1"/>
                </a:solidFill>
              </a:rPr>
              <a:t>:</a:t>
            </a:r>
            <a:endParaRPr b="1">
              <a:solidFill>
                <a:schemeClr val="dk1"/>
              </a:solidFill>
            </a:endParaRPr>
          </a:p>
          <a:p>
            <a:pPr marL="2286000" lvl="4" indent="-298450" algn="l" rtl="0">
              <a:lnSpc>
                <a:spcPct val="115000"/>
              </a:lnSpc>
              <a:spcBef>
                <a:spcPts val="0"/>
              </a:spcBef>
              <a:spcAft>
                <a:spcPts val="0"/>
              </a:spcAft>
              <a:buClr>
                <a:schemeClr val="dk1"/>
              </a:buClr>
              <a:buSzPts val="1100"/>
              <a:buChar char="○"/>
            </a:pPr>
            <a:r>
              <a:rPr lang="en">
                <a:solidFill>
                  <a:schemeClr val="dk1"/>
                </a:solidFill>
              </a:rPr>
              <a:t>Large grocery stores that sell a variety of food products, including meat.</a:t>
            </a:r>
            <a:endParaRPr>
              <a:solidFill>
                <a:schemeClr val="dk1"/>
              </a:solidFill>
            </a:endParaRPr>
          </a:p>
          <a:p>
            <a:pPr marL="2286000" lvl="4" indent="-298450" algn="l" rtl="0">
              <a:lnSpc>
                <a:spcPct val="115000"/>
              </a:lnSpc>
              <a:spcBef>
                <a:spcPts val="0"/>
              </a:spcBef>
              <a:spcAft>
                <a:spcPts val="0"/>
              </a:spcAft>
              <a:buClr>
                <a:schemeClr val="dk1"/>
              </a:buClr>
              <a:buSzPts val="1100"/>
              <a:buChar char="○"/>
            </a:pPr>
            <a:r>
              <a:rPr lang="en">
                <a:solidFill>
                  <a:schemeClr val="dk1"/>
                </a:solidFill>
              </a:rPr>
              <a:t>Typically offer a selection of pre-packaged meat cuts.</a:t>
            </a:r>
            <a:endParaRPr>
              <a:solidFill>
                <a:schemeClr val="dk1"/>
              </a:solidFill>
            </a:endParaRPr>
          </a:p>
          <a:p>
            <a:pPr marL="1828800" lvl="3" indent="-298450" algn="l" rtl="0">
              <a:lnSpc>
                <a:spcPct val="115000"/>
              </a:lnSpc>
              <a:spcBef>
                <a:spcPts val="0"/>
              </a:spcBef>
              <a:spcAft>
                <a:spcPts val="0"/>
              </a:spcAft>
              <a:buClr>
                <a:schemeClr val="dk1"/>
              </a:buClr>
              <a:buSzPts val="1100"/>
              <a:buChar char="●"/>
            </a:pPr>
            <a:r>
              <a:rPr lang="en">
                <a:solidFill>
                  <a:schemeClr val="dk1"/>
                </a:solidFill>
              </a:rPr>
              <a:t>Specialty</a:t>
            </a:r>
            <a:r>
              <a:rPr lang="en" b="1">
                <a:solidFill>
                  <a:schemeClr val="dk1"/>
                </a:solidFill>
              </a:rPr>
              <a:t> </a:t>
            </a:r>
            <a:r>
              <a:rPr lang="en">
                <a:solidFill>
                  <a:schemeClr val="dk1"/>
                </a:solidFill>
              </a:rPr>
              <a:t>Meat Markets:</a:t>
            </a:r>
            <a:endParaRPr b="1">
              <a:solidFill>
                <a:schemeClr val="dk1"/>
              </a:solidFill>
            </a:endParaRPr>
          </a:p>
          <a:p>
            <a:pPr marL="2286000" lvl="4" indent="-298450" algn="l" rtl="0">
              <a:lnSpc>
                <a:spcPct val="115000"/>
              </a:lnSpc>
              <a:spcBef>
                <a:spcPts val="0"/>
              </a:spcBef>
              <a:spcAft>
                <a:spcPts val="0"/>
              </a:spcAft>
              <a:buClr>
                <a:schemeClr val="dk1"/>
              </a:buClr>
              <a:buSzPts val="1100"/>
              <a:buChar char="○"/>
            </a:pPr>
            <a:r>
              <a:rPr lang="en">
                <a:solidFill>
                  <a:schemeClr val="dk1"/>
                </a:solidFill>
              </a:rPr>
              <a:t>Stores that focus on specific types of meat, such as organic, grass-fed, or exotic meats.</a:t>
            </a:r>
            <a:endParaRPr>
              <a:solidFill>
                <a:schemeClr val="dk1"/>
              </a:solidFill>
            </a:endParaRPr>
          </a:p>
          <a:p>
            <a:pPr marL="2286000" lvl="4" indent="-298450" algn="l" rtl="0">
              <a:lnSpc>
                <a:spcPct val="115000"/>
              </a:lnSpc>
              <a:spcBef>
                <a:spcPts val="0"/>
              </a:spcBef>
              <a:spcAft>
                <a:spcPts val="0"/>
              </a:spcAft>
              <a:buClr>
                <a:schemeClr val="dk1"/>
              </a:buClr>
              <a:buSzPts val="1100"/>
              <a:buChar char="○"/>
            </a:pPr>
            <a:r>
              <a:rPr lang="en">
                <a:solidFill>
                  <a:schemeClr val="dk1"/>
                </a:solidFill>
              </a:rPr>
              <a:t>May also offer prepared meat dishes and charcuterie.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20a4133ac8_0_2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 name="Google Shape;214;g320a4133ac8_0_2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20a4133ac8_0_2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g320a4133ac8_0_2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20a4133ac8_0_2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2" name="Google Shape;242;g320a4133ac8_0_2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20a4133ac8_0_2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56" name="Google Shape;256;g320a4133ac8_0_2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320a4133ac8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 name="Google Shape;290;g320a4133ac8_0_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2424a6032f_0_6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Google Shape;297;g32424a6032f_0_6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1f1deeae9d_0_5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914400" lvl="1" indent="-298450" algn="l" rtl="0">
              <a:lnSpc>
                <a:spcPct val="115000"/>
              </a:lnSpc>
              <a:spcBef>
                <a:spcPts val="1200"/>
              </a:spcBef>
              <a:spcAft>
                <a:spcPts val="0"/>
              </a:spcAft>
              <a:buClr>
                <a:schemeClr val="dk1"/>
              </a:buClr>
              <a:buSzPts val="1100"/>
              <a:buChar char="○"/>
            </a:pPr>
            <a:r>
              <a:rPr lang="en" sz="1100"/>
              <a:t>What is the role of Sales Support</a:t>
            </a:r>
            <a:endParaRPr sz="1100"/>
          </a:p>
          <a:p>
            <a:pPr marL="1371600" lvl="2" indent="-298450" algn="l" rtl="0">
              <a:lnSpc>
                <a:spcPct val="115000"/>
              </a:lnSpc>
              <a:spcBef>
                <a:spcPts val="0"/>
              </a:spcBef>
              <a:spcAft>
                <a:spcPts val="0"/>
              </a:spcAft>
              <a:buClr>
                <a:schemeClr val="dk1"/>
              </a:buClr>
              <a:buSzPts val="1100"/>
              <a:buChar char="■"/>
            </a:pPr>
            <a:r>
              <a:rPr lang="en" sz="1100"/>
              <a:t>Help the sales people by providing them with the tools they need to successfully complete the </a:t>
            </a:r>
            <a:r>
              <a:rPr lang="en" sz="1100" b="1"/>
              <a:t>Sales Cycle.</a:t>
            </a:r>
            <a:r>
              <a:rPr lang="en" sz="1100"/>
              <a:t> These tools will range from marketing materials, proposals, and answers to questions about the point of sale system they are selling. </a:t>
            </a:r>
            <a:endParaRPr sz="1100"/>
          </a:p>
          <a:p>
            <a:pPr marL="1371600" lvl="2" indent="-298450" algn="l" rtl="0">
              <a:lnSpc>
                <a:spcPct val="115000"/>
              </a:lnSpc>
              <a:spcBef>
                <a:spcPts val="0"/>
              </a:spcBef>
              <a:spcAft>
                <a:spcPts val="0"/>
              </a:spcAft>
              <a:buClr>
                <a:schemeClr val="dk1"/>
              </a:buClr>
              <a:buSzPts val="1100"/>
              <a:buChar char="■"/>
            </a:pPr>
            <a:r>
              <a:rPr lang="en" sz="1100"/>
              <a:t>Once a sale has been completed, the </a:t>
            </a:r>
            <a:r>
              <a:rPr lang="en" sz="1100" b="1"/>
              <a:t>Onboarding</a:t>
            </a:r>
            <a:r>
              <a:rPr lang="en" sz="1100"/>
              <a:t> process must be completed in order to successfully program the point of sale. </a:t>
            </a:r>
            <a:endParaRPr/>
          </a:p>
        </p:txBody>
      </p:sp>
      <p:sp>
        <p:nvSpPr>
          <p:cNvPr id="58" name="Google Shape;58;g31f1deeae9d_0_5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2424a6032f_0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4" name="Google Shape;304;g32424a6032f_0_1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32424a6032f_0_2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7" name="Google Shape;317;g32424a6032f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2424a6032f_0_2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1" name="Google Shape;331;g32424a6032f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32424a6032f_0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3" name="Google Shape;343;g32424a6032f_0_2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32424a6032f_0_2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350" name="Google Shape;350;g32424a6032f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32424a6032f_0_3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9" name="Google Shape;369;g32424a6032f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32424a6032f_0_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4" name="Google Shape;394;g32424a6032f_0_3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2424a6032f_0_3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400" name="Google Shape;400;g32424a6032f_0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32424a6032f_0_3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5" name="Google Shape;415;g32424a6032f_0_3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2424a6032f_0_3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420" name="Google Shape;420;g32424a6032f_0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1f1deeae9d_0_5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914400" lvl="1" indent="-298450" algn="l" rtl="0">
              <a:lnSpc>
                <a:spcPct val="115000"/>
              </a:lnSpc>
              <a:spcBef>
                <a:spcPts val="1200"/>
              </a:spcBef>
              <a:spcAft>
                <a:spcPts val="0"/>
              </a:spcAft>
              <a:buClr>
                <a:schemeClr val="dk1"/>
              </a:buClr>
              <a:buSzPts val="1100"/>
              <a:buChar char="○"/>
            </a:pPr>
            <a:r>
              <a:rPr lang="en" sz="1100"/>
              <a:t>What is the role of Sales Support</a:t>
            </a:r>
            <a:endParaRPr sz="1100"/>
          </a:p>
          <a:p>
            <a:pPr marL="1371600" lvl="2" indent="-298450" algn="l" rtl="0">
              <a:lnSpc>
                <a:spcPct val="115000"/>
              </a:lnSpc>
              <a:spcBef>
                <a:spcPts val="0"/>
              </a:spcBef>
              <a:spcAft>
                <a:spcPts val="0"/>
              </a:spcAft>
              <a:buClr>
                <a:schemeClr val="dk1"/>
              </a:buClr>
              <a:buSzPts val="1100"/>
              <a:buChar char="■"/>
            </a:pPr>
            <a:r>
              <a:rPr lang="en" sz="1100"/>
              <a:t>Help the sales people by providing them with the tools they need to successfully complete the </a:t>
            </a:r>
            <a:r>
              <a:rPr lang="en" sz="1100" b="1"/>
              <a:t>Sales Cycle.</a:t>
            </a:r>
            <a:r>
              <a:rPr lang="en" sz="1100"/>
              <a:t> These tools will range from marketing materials, proposals, and answers to questions about the point of sale system they are selling. </a:t>
            </a:r>
            <a:endParaRPr sz="1100"/>
          </a:p>
          <a:p>
            <a:pPr marL="1371600" lvl="2" indent="-298450" algn="l" rtl="0">
              <a:lnSpc>
                <a:spcPct val="115000"/>
              </a:lnSpc>
              <a:spcBef>
                <a:spcPts val="0"/>
              </a:spcBef>
              <a:spcAft>
                <a:spcPts val="0"/>
              </a:spcAft>
              <a:buClr>
                <a:schemeClr val="dk1"/>
              </a:buClr>
              <a:buSzPts val="1100"/>
              <a:buChar char="■"/>
            </a:pPr>
            <a:r>
              <a:rPr lang="en" sz="1100"/>
              <a:t>Once a sale has been completed, the </a:t>
            </a:r>
            <a:r>
              <a:rPr lang="en" sz="1100" b="1"/>
              <a:t>Onboarding</a:t>
            </a:r>
            <a:r>
              <a:rPr lang="en" sz="1100"/>
              <a:t> process must be completed in order to successfully program the point of sale. </a:t>
            </a:r>
            <a:endParaRPr/>
          </a:p>
        </p:txBody>
      </p:sp>
      <p:sp>
        <p:nvSpPr>
          <p:cNvPr id="79" name="Google Shape;79;g31f1deeae9d_0_5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32424a6032f_0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7" name="Google Shape;437;g32424a6032f_0_3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32424a6032f_0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3" name="Google Shape;443;g32424a6032f_0_3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2424a6032f_0_3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3" name="Google Shape;453;g32424a6032f_0_3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32424a6032f_0_5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5" name="Google Shape;465;g32424a6032f_0_5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400">
                <a:solidFill>
                  <a:schemeClr val="dk1"/>
                </a:solidFill>
              </a:rPr>
              <a:t>* **Technical Consultation:** They provide in-depth technical advice and guidance to customers, helping them understand complex technical concepts. * **Problem-Solving:** They identify and resolve technical challenges or objections raised by customers, ensuring a smooth sales process. * **Customization:** They work with customers to customize solutions to meet their specific needs, demonstrating flexibility and adaptability. * **Collaboration with Sales Teams:** They collaborate closely with sales teams to develop effective sales strategies and create compelling sales presentations. * **Post-Sales Support:** They provide ongoing technical support to customers, ensuring customer satisfaction and building long-term relationships. By providing technical expertise and addressing customer concerns, sales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32424a6032f_0_1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7" name="Google Shape;477;g32424a6032f_0_1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400">
                <a:solidFill>
                  <a:schemeClr val="dk1"/>
                </a:solidFill>
              </a:rPr>
              <a:t>* **Technical Consultation:** They provide in-depth technical advice and guidance to customers, helping them understand complex technical concepts. * **Problem-Solving:** They identify and resolve technical challenges or objections raised by customers, ensuring a smooth sales process. * **Customization:** They work with customers to customize solutions to meet their specific needs, demonstrating flexibility and adaptability. * **Collaboration with Sales Teams:** They collaborate closely with sales teams to develop effective sales strategies and create compelling sales presentations. * **Post-Sales Support:** They provide ongoing technical support to customers, ensuring customer satisfaction and building long-term relationships. By providing technical expertise and addressing customer concerns, sales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3191d50b05e_0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Lead: A potential new opportunity that a sales representative has come across.  The sales representative will complete a digital lead form that lives on the Netevia website </a:t>
            </a:r>
            <a:endParaRPr/>
          </a:p>
        </p:txBody>
      </p:sp>
      <p:sp>
        <p:nvSpPr>
          <p:cNvPr id="489" name="Google Shape;489;g3191d50b05e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318058c7353_3_4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9" name="Google Shape;529;g318058c7353_3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318058c7353_3_5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8" name="Google Shape;538;g318058c7353_3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318058c7353_3_5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45" name="Google Shape;545;g318058c7353_3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318058c7353_3_10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552" name="Google Shape;552;g318058c7353_3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1f1deeae9d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Lead: A potential new opportunity that a sales representative has come across.  The sales representative will complete a digital lead form that lives on the Netevia website </a:t>
            </a:r>
            <a:endParaRPr/>
          </a:p>
        </p:txBody>
      </p:sp>
      <p:sp>
        <p:nvSpPr>
          <p:cNvPr id="104" name="Google Shape;104;g31f1deeae9d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Week 1 (Back-office Build) </a:t>
            </a:r>
            <a:r>
              <a:rPr lang="en" sz="800" b="1" i="0" u="none" strike="noStrike" cap="none">
                <a:solidFill>
                  <a:schemeClr val="dk1"/>
                </a:solidFill>
                <a:latin typeface="Arial"/>
                <a:ea typeface="Arial"/>
                <a:cs typeface="Arial"/>
                <a:sym typeface="Arial"/>
              </a:rPr>
              <a:t>After financing has completed the order for GRETA™ deployment &amp; payment has been collected we will build Customer Databases in the cloud for all locations along with store configuration. *A signed purchase order is required in order to to begin implementation.</a:t>
            </a:r>
            <a:endParaRPr/>
          </a:p>
          <a:p>
            <a:pPr marL="0" marR="0" lvl="0" indent="0" algn="l" rtl="0">
              <a:lnSpc>
                <a:spcPct val="100000"/>
              </a:lnSpc>
              <a:spcBef>
                <a:spcPts val="0"/>
              </a:spcBef>
              <a:spcAft>
                <a:spcPts val="0"/>
              </a:spcAft>
              <a:buClr>
                <a:srgbClr val="000000"/>
              </a:buClr>
              <a:buSzPts val="1100"/>
              <a:buFont typeface="Arial"/>
              <a:buNone/>
            </a:pPr>
            <a:endParaRPr sz="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 sz="800" b="1" i="0" u="none" strike="noStrike" cap="none">
                <a:solidFill>
                  <a:schemeClr val="dk1"/>
                </a:solidFill>
                <a:latin typeface="Arial"/>
                <a:ea typeface="Arial"/>
                <a:cs typeface="Arial"/>
                <a:sym typeface="Arial"/>
              </a:rPr>
              <a:t>Week 2 (Inventory build)</a:t>
            </a:r>
            <a:endParaRPr sz="4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 sz="800" b="1" i="0" u="none" strike="noStrike" cap="none">
                <a:solidFill>
                  <a:schemeClr val="dk1"/>
                </a:solidFill>
                <a:latin typeface="Arial"/>
                <a:ea typeface="Arial"/>
                <a:cs typeface="Arial"/>
                <a:sym typeface="Arial"/>
              </a:rPr>
              <a:t>Menu file, departments, categories, discounts etc will be built in the customers back office. *We require an inventory file for this stage of implementation in .CSV format. Failure to provide inventory file will cause delays in installation. </a:t>
            </a:r>
            <a:endParaRPr/>
          </a:p>
          <a:p>
            <a:pPr marL="0" marR="0" lvl="0" indent="0" algn="l" rtl="0">
              <a:lnSpc>
                <a:spcPct val="100000"/>
              </a:lnSpc>
              <a:spcBef>
                <a:spcPts val="0"/>
              </a:spcBef>
              <a:spcAft>
                <a:spcPts val="0"/>
              </a:spcAft>
              <a:buClr>
                <a:srgbClr val="000000"/>
              </a:buClr>
              <a:buSzPts val="700"/>
              <a:buFont typeface="Arial"/>
              <a:buNone/>
            </a:pPr>
            <a:endParaRPr sz="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800" b="1" i="0" u="none" strike="noStrike" cap="none">
                <a:solidFill>
                  <a:schemeClr val="dk1"/>
                </a:solidFill>
                <a:latin typeface="Arial"/>
                <a:ea typeface="Arial"/>
                <a:cs typeface="Arial"/>
                <a:sym typeface="Arial"/>
              </a:rPr>
              <a:t>Week 2 Inventory Review Call: Inventory review call with client to get clearance to deploy. *Required to deploy systems</a:t>
            </a:r>
            <a:endParaRPr/>
          </a:p>
          <a:p>
            <a:pPr marL="0" marR="0" lvl="0" indent="0" algn="l" rtl="0">
              <a:lnSpc>
                <a:spcPct val="100000"/>
              </a:lnSpc>
              <a:spcBef>
                <a:spcPts val="0"/>
              </a:spcBef>
              <a:spcAft>
                <a:spcPts val="0"/>
              </a:spcAft>
              <a:buClr>
                <a:srgbClr val="000000"/>
              </a:buClr>
              <a:buSzPts val="1100"/>
              <a:buFont typeface="Arial"/>
              <a:buNone/>
            </a:pPr>
            <a:endParaRPr sz="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 sz="800" b="1" i="0" u="none" strike="noStrike" cap="none">
                <a:solidFill>
                  <a:schemeClr val="dk1"/>
                </a:solidFill>
                <a:latin typeface="Arial"/>
                <a:ea typeface="Arial"/>
                <a:cs typeface="Arial"/>
                <a:sym typeface="Arial"/>
              </a:rPr>
              <a:t>Week 3 (Equipment order and Configuration)</a:t>
            </a:r>
            <a:endParaRPr sz="12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 sz="800" b="1" i="0" u="none" strike="noStrike" cap="none">
                <a:solidFill>
                  <a:schemeClr val="dk1"/>
                </a:solidFill>
                <a:latin typeface="Arial"/>
                <a:ea typeface="Arial"/>
                <a:cs typeface="Arial"/>
                <a:sym typeface="Arial"/>
              </a:rPr>
              <a:t>Equipment ordered from warehouse, equipment sync, download and configuration for all applications. POS, LPS, Scale Comm.</a:t>
            </a:r>
            <a:endParaRPr/>
          </a:p>
          <a:p>
            <a:pPr marL="0" marR="0" lvl="0" indent="0" algn="l" rtl="0">
              <a:lnSpc>
                <a:spcPct val="100000"/>
              </a:lnSpc>
              <a:spcBef>
                <a:spcPts val="0"/>
              </a:spcBef>
              <a:spcAft>
                <a:spcPts val="0"/>
              </a:spcAft>
              <a:buClr>
                <a:srgbClr val="000000"/>
              </a:buClr>
              <a:buSzPts val="700"/>
              <a:buFont typeface="Arial"/>
              <a:buNone/>
            </a:pPr>
            <a:endParaRPr sz="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 sz="800" b="1" i="0" u="none" strike="noStrike" cap="none">
                <a:solidFill>
                  <a:schemeClr val="dk1"/>
                </a:solidFill>
                <a:latin typeface="Arial"/>
                <a:ea typeface="Arial"/>
                <a:cs typeface="Arial"/>
                <a:sym typeface="Arial"/>
              </a:rPr>
              <a:t>Week 4 (Shipping Period)</a:t>
            </a:r>
            <a:endParaRPr sz="20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 sz="800" b="1" i="0" u="none" strike="noStrike" cap="none">
                <a:solidFill>
                  <a:schemeClr val="dk1"/>
                </a:solidFill>
                <a:latin typeface="Arial"/>
                <a:ea typeface="Arial"/>
                <a:cs typeface="Arial"/>
                <a:sym typeface="Arial"/>
              </a:rPr>
              <a:t>Shipping is usually about 7 business days. Expedited shipping is available on case by case at current shipping rates</a:t>
            </a:r>
            <a:endParaRPr/>
          </a:p>
          <a:p>
            <a:pPr marL="0" marR="0" lvl="0" indent="0" algn="l" rtl="0">
              <a:lnSpc>
                <a:spcPct val="100000"/>
              </a:lnSpc>
              <a:spcBef>
                <a:spcPts val="0"/>
              </a:spcBef>
              <a:spcAft>
                <a:spcPts val="0"/>
              </a:spcAft>
              <a:buClr>
                <a:srgbClr val="000000"/>
              </a:buClr>
              <a:buSzPts val="700"/>
              <a:buFont typeface="Arial"/>
              <a:buNone/>
            </a:pPr>
            <a:endParaRPr sz="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 sz="800" b="1" i="0" u="none" strike="noStrike" cap="none">
                <a:solidFill>
                  <a:schemeClr val="dk1"/>
                </a:solidFill>
                <a:latin typeface="Arial"/>
                <a:ea typeface="Arial"/>
                <a:cs typeface="Arial"/>
                <a:sym typeface="Arial"/>
              </a:rPr>
              <a:t>Week 4 (Shipping Period)</a:t>
            </a:r>
            <a:endParaRPr sz="12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 sz="800" b="1" i="0" u="none" strike="noStrike" cap="none">
                <a:solidFill>
                  <a:schemeClr val="dk1"/>
                </a:solidFill>
                <a:latin typeface="Arial"/>
                <a:ea typeface="Arial"/>
                <a:cs typeface="Arial"/>
                <a:sym typeface="Arial"/>
              </a:rPr>
              <a:t>Shipping is usually about 7 business days. Expedited shipping is available on case by case at current shipping rates</a:t>
            </a:r>
            <a:endParaRPr/>
          </a:p>
          <a:p>
            <a:pPr marL="0" marR="0" lvl="0" indent="0" algn="l" rtl="0">
              <a:lnSpc>
                <a:spcPct val="100000"/>
              </a:lnSpc>
              <a:spcBef>
                <a:spcPts val="0"/>
              </a:spcBef>
              <a:spcAft>
                <a:spcPts val="0"/>
              </a:spcAft>
              <a:buClr>
                <a:srgbClr val="000000"/>
              </a:buClr>
              <a:buSzPts val="700"/>
              <a:buFont typeface="Arial"/>
              <a:buNone/>
            </a:pPr>
            <a:endParaRPr sz="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 sz="800" b="1" i="0" u="none" strike="noStrike" cap="none">
                <a:solidFill>
                  <a:schemeClr val="dk1"/>
                </a:solidFill>
                <a:latin typeface="Arial"/>
                <a:ea typeface="Arial"/>
                <a:cs typeface="Arial"/>
                <a:sym typeface="Arial"/>
              </a:rPr>
              <a:t>Week 5 (installation &amp; Training)</a:t>
            </a:r>
            <a:endParaRPr sz="20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 sz="800" b="1" i="0" u="none" strike="noStrike" cap="none">
                <a:solidFill>
                  <a:schemeClr val="dk1"/>
                </a:solidFill>
                <a:latin typeface="Arial"/>
                <a:ea typeface="Arial"/>
                <a:cs typeface="Arial"/>
                <a:sym typeface="Arial"/>
              </a:rPr>
              <a:t>After equipment arrives, installers will install equipment and get it ready for training. Training will be done virtually or in person based on the client’s preference</a:t>
            </a:r>
            <a:endParaRPr sz="20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12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20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12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8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endParaRPr sz="4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32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800" b="1" i="0" u="none" strike="noStrike" cap="none">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611" name="Google Shape;61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1f1deeae9d_0_11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9" name="Google Shape;129;g31f1deeae9d_0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1f1deeae9d_0_60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2" name="Google Shape;142;g31f1deeae9d_0_6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1f1deeae9d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g31f1deeae9d_0_3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32424a6032f_0_5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4" name="Google Shape;164;g32424a6032f_0_5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2424a6032f_0_5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g32424a6032f_0_5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sp>
        <p:nvSpPr>
          <p:cNvPr id="12" name="Google Shape;12;p18"/>
          <p:cNvSpPr>
            <a:spLocks noGrp="1"/>
          </p:cNvSpPr>
          <p:nvPr>
            <p:ph type="pic" idx="2"/>
          </p:nvPr>
        </p:nvSpPr>
        <p:spPr>
          <a:xfrm>
            <a:off x="0" y="0"/>
            <a:ext cx="9144000" cy="5143500"/>
          </a:xfrm>
          <a:prstGeom prst="rect">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39"/>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0"/>
        <p:cNvGrpSpPr/>
        <p:nvPr/>
      </p:nvGrpSpPr>
      <p:grpSpPr>
        <a:xfrm>
          <a:off x="0" y="0"/>
          <a:ext cx="0" cy="0"/>
          <a:chOff x="0" y="0"/>
          <a:chExt cx="0" cy="0"/>
        </a:xfrm>
      </p:grpSpPr>
      <p:sp>
        <p:nvSpPr>
          <p:cNvPr id="41" name="Google Shape;41;g31f1deeae9d_0_29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2" name="Google Shape;42;g31f1deeae9d_0_29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3" name="Google Shape;43;g31f1deeae9d_0_2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
        <p:cNvGrpSpPr/>
        <p:nvPr/>
      </p:nvGrpSpPr>
      <p:grpSpPr>
        <a:xfrm>
          <a:off x="0" y="0"/>
          <a:ext cx="0" cy="0"/>
          <a:chOff x="0" y="0"/>
          <a:chExt cx="0" cy="0"/>
        </a:xfrm>
      </p:grpSpPr>
      <p:sp>
        <p:nvSpPr>
          <p:cNvPr id="45" name="Google Shape;45;g31f1deeae9d_0_55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14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46" name="Google Shape;46;g31f1deeae9d_0_55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47" name="Google Shape;47;g31f1deeae9d_0_55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48" name="Google Shape;48;g31f1deeae9d_0_55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1">
  <p:cSld name="1_Title Slide">
    <p:spTree>
      <p:nvGrpSpPr>
        <p:cNvPr id="1" name="Shape 49"/>
        <p:cNvGrpSpPr/>
        <p:nvPr/>
      </p:nvGrpSpPr>
      <p:grpSpPr>
        <a:xfrm>
          <a:off x="0" y="0"/>
          <a:ext cx="0" cy="0"/>
          <a:chOff x="0" y="0"/>
          <a:chExt cx="0" cy="0"/>
        </a:xfrm>
      </p:grpSpPr>
      <p:sp>
        <p:nvSpPr>
          <p:cNvPr id="50" name="Google Shape;50;g320a4133ac8_0_195"/>
          <p:cNvSpPr>
            <a:spLocks noGrp="1"/>
          </p:cNvSpPr>
          <p:nvPr>
            <p:ph type="pic" idx="2"/>
          </p:nvPr>
        </p:nvSpPr>
        <p:spPr>
          <a:xfrm>
            <a:off x="0" y="0"/>
            <a:ext cx="9144000" cy="5143500"/>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
        <p:cNvGrpSpPr/>
        <p:nvPr/>
      </p:nvGrpSpPr>
      <p:grpSpPr>
        <a:xfrm>
          <a:off x="0" y="0"/>
          <a:ext cx="0" cy="0"/>
          <a:chOff x="0" y="0"/>
          <a:chExt cx="0" cy="0"/>
        </a:xfrm>
      </p:grpSpPr>
      <p:sp>
        <p:nvSpPr>
          <p:cNvPr id="14" name="Google Shape;14;g318058c7353_3_256"/>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14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5" name="Google Shape;15;g318058c7353_3_256"/>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rgbClr val="000000"/>
                </a:solidFill>
                <a:latin typeface="Arial"/>
                <a:ea typeface="Arial"/>
                <a:cs typeface="Arial"/>
                <a:sym typeface="Arial"/>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rgbClr val="000000"/>
                </a:solidFill>
                <a:latin typeface="Arial"/>
                <a:ea typeface="Arial"/>
                <a:cs typeface="Arial"/>
                <a:sym typeface="Arial"/>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rgbClr val="000000"/>
                </a:solidFill>
                <a:latin typeface="Arial"/>
                <a:ea typeface="Arial"/>
                <a:cs typeface="Arial"/>
                <a:sym typeface="Arial"/>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rgbClr val="000000"/>
                </a:solidFill>
                <a:latin typeface="Arial"/>
                <a:ea typeface="Arial"/>
                <a:cs typeface="Arial"/>
                <a:sym typeface="Arial"/>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rgbClr val="000000"/>
                </a:solidFill>
                <a:latin typeface="Arial"/>
                <a:ea typeface="Arial"/>
                <a:cs typeface="Arial"/>
                <a:sym typeface="Arial"/>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rgbClr val="000000"/>
                </a:solidFill>
                <a:latin typeface="Arial"/>
                <a:ea typeface="Arial"/>
                <a:cs typeface="Arial"/>
                <a:sym typeface="Arial"/>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rgbClr val="000000"/>
                </a:solidFill>
                <a:latin typeface="Arial"/>
                <a:ea typeface="Arial"/>
                <a:cs typeface="Arial"/>
                <a:sym typeface="Arial"/>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rgbClr val="000000"/>
                </a:solidFill>
                <a:latin typeface="Arial"/>
                <a:ea typeface="Arial"/>
                <a:cs typeface="Arial"/>
                <a:sym typeface="Arial"/>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rgbClr val="000000"/>
                </a:solidFill>
                <a:latin typeface="Arial"/>
                <a:ea typeface="Arial"/>
                <a:cs typeface="Arial"/>
                <a:sym typeface="Arial"/>
              </a:defRPr>
            </a:lvl9pPr>
          </a:lstStyle>
          <a:p>
            <a:endParaRPr/>
          </a:p>
        </p:txBody>
      </p:sp>
      <p:sp>
        <p:nvSpPr>
          <p:cNvPr id="16" name="Google Shape;16;g318058c7353_3_256"/>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marR="0" lvl="0" indent="-317500" algn="l" rtl="0">
              <a:lnSpc>
                <a:spcPct val="90000"/>
              </a:lnSpc>
              <a:spcBef>
                <a:spcPts val="8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
        <p:nvSpPr>
          <p:cNvPr id="17" name="Google Shape;17;g318058c7353_3_256"/>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rgbClr val="000000"/>
                </a:solidFill>
                <a:latin typeface="Arial"/>
                <a:ea typeface="Arial"/>
                <a:cs typeface="Arial"/>
                <a:sym typeface="Arial"/>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rgbClr val="000000"/>
                </a:solidFill>
                <a:latin typeface="Arial"/>
                <a:ea typeface="Arial"/>
                <a:cs typeface="Arial"/>
                <a:sym typeface="Arial"/>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rgbClr val="000000"/>
                </a:solidFill>
                <a:latin typeface="Arial"/>
                <a:ea typeface="Arial"/>
                <a:cs typeface="Arial"/>
                <a:sym typeface="Arial"/>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rgbClr val="000000"/>
                </a:solidFill>
                <a:latin typeface="Arial"/>
                <a:ea typeface="Arial"/>
                <a:cs typeface="Arial"/>
                <a:sym typeface="Arial"/>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rgbClr val="000000"/>
                </a:solidFill>
                <a:latin typeface="Arial"/>
                <a:ea typeface="Arial"/>
                <a:cs typeface="Arial"/>
                <a:sym typeface="Arial"/>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rgbClr val="000000"/>
                </a:solidFill>
                <a:latin typeface="Arial"/>
                <a:ea typeface="Arial"/>
                <a:cs typeface="Arial"/>
                <a:sym typeface="Arial"/>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rgbClr val="000000"/>
                </a:solidFill>
                <a:latin typeface="Arial"/>
                <a:ea typeface="Arial"/>
                <a:cs typeface="Arial"/>
                <a:sym typeface="Arial"/>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rgbClr val="000000"/>
                </a:solidFill>
                <a:latin typeface="Arial"/>
                <a:ea typeface="Arial"/>
                <a:cs typeface="Arial"/>
                <a:sym typeface="Arial"/>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rgbClr val="000000"/>
                </a:solidFill>
                <a:latin typeface="Arial"/>
                <a:ea typeface="Arial"/>
                <a:cs typeface="Arial"/>
                <a:sym typeface="Arial"/>
              </a:defRPr>
            </a:lvl9pPr>
          </a:lstStyle>
          <a:p>
            <a:endParaRPr/>
          </a:p>
        </p:txBody>
      </p:sp>
      <p:sp>
        <p:nvSpPr>
          <p:cNvPr id="18" name="Google Shape;18;g318058c7353_3_256"/>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marR="0" lvl="0" indent="-317500" algn="l" rtl="0">
              <a:lnSpc>
                <a:spcPct val="90000"/>
              </a:lnSpc>
              <a:spcBef>
                <a:spcPts val="8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
        <p:nvSpPr>
          <p:cNvPr id="19" name="Google Shape;19;g318058c7353_3_25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0" name="Google Shape;20;g318058c7353_3_25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1" name="Google Shape;21;g318058c7353_3_25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g318058c7353_3_24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14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4" name="Google Shape;24;g318058c7353_3_249"/>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17500" algn="l" rtl="0">
              <a:lnSpc>
                <a:spcPct val="90000"/>
              </a:lnSpc>
              <a:spcBef>
                <a:spcPts val="8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
        <p:nvSpPr>
          <p:cNvPr id="25" name="Google Shape;25;g318058c7353_3_24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6" name="Google Shape;26;g318058c7353_3_24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7" name="Google Shape;27;g318058c7353_3_24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8" name="Google Shape;28;g318058c7353_3_249"/>
          <p:cNvPicPr preferRelativeResize="0"/>
          <p:nvPr/>
        </p:nvPicPr>
        <p:blipFill rotWithShape="1">
          <a:blip r:embed="rId2">
            <a:alphaModFix/>
          </a:blip>
          <a:srcRect t="28972" b="27420"/>
          <a:stretch/>
        </p:blipFill>
        <p:spPr>
          <a:xfrm>
            <a:off x="3925019" y="4713684"/>
            <a:ext cx="1669211" cy="381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
        <p:cNvGrpSpPr/>
        <p:nvPr/>
      </p:nvGrpSpPr>
      <p:grpSpPr>
        <a:xfrm>
          <a:off x="0" y="0"/>
          <a:ext cx="0" cy="0"/>
          <a:chOff x="0" y="0"/>
          <a:chExt cx="0" cy="0"/>
        </a:xfrm>
      </p:grpSpPr>
      <p:sp>
        <p:nvSpPr>
          <p:cNvPr id="30" name="Google Shape;30;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ide with logo">
  <p:cSld name="Side with logo">
    <p:spTree>
      <p:nvGrpSpPr>
        <p:cNvPr id="1" name="Shape 31"/>
        <p:cNvGrpSpPr/>
        <p:nvPr/>
      </p:nvGrpSpPr>
      <p:grpSpPr>
        <a:xfrm>
          <a:off x="0" y="0"/>
          <a:ext cx="0" cy="0"/>
          <a:chOff x="0" y="0"/>
          <a:chExt cx="0" cy="0"/>
        </a:xfrm>
      </p:grpSpPr>
      <p:cxnSp>
        <p:nvCxnSpPr>
          <p:cNvPr id="32" name="Google Shape;32;g318058c7353_3_265"/>
          <p:cNvCxnSpPr/>
          <p:nvPr/>
        </p:nvCxnSpPr>
        <p:spPr>
          <a:xfrm>
            <a:off x="8220770" y="4655288"/>
            <a:ext cx="0" cy="185400"/>
          </a:xfrm>
          <a:prstGeom prst="straightConnector1">
            <a:avLst/>
          </a:prstGeom>
          <a:noFill/>
          <a:ln w="25400" cap="flat" cmpd="sng">
            <a:solidFill>
              <a:schemeClr val="accent6"/>
            </a:solidFill>
            <a:prstDash val="solid"/>
            <a:miter lim="400000"/>
            <a:headEnd type="none" w="sm" len="sm"/>
            <a:tailEnd type="none" w="sm" len="sm"/>
          </a:ln>
        </p:spPr>
      </p:cxnSp>
      <p:sp>
        <p:nvSpPr>
          <p:cNvPr id="33" name="Google Shape;33;g318058c7353_3_265"/>
          <p:cNvSpPr txBox="1">
            <a:spLocks noGrp="1"/>
          </p:cNvSpPr>
          <p:nvPr>
            <p:ph type="sldNum" idx="12"/>
          </p:nvPr>
        </p:nvSpPr>
        <p:spPr>
          <a:xfrm>
            <a:off x="8273634" y="4655126"/>
            <a:ext cx="367800" cy="167400"/>
          </a:xfrm>
          <a:prstGeom prst="rect">
            <a:avLst/>
          </a:prstGeom>
          <a:noFill/>
          <a:ln>
            <a:noFill/>
          </a:ln>
        </p:spPr>
        <p:txBody>
          <a:bodyPr spcFirstLastPara="1" wrap="square" lIns="14300" tIns="14300" rIns="14300" bIns="14300" anchor="t" anchorCtr="0">
            <a:spAutoFit/>
          </a:bodyPr>
          <a:lstStyle>
            <a:lvl1pPr marL="0" marR="0" lvl="0" indent="0" algn="ctr" rtl="0">
              <a:lnSpc>
                <a:spcPct val="100000"/>
              </a:lnSpc>
              <a:spcBef>
                <a:spcPts val="0"/>
              </a:spcBef>
              <a:spcAft>
                <a:spcPts val="0"/>
              </a:spcAft>
              <a:buClr>
                <a:srgbClr val="535353"/>
              </a:buClr>
              <a:buSzPts val="700"/>
              <a:buFont typeface="DM Sans"/>
              <a:buNone/>
              <a:defRPr sz="900" b="0" i="0" u="none" strike="noStrike" cap="none">
                <a:solidFill>
                  <a:srgbClr val="535353"/>
                </a:solidFill>
                <a:latin typeface="DM Sans"/>
                <a:ea typeface="DM Sans"/>
                <a:cs typeface="DM Sans"/>
                <a:sym typeface="DM Sans"/>
              </a:defRPr>
            </a:lvl1pPr>
            <a:lvl2pPr marL="0" marR="0" lvl="1" indent="0" algn="ctr" rtl="0">
              <a:lnSpc>
                <a:spcPct val="100000"/>
              </a:lnSpc>
              <a:spcBef>
                <a:spcPts val="0"/>
              </a:spcBef>
              <a:spcAft>
                <a:spcPts val="0"/>
              </a:spcAft>
              <a:buClr>
                <a:srgbClr val="535353"/>
              </a:buClr>
              <a:buSzPts val="700"/>
              <a:buFont typeface="DM Sans"/>
              <a:buNone/>
              <a:defRPr sz="900" b="0" i="0" u="none" strike="noStrike" cap="none">
                <a:solidFill>
                  <a:srgbClr val="535353"/>
                </a:solidFill>
                <a:latin typeface="DM Sans"/>
                <a:ea typeface="DM Sans"/>
                <a:cs typeface="DM Sans"/>
                <a:sym typeface="DM Sans"/>
              </a:defRPr>
            </a:lvl2pPr>
            <a:lvl3pPr marL="0" marR="0" lvl="2" indent="0" algn="ctr" rtl="0">
              <a:lnSpc>
                <a:spcPct val="100000"/>
              </a:lnSpc>
              <a:spcBef>
                <a:spcPts val="0"/>
              </a:spcBef>
              <a:spcAft>
                <a:spcPts val="0"/>
              </a:spcAft>
              <a:buClr>
                <a:srgbClr val="535353"/>
              </a:buClr>
              <a:buSzPts val="700"/>
              <a:buFont typeface="DM Sans"/>
              <a:buNone/>
              <a:defRPr sz="900" b="0" i="0" u="none" strike="noStrike" cap="none">
                <a:solidFill>
                  <a:srgbClr val="535353"/>
                </a:solidFill>
                <a:latin typeface="DM Sans"/>
                <a:ea typeface="DM Sans"/>
                <a:cs typeface="DM Sans"/>
                <a:sym typeface="DM Sans"/>
              </a:defRPr>
            </a:lvl3pPr>
            <a:lvl4pPr marL="0" marR="0" lvl="3" indent="0" algn="ctr" rtl="0">
              <a:lnSpc>
                <a:spcPct val="100000"/>
              </a:lnSpc>
              <a:spcBef>
                <a:spcPts val="0"/>
              </a:spcBef>
              <a:spcAft>
                <a:spcPts val="0"/>
              </a:spcAft>
              <a:buClr>
                <a:srgbClr val="535353"/>
              </a:buClr>
              <a:buSzPts val="700"/>
              <a:buFont typeface="DM Sans"/>
              <a:buNone/>
              <a:defRPr sz="900" b="0" i="0" u="none" strike="noStrike" cap="none">
                <a:solidFill>
                  <a:srgbClr val="535353"/>
                </a:solidFill>
                <a:latin typeface="DM Sans"/>
                <a:ea typeface="DM Sans"/>
                <a:cs typeface="DM Sans"/>
                <a:sym typeface="DM Sans"/>
              </a:defRPr>
            </a:lvl4pPr>
            <a:lvl5pPr marL="0" marR="0" lvl="4" indent="0" algn="ctr" rtl="0">
              <a:lnSpc>
                <a:spcPct val="100000"/>
              </a:lnSpc>
              <a:spcBef>
                <a:spcPts val="0"/>
              </a:spcBef>
              <a:spcAft>
                <a:spcPts val="0"/>
              </a:spcAft>
              <a:buClr>
                <a:srgbClr val="535353"/>
              </a:buClr>
              <a:buSzPts val="700"/>
              <a:buFont typeface="DM Sans"/>
              <a:buNone/>
              <a:defRPr sz="900" b="0" i="0" u="none" strike="noStrike" cap="none">
                <a:solidFill>
                  <a:srgbClr val="535353"/>
                </a:solidFill>
                <a:latin typeface="DM Sans"/>
                <a:ea typeface="DM Sans"/>
                <a:cs typeface="DM Sans"/>
                <a:sym typeface="DM Sans"/>
              </a:defRPr>
            </a:lvl5pPr>
            <a:lvl6pPr marL="0" marR="0" lvl="5" indent="0" algn="ctr" rtl="0">
              <a:lnSpc>
                <a:spcPct val="100000"/>
              </a:lnSpc>
              <a:spcBef>
                <a:spcPts val="0"/>
              </a:spcBef>
              <a:spcAft>
                <a:spcPts val="0"/>
              </a:spcAft>
              <a:buClr>
                <a:srgbClr val="535353"/>
              </a:buClr>
              <a:buSzPts val="700"/>
              <a:buFont typeface="DM Sans"/>
              <a:buNone/>
              <a:defRPr sz="900" b="0" i="0" u="none" strike="noStrike" cap="none">
                <a:solidFill>
                  <a:srgbClr val="535353"/>
                </a:solidFill>
                <a:latin typeface="DM Sans"/>
                <a:ea typeface="DM Sans"/>
                <a:cs typeface="DM Sans"/>
                <a:sym typeface="DM Sans"/>
              </a:defRPr>
            </a:lvl6pPr>
            <a:lvl7pPr marL="0" marR="0" lvl="6" indent="0" algn="ctr" rtl="0">
              <a:lnSpc>
                <a:spcPct val="100000"/>
              </a:lnSpc>
              <a:spcBef>
                <a:spcPts val="0"/>
              </a:spcBef>
              <a:spcAft>
                <a:spcPts val="0"/>
              </a:spcAft>
              <a:buClr>
                <a:srgbClr val="535353"/>
              </a:buClr>
              <a:buSzPts val="700"/>
              <a:buFont typeface="DM Sans"/>
              <a:buNone/>
              <a:defRPr sz="900" b="0" i="0" u="none" strike="noStrike" cap="none">
                <a:solidFill>
                  <a:srgbClr val="535353"/>
                </a:solidFill>
                <a:latin typeface="DM Sans"/>
                <a:ea typeface="DM Sans"/>
                <a:cs typeface="DM Sans"/>
                <a:sym typeface="DM Sans"/>
              </a:defRPr>
            </a:lvl7pPr>
            <a:lvl8pPr marL="0" marR="0" lvl="7" indent="0" algn="ctr" rtl="0">
              <a:lnSpc>
                <a:spcPct val="100000"/>
              </a:lnSpc>
              <a:spcBef>
                <a:spcPts val="0"/>
              </a:spcBef>
              <a:spcAft>
                <a:spcPts val="0"/>
              </a:spcAft>
              <a:buClr>
                <a:srgbClr val="535353"/>
              </a:buClr>
              <a:buSzPts val="700"/>
              <a:buFont typeface="DM Sans"/>
              <a:buNone/>
              <a:defRPr sz="900" b="0" i="0" u="none" strike="noStrike" cap="none">
                <a:solidFill>
                  <a:srgbClr val="535353"/>
                </a:solidFill>
                <a:latin typeface="DM Sans"/>
                <a:ea typeface="DM Sans"/>
                <a:cs typeface="DM Sans"/>
                <a:sym typeface="DM Sans"/>
              </a:defRPr>
            </a:lvl8pPr>
            <a:lvl9pPr marL="0" marR="0" lvl="8" indent="0" algn="ctr" rtl="0">
              <a:lnSpc>
                <a:spcPct val="100000"/>
              </a:lnSpc>
              <a:spcBef>
                <a:spcPts val="0"/>
              </a:spcBef>
              <a:spcAft>
                <a:spcPts val="0"/>
              </a:spcAft>
              <a:buClr>
                <a:srgbClr val="535353"/>
              </a:buClr>
              <a:buSzPts val="700"/>
              <a:buFont typeface="DM Sans"/>
              <a:buNone/>
              <a:defRPr sz="900" b="0" i="0" u="none" strike="noStrike" cap="none">
                <a:solidFill>
                  <a:srgbClr val="535353"/>
                </a:solidFill>
                <a:latin typeface="DM Sans"/>
                <a:ea typeface="DM Sans"/>
                <a:cs typeface="DM Sans"/>
                <a:sym typeface="DM Sans"/>
              </a:defRPr>
            </a:lvl9pPr>
          </a:lstStyle>
          <a:p>
            <a:pPr marL="0" lvl="0" indent="0" algn="ctr" rtl="0">
              <a:spcBef>
                <a:spcPts val="0"/>
              </a:spcBef>
              <a:spcAft>
                <a:spcPts val="0"/>
              </a:spcAft>
              <a:buNone/>
            </a:pPr>
            <a:fld id="{00000000-1234-1234-1234-123412341234}" type="slidenum">
              <a:rPr lang="en"/>
              <a:t>‹#›</a:t>
            </a:fld>
            <a:endParaRPr/>
          </a:p>
        </p:txBody>
      </p:sp>
      <p:pic>
        <p:nvPicPr>
          <p:cNvPr id="34" name="Google Shape;34;g318058c7353_3_265"/>
          <p:cNvPicPr preferRelativeResize="0"/>
          <p:nvPr/>
        </p:nvPicPr>
        <p:blipFill rotWithShape="1">
          <a:blip r:embed="rId2">
            <a:alphaModFix/>
          </a:blip>
          <a:srcRect l="5219" t="32147" r="4607" b="29587"/>
          <a:stretch/>
        </p:blipFill>
        <p:spPr>
          <a:xfrm>
            <a:off x="88225" y="4752226"/>
            <a:ext cx="1537275" cy="3414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35"/>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3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37"/>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38"/>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7"/>
          <p:cNvPicPr preferRelativeResize="0"/>
          <p:nvPr/>
        </p:nvPicPr>
        <p:blipFill rotWithShape="1">
          <a:blip r:embed="rId15">
            <a:alphaModFix/>
          </a:blip>
          <a:srcRect/>
          <a:stretch/>
        </p:blipFill>
        <p:spPr>
          <a:xfrm>
            <a:off x="7717471" y="4865218"/>
            <a:ext cx="887989" cy="215590"/>
          </a:xfrm>
          <a:prstGeom prst="rect">
            <a:avLst/>
          </a:prstGeom>
          <a:noFill/>
          <a:ln>
            <a:noFill/>
          </a:ln>
        </p:spPr>
      </p:pic>
      <p:cxnSp>
        <p:nvCxnSpPr>
          <p:cNvPr id="7" name="Google Shape;7;p17"/>
          <p:cNvCxnSpPr/>
          <p:nvPr/>
        </p:nvCxnSpPr>
        <p:spPr>
          <a:xfrm>
            <a:off x="0" y="4828349"/>
            <a:ext cx="9144000" cy="0"/>
          </a:xfrm>
          <a:prstGeom prst="straightConnector1">
            <a:avLst/>
          </a:prstGeom>
          <a:noFill/>
          <a:ln w="12700" cap="flat" cmpd="sng">
            <a:solidFill>
              <a:srgbClr val="BFBFBF"/>
            </a:solidFill>
            <a:prstDash val="solid"/>
            <a:miter lim="800000"/>
            <a:headEnd type="none" w="sm" len="sm"/>
            <a:tailEnd type="none" w="sm" len="sm"/>
          </a:ln>
        </p:spPr>
      </p:cxnSp>
      <p:sp>
        <p:nvSpPr>
          <p:cNvPr id="8" name="Google Shape;8;p17"/>
          <p:cNvSpPr/>
          <p:nvPr/>
        </p:nvSpPr>
        <p:spPr>
          <a:xfrm>
            <a:off x="8841486" y="4889879"/>
            <a:ext cx="205579" cy="179461"/>
          </a:xfrm>
          <a:prstGeom prst="rect">
            <a:avLst/>
          </a:prstGeom>
          <a:solidFill>
            <a:schemeClr val="lt1"/>
          </a:solidFill>
          <a:ln>
            <a:noFill/>
          </a:ln>
          <a:effectLst>
            <a:outerShdw blurRad="190500" sx="101000" sy="101000" algn="ctr" rotWithShape="0">
              <a:srgbClr val="000000">
                <a:alpha val="12549"/>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 name="Google Shape;9;p17"/>
          <p:cNvSpPr txBox="1"/>
          <p:nvPr/>
        </p:nvSpPr>
        <p:spPr>
          <a:xfrm>
            <a:off x="8753180" y="4876927"/>
            <a:ext cx="382191" cy="184666"/>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800"/>
              <a:buFont typeface="Arial"/>
              <a:buNone/>
            </a:pPr>
            <a:fld id="{00000000-1234-1234-1234-123412341234}" type="slidenum">
              <a:rPr lang="en" sz="800" b="0" i="0" u="none" strike="noStrike" cap="none">
                <a:solidFill>
                  <a:schemeClr val="dk1"/>
                </a:solidFill>
                <a:latin typeface="Arial"/>
                <a:ea typeface="Arial"/>
                <a:cs typeface="Arial"/>
                <a:sym typeface="Arial"/>
              </a:rPr>
              <a:t>‹#›</a:t>
            </a:fld>
            <a:endParaRPr sz="4500" b="0" i="0" u="none" strike="noStrike" cap="none">
              <a:solidFill>
                <a:schemeClr val="dk1"/>
              </a:solidFill>
              <a:latin typeface="Arial"/>
              <a:ea typeface="Arial"/>
              <a:cs typeface="Arial"/>
              <a:sym typeface="Arial"/>
            </a:endParaRPr>
          </a:p>
        </p:txBody>
      </p:sp>
      <p:pic>
        <p:nvPicPr>
          <p:cNvPr id="10" name="Google Shape;10;p17"/>
          <p:cNvPicPr preferRelativeResize="0"/>
          <p:nvPr/>
        </p:nvPicPr>
        <p:blipFill rotWithShape="1">
          <a:blip r:embed="rId16">
            <a:alphaModFix/>
          </a:blip>
          <a:srcRect l="5219" t="32147" r="4607" b="29587"/>
          <a:stretch/>
        </p:blipFill>
        <p:spPr>
          <a:xfrm>
            <a:off x="132366" y="4853750"/>
            <a:ext cx="1304399" cy="28975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ibisworld.com/united-states/market-research-reports/small-specialty-retail-stores-industry/"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www.ibisworld.com/united-states/market-research-reports/convenience-stores-industry/"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hyperlink" Target="https://www.ibisworld.com/united-states/market-research-reports/beer-wine-liquor-stores-industr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hyperlink" Target="https://docs.google.com/presentation/d/1UWP4R8Smn8_-ViLOa9EgM7HJ0TUZ2pRS/edit#slide=id.g32424a6032f_0_233" TargetMode="External"/><Relationship Id="rId13" Type="http://schemas.openxmlformats.org/officeDocument/2006/relationships/hyperlink" Target="https://forms.monday.com/forms/5521a88506b96a5fa1ac39cd5d3fcae5?r=use1" TargetMode="External"/><Relationship Id="rId3" Type="http://schemas.openxmlformats.org/officeDocument/2006/relationships/hyperlink" Target="https://docs.google.com/presentation/d/14ZGQpIBRr-JPI-GDIWzLsH62pX_4NgHz/edit#slide=id.p15" TargetMode="External"/><Relationship Id="rId7" Type="http://schemas.openxmlformats.org/officeDocument/2006/relationships/hyperlink" Target="https://docs.google.com/presentation/d/1T8zkXFMxq4P9iw4plLosBp28nzSWe4Lk/edit#slide=id.g31f391a1a22_0_134" TargetMode="External"/><Relationship Id="rId12" Type="http://schemas.openxmlformats.org/officeDocument/2006/relationships/hyperlink" Target="https://forms.monday.com/forms/f4f024187bb89da68f43b3c4b9f0b88f?r=use1"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s://www.panoston.com/" TargetMode="External"/><Relationship Id="rId11" Type="http://schemas.openxmlformats.org/officeDocument/2006/relationships/hyperlink" Target="https://wkf.ms/3AqufeX" TargetMode="External"/><Relationship Id="rId5" Type="http://schemas.openxmlformats.org/officeDocument/2006/relationships/hyperlink" Target="https://drive.google.com/file/d/1mSYDYBY9KbYvg67W7DIRzcBAAB5HTyby/view?usp=sharing" TargetMode="External"/><Relationship Id="rId10" Type="http://schemas.openxmlformats.org/officeDocument/2006/relationships/hyperlink" Target="https://docs.google.com/presentation/d/1UWP4R8Smn8_-ViLOa9EgM7HJ0TUZ2pRS/edit#slide=id.p29" TargetMode="External"/><Relationship Id="rId4" Type="http://schemas.openxmlformats.org/officeDocument/2006/relationships/hyperlink" Target="https://docs.google.com/spreadsheets/d/1D8iCwJvCMQdQ8U2oqwG35aWIddv-mkT0HTB5p9LzCmw/edit?gid=0#gid=0" TargetMode="External"/><Relationship Id="rId9" Type="http://schemas.openxmlformats.org/officeDocument/2006/relationships/hyperlink" Target="https://drive.google.com/drive/folders/1eJq3DnGtmIlcNABjZxDfey1qkaSll2cF?usp=drive_link" TargetMode="External"/><Relationship Id="rId14" Type="http://schemas.openxmlformats.org/officeDocument/2006/relationships/hyperlink" Target="https://docs.google.com/presentation/d/1eNEytnM2jl12I9b_5q4DVn0eSoMqIrsO/edit#slide=id.g311ba93a771_0_65"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3.jp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0.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hyperlink" Target="https://www.panoston.com/" TargetMode="External"/><Relationship Id="rId9"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56.jp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kf.ms/3AqufeX" TargetMode="External"/><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hyperlink" Target="https://forms.monday.com/forms/5521a88506b96a5fa1ac39cd5d3fcae5?r=use1" TargetMode="External"/><Relationship Id="rId4" Type="http://schemas.openxmlformats.org/officeDocument/2006/relationships/hyperlink" Target="https://forms.monday.com/forms/f4f024187bb89da68f43b3c4b9f0b88f?r=use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pic>
        <p:nvPicPr>
          <p:cNvPr id="55" name="Google Shape;55;p1"/>
          <p:cNvPicPr preferRelativeResize="0"/>
          <p:nvPr/>
        </p:nvPicPr>
        <p:blipFill rotWithShape="1">
          <a:blip r:embed="rId3">
            <a:alphaModFix/>
          </a:blip>
          <a:srcRect/>
          <a:stretch/>
        </p:blipFill>
        <p:spPr>
          <a:xfrm>
            <a:off x="966625" y="1746025"/>
            <a:ext cx="7305125" cy="1041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g320a4133ac8_0_0"/>
          <p:cNvSpPr/>
          <p:nvPr/>
        </p:nvSpPr>
        <p:spPr>
          <a:xfrm>
            <a:off x="-180023" y="264730"/>
            <a:ext cx="436200" cy="205800"/>
          </a:xfrm>
          <a:prstGeom prst="roundRect">
            <a:avLst>
              <a:gd name="adj" fmla="val 50000"/>
            </a:avLst>
          </a:prstGeom>
          <a:gradFill>
            <a:gsLst>
              <a:gs pos="0">
                <a:srgbClr val="FDD643"/>
              </a:gs>
              <a:gs pos="100000">
                <a:srgbClr val="E43327"/>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1" name="Google Shape;181;g320a4133ac8_0_0"/>
          <p:cNvSpPr txBox="1"/>
          <p:nvPr/>
        </p:nvSpPr>
        <p:spPr>
          <a:xfrm>
            <a:off x="404545" y="171355"/>
            <a:ext cx="84006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400" b="0" i="0" u="none" strike="noStrike" cap="none">
                <a:solidFill>
                  <a:srgbClr val="E43327"/>
                </a:solidFill>
                <a:latin typeface="Arial"/>
                <a:ea typeface="Arial"/>
                <a:cs typeface="Arial"/>
                <a:sym typeface="Arial"/>
              </a:rPr>
              <a:t>GRETA Independent “Mom &amp; Pop” Specialty Retail Stores</a:t>
            </a:r>
            <a:endParaRPr sz="2400" b="0" i="0" u="none" strike="noStrike" cap="none">
              <a:solidFill>
                <a:srgbClr val="E43327"/>
              </a:solidFill>
              <a:latin typeface="Arial"/>
              <a:ea typeface="Arial"/>
              <a:cs typeface="Arial"/>
              <a:sym typeface="Arial"/>
            </a:endParaRPr>
          </a:p>
        </p:txBody>
      </p:sp>
      <p:sp>
        <p:nvSpPr>
          <p:cNvPr id="182" name="Google Shape;182;g320a4133ac8_0_0"/>
          <p:cNvSpPr txBox="1"/>
          <p:nvPr/>
        </p:nvSpPr>
        <p:spPr>
          <a:xfrm>
            <a:off x="-180025" y="609950"/>
            <a:ext cx="7854900" cy="457800"/>
          </a:xfrm>
          <a:prstGeom prst="rect">
            <a:avLst/>
          </a:prstGeom>
          <a:noFill/>
          <a:ln>
            <a:noFill/>
          </a:ln>
        </p:spPr>
        <p:txBody>
          <a:bodyPr spcFirstLastPara="1" wrap="square" lIns="91425" tIns="91425" rIns="91425" bIns="91425" anchor="t" anchorCtr="0">
            <a:noAutofit/>
          </a:bodyPr>
          <a:lstStyle/>
          <a:p>
            <a:pPr marL="914400" marR="0" lvl="1" indent="-298450" algn="l" rtl="0">
              <a:lnSpc>
                <a:spcPct val="115000"/>
              </a:lnSpc>
              <a:spcBef>
                <a:spcPts val="120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157,000 Small Specialty Retail Stores in the US- </a:t>
            </a:r>
            <a:r>
              <a:rPr lang="en" sz="1100" b="0" i="0" u="sng" strike="noStrike" cap="none">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IBIS World</a:t>
            </a:r>
            <a:endParaRPr sz="1100">
              <a:solidFill>
                <a:schemeClr val="dk1"/>
              </a:solidFill>
            </a:endParaRPr>
          </a:p>
          <a:p>
            <a:pPr marL="914400" marR="0" lvl="0" indent="0" algn="l" rtl="0">
              <a:lnSpc>
                <a:spcPct val="115000"/>
              </a:lnSpc>
              <a:spcBef>
                <a:spcPts val="0"/>
              </a:spcBef>
              <a:spcAft>
                <a:spcPts val="0"/>
              </a:spcAft>
              <a:buNone/>
            </a:pPr>
            <a:endParaRPr sz="1100" b="0" i="0" u="none" strike="noStrike" cap="none">
              <a:solidFill>
                <a:schemeClr val="dk1"/>
              </a:solidFill>
              <a:latin typeface="Arial"/>
              <a:ea typeface="Arial"/>
              <a:cs typeface="Arial"/>
              <a:sym typeface="Arial"/>
            </a:endParaRPr>
          </a:p>
          <a:p>
            <a:pPr marL="914400" marR="0" lvl="1" indent="-298450" algn="l" rtl="0">
              <a:lnSpc>
                <a:spcPct val="115000"/>
              </a:lnSpc>
              <a:spcBef>
                <a:spcPts val="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Gourmet food stores provide a distinctive shopping experience, offering a wider range of specialty products, personalized service, and premium pricing. They prioritize their product selection, customer experience, and premium pricing above others.  </a:t>
            </a:r>
            <a:endParaRPr sz="1100" b="0" i="0" u="none" strike="noStrike" cap="none">
              <a:solidFill>
                <a:schemeClr val="dk1"/>
              </a:solidFill>
              <a:latin typeface="Arial"/>
              <a:ea typeface="Arial"/>
              <a:cs typeface="Arial"/>
              <a:sym typeface="Arial"/>
            </a:endParaRPr>
          </a:p>
          <a:p>
            <a:pPr marL="914400" marR="0" lvl="0" indent="0" algn="l" rtl="0">
              <a:lnSpc>
                <a:spcPct val="115000"/>
              </a:lnSpc>
              <a:spcBef>
                <a:spcPts val="0"/>
              </a:spcBef>
              <a:spcAft>
                <a:spcPts val="0"/>
              </a:spcAft>
              <a:buNone/>
            </a:pPr>
            <a:endParaRPr sz="1100">
              <a:solidFill>
                <a:schemeClr val="dk1"/>
              </a:solidFill>
            </a:endParaRPr>
          </a:p>
          <a:p>
            <a:pPr marL="914400" marR="0" lvl="1" indent="-298450" algn="l" rtl="0">
              <a:lnSpc>
                <a:spcPct val="115000"/>
              </a:lnSpc>
              <a:spcBef>
                <a:spcPts val="0"/>
              </a:spcBef>
              <a:spcAft>
                <a:spcPts val="0"/>
              </a:spcAft>
              <a:buClr>
                <a:schemeClr val="dk1"/>
              </a:buClr>
              <a:buSzPts val="1100"/>
              <a:buFont typeface="Arial"/>
              <a:buChar char="○"/>
            </a:pPr>
            <a:r>
              <a:rPr lang="en" sz="1100">
                <a:solidFill>
                  <a:schemeClr val="dk1"/>
                </a:solidFill>
              </a:rPr>
              <a:t>GRETA integrates a point based loyalty program where the customer receives points per product purchased with special discount assignments and a maximum point setup.  Loyal customers can accumulate points on purchases that they can use to redeem discounts. </a:t>
            </a:r>
            <a:endParaRPr sz="1100" b="0" i="0" u="none" strike="noStrike" cap="none">
              <a:solidFill>
                <a:schemeClr val="dk1"/>
              </a:solidFill>
              <a:latin typeface="Arial"/>
              <a:ea typeface="Arial"/>
              <a:cs typeface="Arial"/>
              <a:sym typeface="Arial"/>
            </a:endParaRPr>
          </a:p>
          <a:p>
            <a:pPr marL="1828800" marR="0" lvl="0" indent="0" algn="l" rtl="0">
              <a:lnSpc>
                <a:spcPct val="115000"/>
              </a:lnSpc>
              <a:spcBef>
                <a:spcPts val="0"/>
              </a:spcBef>
              <a:spcAft>
                <a:spcPts val="0"/>
              </a:spcAft>
              <a:buNone/>
            </a:pPr>
            <a:endParaRPr sz="1100" b="1" i="0" u="none" strike="noStrike" cap="none">
              <a:solidFill>
                <a:schemeClr val="dk1"/>
              </a:solidFill>
              <a:latin typeface="Arial"/>
              <a:ea typeface="Arial"/>
              <a:cs typeface="Arial"/>
              <a:sym typeface="Arial"/>
            </a:endParaRPr>
          </a:p>
        </p:txBody>
      </p:sp>
      <p:pic>
        <p:nvPicPr>
          <p:cNvPr id="183" name="Google Shape;183;g320a4133ac8_0_0"/>
          <p:cNvPicPr preferRelativeResize="0"/>
          <p:nvPr/>
        </p:nvPicPr>
        <p:blipFill>
          <a:blip r:embed="rId4">
            <a:alphaModFix/>
          </a:blip>
          <a:stretch>
            <a:fillRect/>
          </a:stretch>
        </p:blipFill>
        <p:spPr>
          <a:xfrm>
            <a:off x="5260025" y="2262789"/>
            <a:ext cx="3843000" cy="2529461"/>
          </a:xfrm>
          <a:prstGeom prst="rect">
            <a:avLst/>
          </a:prstGeom>
          <a:noFill/>
          <a:ln>
            <a:noFill/>
          </a:ln>
        </p:spPr>
      </p:pic>
      <p:sp>
        <p:nvSpPr>
          <p:cNvPr id="184" name="Google Shape;184;g320a4133ac8_0_0"/>
          <p:cNvSpPr txBox="1"/>
          <p:nvPr/>
        </p:nvSpPr>
        <p:spPr>
          <a:xfrm>
            <a:off x="316450" y="2643500"/>
            <a:ext cx="4778100" cy="463200"/>
          </a:xfrm>
          <a:prstGeom prst="rect">
            <a:avLst/>
          </a:prstGeom>
          <a:noFill/>
          <a:ln>
            <a:noFill/>
          </a:ln>
        </p:spPr>
        <p:txBody>
          <a:bodyPr spcFirstLastPara="1" wrap="square" lIns="91425" tIns="91425" rIns="91425" bIns="91425" anchor="t" anchorCtr="0">
            <a:noAutofit/>
          </a:bodyPr>
          <a:lstStyle/>
          <a:p>
            <a:pPr marL="914400" lvl="0" indent="457200" algn="l" rtl="0">
              <a:lnSpc>
                <a:spcPct val="115000"/>
              </a:lnSpc>
              <a:spcBef>
                <a:spcPts val="0"/>
              </a:spcBef>
              <a:spcAft>
                <a:spcPts val="0"/>
              </a:spcAft>
              <a:buClr>
                <a:schemeClr val="dk1"/>
              </a:buClr>
              <a:buSzPts val="1100"/>
              <a:buFont typeface="Arial"/>
              <a:buNone/>
            </a:pPr>
            <a:r>
              <a:rPr lang="en" sz="1100" b="1">
                <a:solidFill>
                  <a:schemeClr val="dk1"/>
                </a:solidFill>
              </a:rPr>
              <a:t>Examples of Gourmet food stores: </a:t>
            </a:r>
            <a:endParaRPr sz="1100" b="1">
              <a:solidFill>
                <a:schemeClr val="dk1"/>
              </a:solidFill>
            </a:endParaRPr>
          </a:p>
          <a:p>
            <a:pPr marL="1828800" lvl="3" indent="-298450" algn="l" rtl="0">
              <a:lnSpc>
                <a:spcPct val="115000"/>
              </a:lnSpc>
              <a:spcBef>
                <a:spcPts val="0"/>
              </a:spcBef>
              <a:spcAft>
                <a:spcPts val="0"/>
              </a:spcAft>
              <a:buClr>
                <a:schemeClr val="dk1"/>
              </a:buClr>
              <a:buSzPts val="1100"/>
              <a:buChar char="●"/>
            </a:pPr>
            <a:r>
              <a:rPr lang="en" sz="1100">
                <a:solidFill>
                  <a:schemeClr val="dk1"/>
                </a:solidFill>
              </a:rPr>
              <a:t>Gourmet Grocers</a:t>
            </a:r>
            <a:endParaRPr sz="1100">
              <a:solidFill>
                <a:schemeClr val="dk1"/>
              </a:solidFill>
            </a:endParaRPr>
          </a:p>
          <a:p>
            <a:pPr marL="1828800" lvl="3" indent="-298450" algn="l" rtl="0">
              <a:lnSpc>
                <a:spcPct val="115000"/>
              </a:lnSpc>
              <a:spcBef>
                <a:spcPts val="0"/>
              </a:spcBef>
              <a:spcAft>
                <a:spcPts val="0"/>
              </a:spcAft>
              <a:buClr>
                <a:schemeClr val="dk1"/>
              </a:buClr>
              <a:buSzPts val="1100"/>
              <a:buChar char="●"/>
            </a:pPr>
            <a:r>
              <a:rPr lang="en" sz="1100">
                <a:solidFill>
                  <a:schemeClr val="dk1"/>
                </a:solidFill>
              </a:rPr>
              <a:t>Delicatessens</a:t>
            </a:r>
            <a:endParaRPr sz="1100">
              <a:solidFill>
                <a:schemeClr val="dk1"/>
              </a:solidFill>
            </a:endParaRPr>
          </a:p>
          <a:p>
            <a:pPr marL="1828800" lvl="3" indent="-298450" algn="l" rtl="0">
              <a:lnSpc>
                <a:spcPct val="115000"/>
              </a:lnSpc>
              <a:spcBef>
                <a:spcPts val="0"/>
              </a:spcBef>
              <a:spcAft>
                <a:spcPts val="0"/>
              </a:spcAft>
              <a:buClr>
                <a:schemeClr val="dk1"/>
              </a:buClr>
              <a:buSzPts val="1100"/>
              <a:buChar char="●"/>
            </a:pPr>
            <a:r>
              <a:rPr lang="en" sz="1100">
                <a:solidFill>
                  <a:schemeClr val="dk1"/>
                </a:solidFill>
              </a:rPr>
              <a:t>Speciality Cheese Shops</a:t>
            </a:r>
            <a:endParaRPr sz="1100">
              <a:solidFill>
                <a:schemeClr val="dk1"/>
              </a:solidFill>
            </a:endParaRPr>
          </a:p>
          <a:p>
            <a:pPr marL="1828800" lvl="3" indent="-298450" algn="l" rtl="0">
              <a:lnSpc>
                <a:spcPct val="115000"/>
              </a:lnSpc>
              <a:spcBef>
                <a:spcPts val="0"/>
              </a:spcBef>
              <a:spcAft>
                <a:spcPts val="0"/>
              </a:spcAft>
              <a:buClr>
                <a:schemeClr val="dk1"/>
              </a:buClr>
              <a:buSzPts val="1100"/>
              <a:buChar char="●"/>
            </a:pPr>
            <a:r>
              <a:rPr lang="en" sz="1100">
                <a:solidFill>
                  <a:schemeClr val="dk1"/>
                </a:solidFill>
              </a:rPr>
              <a:t>Health Food Stores</a:t>
            </a:r>
            <a:endParaRPr sz="1100">
              <a:solidFill>
                <a:schemeClr val="dk1"/>
              </a:solidFill>
            </a:endParaRPr>
          </a:p>
          <a:p>
            <a:pPr marL="1828800" lvl="3" indent="-298450" algn="l" rtl="0">
              <a:lnSpc>
                <a:spcPct val="115000"/>
              </a:lnSpc>
              <a:spcBef>
                <a:spcPts val="0"/>
              </a:spcBef>
              <a:spcAft>
                <a:spcPts val="0"/>
              </a:spcAft>
              <a:buClr>
                <a:schemeClr val="dk1"/>
              </a:buClr>
              <a:buSzPts val="1100"/>
              <a:buChar char="●"/>
            </a:pPr>
            <a:r>
              <a:rPr lang="en" sz="1100">
                <a:solidFill>
                  <a:schemeClr val="dk1"/>
                </a:solidFill>
              </a:rPr>
              <a:t>Vegan and Vegetarian Grocers</a:t>
            </a:r>
            <a:endParaRPr sz="1100">
              <a:solidFill>
                <a:schemeClr val="dk1"/>
              </a:solidFill>
            </a:endParaRPr>
          </a:p>
          <a:p>
            <a:pPr marL="1828800" lvl="3" indent="-298450" algn="l" rtl="0">
              <a:lnSpc>
                <a:spcPct val="115000"/>
              </a:lnSpc>
              <a:spcBef>
                <a:spcPts val="0"/>
              </a:spcBef>
              <a:spcAft>
                <a:spcPts val="0"/>
              </a:spcAft>
              <a:buClr>
                <a:schemeClr val="dk1"/>
              </a:buClr>
              <a:buSzPts val="1100"/>
              <a:buChar char="●"/>
            </a:pPr>
            <a:r>
              <a:rPr lang="en" sz="1100">
                <a:solidFill>
                  <a:schemeClr val="dk1"/>
                </a:solidFill>
              </a:rPr>
              <a:t>Spice Shops</a:t>
            </a:r>
            <a:endParaRPr sz="1100">
              <a:solidFill>
                <a:schemeClr val="dk1"/>
              </a:solidFill>
            </a:endParaRPr>
          </a:p>
          <a:p>
            <a:pPr marL="1828800" lvl="3" indent="-298450" algn="l" rtl="0">
              <a:lnSpc>
                <a:spcPct val="115000"/>
              </a:lnSpc>
              <a:spcBef>
                <a:spcPts val="0"/>
              </a:spcBef>
              <a:spcAft>
                <a:spcPts val="0"/>
              </a:spcAft>
              <a:buClr>
                <a:schemeClr val="dk1"/>
              </a:buClr>
              <a:buSzPts val="1100"/>
              <a:buChar char="●"/>
            </a:pPr>
            <a:r>
              <a:rPr lang="en" sz="1100">
                <a:solidFill>
                  <a:schemeClr val="dk1"/>
                </a:solidFill>
              </a:rPr>
              <a:t>Candy Shops</a:t>
            </a:r>
            <a:endParaRPr sz="1100">
              <a:solidFill>
                <a:schemeClr val="dk1"/>
              </a:solidFill>
            </a:endParaRPr>
          </a:p>
          <a:p>
            <a:pPr marL="1828800" lvl="3" indent="-298450" algn="l" rtl="0">
              <a:lnSpc>
                <a:spcPct val="115000"/>
              </a:lnSpc>
              <a:spcBef>
                <a:spcPts val="0"/>
              </a:spcBef>
              <a:spcAft>
                <a:spcPts val="0"/>
              </a:spcAft>
              <a:buClr>
                <a:schemeClr val="dk1"/>
              </a:buClr>
              <a:buSzPts val="1100"/>
              <a:buChar char="●"/>
            </a:pPr>
            <a:r>
              <a:rPr lang="en" sz="1100">
                <a:solidFill>
                  <a:schemeClr val="dk1"/>
                </a:solidFill>
              </a:rPr>
              <a:t>Bakeries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32424a6032f_0_598"/>
          <p:cNvSpPr/>
          <p:nvPr/>
        </p:nvSpPr>
        <p:spPr>
          <a:xfrm>
            <a:off x="-180023" y="264730"/>
            <a:ext cx="436200" cy="205800"/>
          </a:xfrm>
          <a:prstGeom prst="roundRect">
            <a:avLst>
              <a:gd name="adj" fmla="val 50000"/>
            </a:avLst>
          </a:prstGeom>
          <a:gradFill>
            <a:gsLst>
              <a:gs pos="0">
                <a:srgbClr val="FDD643"/>
              </a:gs>
              <a:gs pos="100000">
                <a:srgbClr val="E43327"/>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0" name="Google Shape;190;g32424a6032f_0_598"/>
          <p:cNvSpPr txBox="1"/>
          <p:nvPr/>
        </p:nvSpPr>
        <p:spPr>
          <a:xfrm>
            <a:off x="404545" y="171355"/>
            <a:ext cx="84006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400" b="0" i="0" u="none" strike="noStrike" cap="none">
                <a:solidFill>
                  <a:srgbClr val="E43327"/>
                </a:solidFill>
                <a:latin typeface="Arial"/>
                <a:ea typeface="Arial"/>
                <a:cs typeface="Arial"/>
                <a:sym typeface="Arial"/>
              </a:rPr>
              <a:t>GRETA Ethnic Supermarkets</a:t>
            </a:r>
            <a:endParaRPr sz="2400" b="0" i="0" u="none" strike="noStrike" cap="none">
              <a:solidFill>
                <a:srgbClr val="E43327"/>
              </a:solidFill>
              <a:latin typeface="Arial"/>
              <a:ea typeface="Arial"/>
              <a:cs typeface="Arial"/>
              <a:sym typeface="Arial"/>
            </a:endParaRPr>
          </a:p>
        </p:txBody>
      </p:sp>
      <p:sp>
        <p:nvSpPr>
          <p:cNvPr id="191" name="Google Shape;191;g32424a6032f_0_598"/>
          <p:cNvSpPr txBox="1"/>
          <p:nvPr/>
        </p:nvSpPr>
        <p:spPr>
          <a:xfrm>
            <a:off x="-180025" y="609950"/>
            <a:ext cx="7854900" cy="457800"/>
          </a:xfrm>
          <a:prstGeom prst="rect">
            <a:avLst/>
          </a:prstGeom>
          <a:noFill/>
          <a:ln>
            <a:noFill/>
          </a:ln>
        </p:spPr>
        <p:txBody>
          <a:bodyPr spcFirstLastPara="1" wrap="square" lIns="91425" tIns="91425" rIns="91425" bIns="91425" anchor="t" anchorCtr="0">
            <a:noAutofit/>
          </a:bodyPr>
          <a:lstStyle/>
          <a:p>
            <a:pPr marL="914400" marR="0" lvl="1" indent="-298450" algn="l" rtl="0">
              <a:lnSpc>
                <a:spcPct val="115000"/>
              </a:lnSpc>
              <a:spcBef>
                <a:spcPts val="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Ethnic food stores cater to a specific cultural niche within the diverse American market. Customers seek authentic products and flavors, driving demand and allowing for higher profit margins. These stores foster community by becoming a gathering place that strengthens cultural identity. By offering unique selections, they differentiate themselves from traditional grocery stores.</a:t>
            </a:r>
            <a:r>
              <a:rPr lang="en" sz="1100" b="0" i="0" u="none" strike="noStrike" cap="none">
                <a:solidFill>
                  <a:schemeClr val="dk1"/>
                </a:solidFill>
                <a:latin typeface="Roboto Mono"/>
                <a:ea typeface="Roboto Mono"/>
                <a:cs typeface="Roboto Mono"/>
                <a:sym typeface="Roboto Mono"/>
              </a:rPr>
              <a:t> </a:t>
            </a:r>
            <a:endParaRPr sz="1100" b="0" i="0" u="none" strike="noStrike" cap="none">
              <a:solidFill>
                <a:schemeClr val="dk1"/>
              </a:solidFill>
              <a:latin typeface="Roboto Mono"/>
              <a:ea typeface="Roboto Mono"/>
              <a:cs typeface="Roboto Mono"/>
              <a:sym typeface="Roboto Mono"/>
            </a:endParaRPr>
          </a:p>
          <a:p>
            <a:pPr marL="914400" marR="0" lvl="0" indent="0" algn="l" rtl="0">
              <a:lnSpc>
                <a:spcPct val="115000"/>
              </a:lnSpc>
              <a:spcBef>
                <a:spcPts val="0"/>
              </a:spcBef>
              <a:spcAft>
                <a:spcPts val="0"/>
              </a:spcAft>
              <a:buNone/>
            </a:pPr>
            <a:endParaRPr sz="1100">
              <a:solidFill>
                <a:schemeClr val="dk1"/>
              </a:solidFill>
              <a:latin typeface="Roboto Mono"/>
              <a:ea typeface="Roboto Mono"/>
              <a:cs typeface="Roboto Mono"/>
              <a:sym typeface="Roboto Mono"/>
            </a:endParaRPr>
          </a:p>
          <a:p>
            <a:pPr marL="914400" marR="0" lvl="1" indent="-298450" algn="l" rtl="0">
              <a:lnSpc>
                <a:spcPct val="115000"/>
              </a:lnSpc>
              <a:spcBef>
                <a:spcPts val="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GRETA provides cutting-edge technology solutions at affordable prices, enabling these businesses to streamline operations and compete effectively. </a:t>
            </a:r>
            <a:endParaRPr sz="1100" b="0" i="0" u="none" strike="noStrike" cap="none">
              <a:solidFill>
                <a:schemeClr val="dk1"/>
              </a:solidFill>
              <a:latin typeface="Arial"/>
              <a:ea typeface="Arial"/>
              <a:cs typeface="Arial"/>
              <a:sym typeface="Arial"/>
            </a:endParaRPr>
          </a:p>
          <a:p>
            <a:pPr marL="1371600" marR="0" lvl="0" indent="0" algn="l" rtl="0">
              <a:lnSpc>
                <a:spcPct val="115000"/>
              </a:lnSpc>
              <a:spcBef>
                <a:spcPts val="0"/>
              </a:spcBef>
              <a:spcAft>
                <a:spcPts val="0"/>
              </a:spcAft>
              <a:buNone/>
            </a:pPr>
            <a:endParaRPr sz="1100" b="0" i="0" u="none" strike="noStrike" cap="none">
              <a:solidFill>
                <a:schemeClr val="dk1"/>
              </a:solidFill>
              <a:latin typeface="Arial"/>
              <a:ea typeface="Arial"/>
              <a:cs typeface="Arial"/>
              <a:sym typeface="Arial"/>
            </a:endParaRPr>
          </a:p>
        </p:txBody>
      </p:sp>
      <p:pic>
        <p:nvPicPr>
          <p:cNvPr id="192" name="Google Shape;192;g32424a6032f_0_598"/>
          <p:cNvPicPr preferRelativeResize="0"/>
          <p:nvPr/>
        </p:nvPicPr>
        <p:blipFill>
          <a:blip r:embed="rId3">
            <a:alphaModFix/>
          </a:blip>
          <a:stretch>
            <a:fillRect/>
          </a:stretch>
        </p:blipFill>
        <p:spPr>
          <a:xfrm>
            <a:off x="5515125" y="2400100"/>
            <a:ext cx="3628877" cy="2418650"/>
          </a:xfrm>
          <a:prstGeom prst="rect">
            <a:avLst/>
          </a:prstGeom>
          <a:noFill/>
          <a:ln>
            <a:noFill/>
          </a:ln>
        </p:spPr>
      </p:pic>
      <p:sp>
        <p:nvSpPr>
          <p:cNvPr id="193" name="Google Shape;193;g32424a6032f_0_598"/>
          <p:cNvSpPr txBox="1"/>
          <p:nvPr/>
        </p:nvSpPr>
        <p:spPr>
          <a:xfrm>
            <a:off x="-1310675" y="2457350"/>
            <a:ext cx="6977400" cy="463200"/>
          </a:xfrm>
          <a:prstGeom prst="rect">
            <a:avLst/>
          </a:prstGeom>
          <a:noFill/>
          <a:ln>
            <a:noFill/>
          </a:ln>
        </p:spPr>
        <p:txBody>
          <a:bodyPr spcFirstLastPara="1" wrap="square" lIns="91425" tIns="91425" rIns="91425" bIns="91425" anchor="t" anchorCtr="0">
            <a:noAutofit/>
          </a:bodyPr>
          <a:lstStyle/>
          <a:p>
            <a:pPr marL="1371600" lvl="0" indent="0" algn="l" rtl="0">
              <a:lnSpc>
                <a:spcPct val="115000"/>
              </a:lnSpc>
              <a:spcBef>
                <a:spcPts val="0"/>
              </a:spcBef>
              <a:spcAft>
                <a:spcPts val="0"/>
              </a:spcAft>
              <a:buNone/>
            </a:pPr>
            <a:r>
              <a:rPr lang="en" sz="1100" b="1">
                <a:solidFill>
                  <a:schemeClr val="dk1"/>
                </a:solidFill>
              </a:rPr>
              <a:t>Examples of ethnic food stores:</a:t>
            </a:r>
            <a:endParaRPr sz="1100" b="1">
              <a:solidFill>
                <a:schemeClr val="dk1"/>
              </a:solidFill>
            </a:endParaRPr>
          </a:p>
          <a:p>
            <a:pPr marL="1828800" lvl="3" indent="-298450" algn="l" rtl="0">
              <a:lnSpc>
                <a:spcPct val="115000"/>
              </a:lnSpc>
              <a:spcBef>
                <a:spcPts val="0"/>
              </a:spcBef>
              <a:spcAft>
                <a:spcPts val="0"/>
              </a:spcAft>
              <a:buClr>
                <a:schemeClr val="dk1"/>
              </a:buClr>
              <a:buSzPts val="1100"/>
              <a:buChar char="●"/>
            </a:pPr>
            <a:r>
              <a:rPr lang="en" sz="1100">
                <a:solidFill>
                  <a:schemeClr val="dk1"/>
                </a:solidFill>
              </a:rPr>
              <a:t>Asian</a:t>
            </a:r>
            <a:endParaRPr sz="1100">
              <a:solidFill>
                <a:schemeClr val="dk1"/>
              </a:solidFill>
            </a:endParaRPr>
          </a:p>
          <a:p>
            <a:pPr marL="2286000" lvl="4" indent="-298450" algn="l" rtl="0">
              <a:lnSpc>
                <a:spcPct val="115000"/>
              </a:lnSpc>
              <a:spcBef>
                <a:spcPts val="0"/>
              </a:spcBef>
              <a:spcAft>
                <a:spcPts val="0"/>
              </a:spcAft>
              <a:buClr>
                <a:schemeClr val="dk1"/>
              </a:buClr>
              <a:buSzPts val="1100"/>
              <a:buChar char="○"/>
            </a:pPr>
            <a:r>
              <a:rPr lang="en" sz="1100">
                <a:solidFill>
                  <a:schemeClr val="dk1"/>
                </a:solidFill>
              </a:rPr>
              <a:t>Chinese, Japanese, Korean, Indian, Thai</a:t>
            </a:r>
            <a:endParaRPr sz="1100">
              <a:solidFill>
                <a:schemeClr val="dk1"/>
              </a:solidFill>
            </a:endParaRPr>
          </a:p>
          <a:p>
            <a:pPr marL="1828800" lvl="3" indent="-298450" algn="l" rtl="0">
              <a:lnSpc>
                <a:spcPct val="115000"/>
              </a:lnSpc>
              <a:spcBef>
                <a:spcPts val="0"/>
              </a:spcBef>
              <a:spcAft>
                <a:spcPts val="0"/>
              </a:spcAft>
              <a:buClr>
                <a:schemeClr val="dk1"/>
              </a:buClr>
              <a:buSzPts val="1100"/>
              <a:buChar char="●"/>
            </a:pPr>
            <a:r>
              <a:rPr lang="en" sz="1100">
                <a:solidFill>
                  <a:schemeClr val="dk1"/>
                </a:solidFill>
              </a:rPr>
              <a:t>Latin American</a:t>
            </a:r>
            <a:endParaRPr sz="1100">
              <a:solidFill>
                <a:schemeClr val="dk1"/>
              </a:solidFill>
            </a:endParaRPr>
          </a:p>
          <a:p>
            <a:pPr marL="2286000" lvl="4" indent="-298450" algn="l" rtl="0">
              <a:lnSpc>
                <a:spcPct val="115000"/>
              </a:lnSpc>
              <a:spcBef>
                <a:spcPts val="0"/>
              </a:spcBef>
              <a:spcAft>
                <a:spcPts val="0"/>
              </a:spcAft>
              <a:buClr>
                <a:schemeClr val="dk1"/>
              </a:buClr>
              <a:buSzPts val="1100"/>
              <a:buChar char="○"/>
            </a:pPr>
            <a:r>
              <a:rPr lang="en" sz="1100">
                <a:solidFill>
                  <a:schemeClr val="dk1"/>
                </a:solidFill>
              </a:rPr>
              <a:t>Mexican, Cuban, Brazilian</a:t>
            </a:r>
            <a:endParaRPr sz="1100">
              <a:solidFill>
                <a:schemeClr val="dk1"/>
              </a:solidFill>
            </a:endParaRPr>
          </a:p>
          <a:p>
            <a:pPr marL="1828800" lvl="3" indent="-298450" algn="l" rtl="0">
              <a:lnSpc>
                <a:spcPct val="115000"/>
              </a:lnSpc>
              <a:spcBef>
                <a:spcPts val="0"/>
              </a:spcBef>
              <a:spcAft>
                <a:spcPts val="0"/>
              </a:spcAft>
              <a:buClr>
                <a:schemeClr val="dk1"/>
              </a:buClr>
              <a:buSzPts val="1100"/>
              <a:buChar char="●"/>
            </a:pPr>
            <a:r>
              <a:rPr lang="en" sz="1100">
                <a:solidFill>
                  <a:schemeClr val="dk1"/>
                </a:solidFill>
              </a:rPr>
              <a:t>Middle Eastern</a:t>
            </a:r>
            <a:endParaRPr sz="1100">
              <a:solidFill>
                <a:schemeClr val="dk1"/>
              </a:solidFill>
            </a:endParaRPr>
          </a:p>
          <a:p>
            <a:pPr marL="2286000" lvl="4" indent="-298450" algn="l" rtl="0">
              <a:lnSpc>
                <a:spcPct val="115000"/>
              </a:lnSpc>
              <a:spcBef>
                <a:spcPts val="0"/>
              </a:spcBef>
              <a:spcAft>
                <a:spcPts val="0"/>
              </a:spcAft>
              <a:buClr>
                <a:schemeClr val="dk1"/>
              </a:buClr>
              <a:buSzPts val="1100"/>
              <a:buChar char="○"/>
            </a:pPr>
            <a:r>
              <a:rPr lang="en" sz="1100">
                <a:solidFill>
                  <a:schemeClr val="dk1"/>
                </a:solidFill>
              </a:rPr>
              <a:t>Lebanese, Turkish, Israeli, African</a:t>
            </a:r>
            <a:endParaRPr sz="1100">
              <a:solidFill>
                <a:schemeClr val="dk1"/>
              </a:solidFill>
            </a:endParaRPr>
          </a:p>
          <a:p>
            <a:pPr marL="1828800" lvl="3" indent="-298450" algn="l" rtl="0">
              <a:lnSpc>
                <a:spcPct val="115000"/>
              </a:lnSpc>
              <a:spcBef>
                <a:spcPts val="0"/>
              </a:spcBef>
              <a:spcAft>
                <a:spcPts val="0"/>
              </a:spcAft>
              <a:buClr>
                <a:schemeClr val="dk1"/>
              </a:buClr>
              <a:buSzPts val="1100"/>
              <a:buChar char="●"/>
            </a:pPr>
            <a:r>
              <a:rPr lang="en" sz="1100">
                <a:solidFill>
                  <a:schemeClr val="dk1"/>
                </a:solidFill>
              </a:rPr>
              <a:t>European</a:t>
            </a:r>
            <a:endParaRPr sz="1100">
              <a:solidFill>
                <a:schemeClr val="dk1"/>
              </a:solidFill>
            </a:endParaRPr>
          </a:p>
          <a:p>
            <a:pPr marL="2286000" lvl="4" indent="-298450" algn="l" rtl="0">
              <a:lnSpc>
                <a:spcPct val="115000"/>
              </a:lnSpc>
              <a:spcBef>
                <a:spcPts val="0"/>
              </a:spcBef>
              <a:spcAft>
                <a:spcPts val="0"/>
              </a:spcAft>
              <a:buClr>
                <a:schemeClr val="dk1"/>
              </a:buClr>
              <a:buSzPts val="1100"/>
              <a:buChar char="○"/>
            </a:pPr>
            <a:r>
              <a:rPr lang="en" sz="1100">
                <a:solidFill>
                  <a:schemeClr val="dk1"/>
                </a:solidFill>
              </a:rPr>
              <a:t>Polish, Russian, Ukrainian, Mediterranean, Italian, Greek, Spanish</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g32424a6032f_0_605"/>
          <p:cNvSpPr/>
          <p:nvPr/>
        </p:nvSpPr>
        <p:spPr>
          <a:xfrm>
            <a:off x="-180023" y="264730"/>
            <a:ext cx="436200" cy="205800"/>
          </a:xfrm>
          <a:prstGeom prst="roundRect">
            <a:avLst>
              <a:gd name="adj" fmla="val 50000"/>
            </a:avLst>
          </a:prstGeom>
          <a:gradFill>
            <a:gsLst>
              <a:gs pos="0">
                <a:srgbClr val="FDD643"/>
              </a:gs>
              <a:gs pos="100000">
                <a:srgbClr val="E43327"/>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9" name="Google Shape;199;g32424a6032f_0_605"/>
          <p:cNvSpPr txBox="1"/>
          <p:nvPr/>
        </p:nvSpPr>
        <p:spPr>
          <a:xfrm>
            <a:off x="404545" y="171355"/>
            <a:ext cx="84006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400" b="0" i="0" u="none" strike="noStrike" cap="none">
                <a:solidFill>
                  <a:srgbClr val="E43327"/>
                </a:solidFill>
                <a:latin typeface="Arial"/>
                <a:ea typeface="Arial"/>
                <a:cs typeface="Arial"/>
                <a:sym typeface="Arial"/>
              </a:rPr>
              <a:t>GRETA Convenient Stores and Liquor Stores</a:t>
            </a:r>
            <a:endParaRPr sz="2400" b="0" i="0" u="none" strike="noStrike" cap="none">
              <a:solidFill>
                <a:srgbClr val="E43327"/>
              </a:solidFill>
              <a:latin typeface="Arial"/>
              <a:ea typeface="Arial"/>
              <a:cs typeface="Arial"/>
              <a:sym typeface="Arial"/>
            </a:endParaRPr>
          </a:p>
        </p:txBody>
      </p:sp>
      <p:sp>
        <p:nvSpPr>
          <p:cNvPr id="200" name="Google Shape;200;g32424a6032f_0_605"/>
          <p:cNvSpPr txBox="1"/>
          <p:nvPr/>
        </p:nvSpPr>
        <p:spPr>
          <a:xfrm>
            <a:off x="-180025" y="609950"/>
            <a:ext cx="7854900" cy="457800"/>
          </a:xfrm>
          <a:prstGeom prst="rect">
            <a:avLst/>
          </a:prstGeom>
          <a:noFill/>
          <a:ln>
            <a:noFill/>
          </a:ln>
        </p:spPr>
        <p:txBody>
          <a:bodyPr spcFirstLastPara="1" wrap="square" lIns="91425" tIns="91425" rIns="91425" bIns="91425" anchor="t" anchorCtr="0">
            <a:noAutofit/>
          </a:bodyPr>
          <a:lstStyle/>
          <a:p>
            <a:pPr marL="914400" marR="0" lvl="1" indent="-298450" algn="l" rtl="0">
              <a:lnSpc>
                <a:spcPct val="115000"/>
              </a:lnSpc>
              <a:spcBef>
                <a:spcPts val="120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49,759 Convenience Stores in the US- </a:t>
            </a:r>
            <a:r>
              <a:rPr lang="en" sz="1100" b="0" i="0" u="sng" strike="noStrike" cap="none">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IBIS World</a:t>
            </a:r>
            <a:endParaRPr sz="1100" b="0" i="0" u="none" strike="noStrike" cap="none">
              <a:solidFill>
                <a:schemeClr val="dk1"/>
              </a:solidFill>
              <a:latin typeface="Arial"/>
              <a:ea typeface="Arial"/>
              <a:cs typeface="Arial"/>
              <a:sym typeface="Arial"/>
            </a:endParaRPr>
          </a:p>
          <a:p>
            <a:pPr marL="914400" marR="0" lvl="1" indent="-298450" algn="l" rtl="0">
              <a:lnSpc>
                <a:spcPct val="115000"/>
              </a:lnSpc>
              <a:spcBef>
                <a:spcPts val="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46,633 Liquor Stores in the US- </a:t>
            </a:r>
            <a:r>
              <a:rPr lang="en" sz="1100" b="0" i="0" u="sng" strike="noStrike" cap="none">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IBIS World</a:t>
            </a:r>
            <a:endParaRPr sz="1100">
              <a:solidFill>
                <a:schemeClr val="dk1"/>
              </a:solidFill>
            </a:endParaRPr>
          </a:p>
          <a:p>
            <a:pPr marL="914400" marR="0" lvl="0" indent="0" algn="l" rtl="0">
              <a:lnSpc>
                <a:spcPct val="115000"/>
              </a:lnSpc>
              <a:spcBef>
                <a:spcPts val="0"/>
              </a:spcBef>
              <a:spcAft>
                <a:spcPts val="0"/>
              </a:spcAft>
              <a:buNone/>
            </a:pPr>
            <a:endParaRPr sz="1100">
              <a:solidFill>
                <a:schemeClr val="dk1"/>
              </a:solidFill>
            </a:endParaRPr>
          </a:p>
          <a:p>
            <a:pPr marL="914400" marR="0" lvl="1" indent="-298450" algn="l" rtl="0">
              <a:lnSpc>
                <a:spcPct val="115000"/>
              </a:lnSpc>
              <a:spcBef>
                <a:spcPts val="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C-Stores and liquor stores often sell high-demand products with high profit margins. Their flexible hours and minimal staffing needs keep overhead low. Quick transactions and barcode-based inventory control contribute to efficient operations and increased sales. </a:t>
            </a:r>
            <a:endParaRPr sz="1100" b="0" i="0" u="none" strike="noStrike" cap="none">
              <a:solidFill>
                <a:schemeClr val="dk1"/>
              </a:solidFill>
              <a:latin typeface="Arial"/>
              <a:ea typeface="Arial"/>
              <a:cs typeface="Arial"/>
              <a:sym typeface="Arial"/>
            </a:endParaRPr>
          </a:p>
          <a:p>
            <a:pPr marL="914400" marR="0" lvl="0" indent="0" algn="l" rtl="0">
              <a:lnSpc>
                <a:spcPct val="115000"/>
              </a:lnSpc>
              <a:spcBef>
                <a:spcPts val="0"/>
              </a:spcBef>
              <a:spcAft>
                <a:spcPts val="0"/>
              </a:spcAft>
              <a:buNone/>
            </a:pPr>
            <a:endParaRPr sz="1100">
              <a:solidFill>
                <a:schemeClr val="dk1"/>
              </a:solidFill>
            </a:endParaRPr>
          </a:p>
          <a:p>
            <a:pPr marL="914400" marR="0" lvl="1" indent="-298450" algn="l" rtl="0">
              <a:lnSpc>
                <a:spcPct val="115000"/>
              </a:lnSpc>
              <a:spcBef>
                <a:spcPts val="0"/>
              </a:spcBef>
              <a:spcAft>
                <a:spcPts val="0"/>
              </a:spcAft>
              <a:buClr>
                <a:schemeClr val="dk1"/>
              </a:buClr>
              <a:buSzPts val="1100"/>
              <a:buFont typeface="Arial"/>
              <a:buChar char="○"/>
            </a:pPr>
            <a:r>
              <a:rPr lang="en" sz="1100">
                <a:solidFill>
                  <a:schemeClr val="dk1"/>
                </a:solidFill>
              </a:rPr>
              <a:t>GRETA supports Age Verification, Multi-Store Integration, Price Batching, Discounting, Scan Data, vendor management and much more. </a:t>
            </a:r>
            <a:endParaRPr sz="1100" b="0" i="0" u="none" strike="noStrike" cap="none">
              <a:solidFill>
                <a:schemeClr val="dk1"/>
              </a:solidFill>
              <a:latin typeface="Arial"/>
              <a:ea typeface="Arial"/>
              <a:cs typeface="Arial"/>
              <a:sym typeface="Arial"/>
            </a:endParaRPr>
          </a:p>
          <a:p>
            <a:pPr marL="1371600" marR="0" lvl="0" indent="0" algn="l" rtl="0">
              <a:lnSpc>
                <a:spcPct val="115000"/>
              </a:lnSpc>
              <a:spcBef>
                <a:spcPts val="0"/>
              </a:spcBef>
              <a:spcAft>
                <a:spcPts val="0"/>
              </a:spcAft>
              <a:buNone/>
            </a:pPr>
            <a:endParaRPr sz="1100" b="0" i="0" u="none" strike="noStrike" cap="none">
              <a:solidFill>
                <a:schemeClr val="dk1"/>
              </a:solidFill>
              <a:latin typeface="Arial"/>
              <a:ea typeface="Arial"/>
              <a:cs typeface="Arial"/>
              <a:sym typeface="Arial"/>
            </a:endParaRPr>
          </a:p>
        </p:txBody>
      </p:sp>
      <p:pic>
        <p:nvPicPr>
          <p:cNvPr id="201" name="Google Shape;201;g32424a6032f_0_605"/>
          <p:cNvPicPr preferRelativeResize="0"/>
          <p:nvPr/>
        </p:nvPicPr>
        <p:blipFill>
          <a:blip r:embed="rId5">
            <a:alphaModFix/>
          </a:blip>
          <a:stretch>
            <a:fillRect/>
          </a:stretch>
        </p:blipFill>
        <p:spPr>
          <a:xfrm>
            <a:off x="5439275" y="2458050"/>
            <a:ext cx="3704724" cy="2470998"/>
          </a:xfrm>
          <a:prstGeom prst="rect">
            <a:avLst/>
          </a:prstGeom>
          <a:noFill/>
          <a:ln>
            <a:noFill/>
          </a:ln>
        </p:spPr>
      </p:pic>
      <p:sp>
        <p:nvSpPr>
          <p:cNvPr id="202" name="Google Shape;202;g32424a6032f_0_605"/>
          <p:cNvSpPr txBox="1"/>
          <p:nvPr/>
        </p:nvSpPr>
        <p:spPr>
          <a:xfrm>
            <a:off x="164775" y="2651750"/>
            <a:ext cx="4265400" cy="463200"/>
          </a:xfrm>
          <a:prstGeom prst="rect">
            <a:avLst/>
          </a:prstGeom>
          <a:noFill/>
          <a:ln>
            <a:noFill/>
          </a:ln>
        </p:spPr>
        <p:txBody>
          <a:bodyPr spcFirstLastPara="1" wrap="square" lIns="91425" tIns="91425" rIns="91425" bIns="91425" anchor="t" anchorCtr="0">
            <a:noAutofit/>
          </a:bodyPr>
          <a:lstStyle/>
          <a:p>
            <a:pPr marL="1371600" lvl="0" indent="0" algn="l" rtl="0">
              <a:lnSpc>
                <a:spcPct val="115000"/>
              </a:lnSpc>
              <a:spcBef>
                <a:spcPts val="0"/>
              </a:spcBef>
              <a:spcAft>
                <a:spcPts val="0"/>
              </a:spcAft>
              <a:buNone/>
            </a:pPr>
            <a:r>
              <a:rPr lang="en" sz="1100" b="1">
                <a:solidFill>
                  <a:schemeClr val="dk1"/>
                </a:solidFill>
              </a:rPr>
              <a:t>Examples of C-Stores &amp; Liquor Stores </a:t>
            </a:r>
            <a:endParaRPr sz="1100" b="1">
              <a:solidFill>
                <a:schemeClr val="dk1"/>
              </a:solidFill>
            </a:endParaRPr>
          </a:p>
          <a:p>
            <a:pPr marL="1828800" lvl="3" indent="-298450" algn="l" rtl="0">
              <a:lnSpc>
                <a:spcPct val="115000"/>
              </a:lnSpc>
              <a:spcBef>
                <a:spcPts val="0"/>
              </a:spcBef>
              <a:spcAft>
                <a:spcPts val="0"/>
              </a:spcAft>
              <a:buClr>
                <a:schemeClr val="dk1"/>
              </a:buClr>
              <a:buSzPts val="1100"/>
              <a:buChar char="●"/>
            </a:pPr>
            <a:r>
              <a:rPr lang="en" sz="1100">
                <a:solidFill>
                  <a:schemeClr val="dk1"/>
                </a:solidFill>
              </a:rPr>
              <a:t>Neighborhood Liquor Stores</a:t>
            </a:r>
            <a:endParaRPr sz="1100">
              <a:solidFill>
                <a:schemeClr val="dk1"/>
              </a:solidFill>
            </a:endParaRPr>
          </a:p>
          <a:p>
            <a:pPr marL="1828800" lvl="3" indent="-298450" algn="l" rtl="0">
              <a:lnSpc>
                <a:spcPct val="115000"/>
              </a:lnSpc>
              <a:spcBef>
                <a:spcPts val="0"/>
              </a:spcBef>
              <a:spcAft>
                <a:spcPts val="0"/>
              </a:spcAft>
              <a:buClr>
                <a:schemeClr val="dk1"/>
              </a:buClr>
              <a:buSzPts val="1100"/>
              <a:buChar char="●"/>
            </a:pPr>
            <a:r>
              <a:rPr lang="en" sz="1100">
                <a:solidFill>
                  <a:schemeClr val="dk1"/>
                </a:solidFill>
              </a:rPr>
              <a:t>Liquor Superstores</a:t>
            </a:r>
            <a:endParaRPr sz="1100">
              <a:solidFill>
                <a:schemeClr val="dk1"/>
              </a:solidFill>
            </a:endParaRPr>
          </a:p>
          <a:p>
            <a:pPr marL="1828800" lvl="3" indent="-298450" algn="l" rtl="0">
              <a:lnSpc>
                <a:spcPct val="115000"/>
              </a:lnSpc>
              <a:spcBef>
                <a:spcPts val="0"/>
              </a:spcBef>
              <a:spcAft>
                <a:spcPts val="0"/>
              </a:spcAft>
              <a:buClr>
                <a:schemeClr val="dk1"/>
              </a:buClr>
              <a:buSzPts val="1100"/>
              <a:buChar char="●"/>
            </a:pPr>
            <a:r>
              <a:rPr lang="en" sz="1100">
                <a:solidFill>
                  <a:schemeClr val="dk1"/>
                </a:solidFill>
              </a:rPr>
              <a:t>Specialty Liquor Stores</a:t>
            </a:r>
            <a:endParaRPr sz="1100">
              <a:solidFill>
                <a:schemeClr val="dk1"/>
              </a:solidFill>
            </a:endParaRPr>
          </a:p>
          <a:p>
            <a:pPr marL="1828800" lvl="3" indent="-298450" algn="l" rtl="0">
              <a:lnSpc>
                <a:spcPct val="115000"/>
              </a:lnSpc>
              <a:spcBef>
                <a:spcPts val="0"/>
              </a:spcBef>
              <a:spcAft>
                <a:spcPts val="0"/>
              </a:spcAft>
              <a:buClr>
                <a:schemeClr val="dk1"/>
              </a:buClr>
              <a:buSzPts val="1100"/>
              <a:buChar char="●"/>
            </a:pPr>
            <a:r>
              <a:rPr lang="en" sz="1100">
                <a:solidFill>
                  <a:schemeClr val="dk1"/>
                </a:solidFill>
              </a:rPr>
              <a:t>Wine Shops</a:t>
            </a:r>
            <a:endParaRPr sz="1100">
              <a:solidFill>
                <a:schemeClr val="dk1"/>
              </a:solidFill>
            </a:endParaRPr>
          </a:p>
          <a:p>
            <a:pPr marL="1828800" lvl="3" indent="-298450" algn="l" rtl="0">
              <a:lnSpc>
                <a:spcPct val="115000"/>
              </a:lnSpc>
              <a:spcBef>
                <a:spcPts val="0"/>
              </a:spcBef>
              <a:spcAft>
                <a:spcPts val="0"/>
              </a:spcAft>
              <a:buClr>
                <a:schemeClr val="dk1"/>
              </a:buClr>
              <a:buSzPts val="1100"/>
              <a:buChar char="●"/>
            </a:pPr>
            <a:r>
              <a:rPr lang="en" sz="1100">
                <a:solidFill>
                  <a:schemeClr val="dk1"/>
                </a:solidFill>
              </a:rPr>
              <a:t>Beer Stores</a:t>
            </a:r>
            <a:endParaRPr sz="1100">
              <a:solidFill>
                <a:schemeClr val="dk1"/>
              </a:solidFill>
            </a:endParaRPr>
          </a:p>
          <a:p>
            <a:pPr marL="1828800" lvl="3" indent="-298450" algn="l" rtl="0">
              <a:lnSpc>
                <a:spcPct val="115000"/>
              </a:lnSpc>
              <a:spcBef>
                <a:spcPts val="0"/>
              </a:spcBef>
              <a:spcAft>
                <a:spcPts val="0"/>
              </a:spcAft>
              <a:buClr>
                <a:schemeClr val="dk1"/>
              </a:buClr>
              <a:buSzPts val="1100"/>
              <a:buChar char="●"/>
            </a:pPr>
            <a:r>
              <a:rPr lang="en" sz="1100">
                <a:solidFill>
                  <a:schemeClr val="dk1"/>
                </a:solidFill>
              </a:rPr>
              <a:t>Neighborhood Convenience stores</a:t>
            </a:r>
            <a:endParaRPr sz="1100">
              <a:solidFill>
                <a:schemeClr val="dk1"/>
              </a:solidFill>
            </a:endParaRPr>
          </a:p>
          <a:p>
            <a:pPr marL="1828800" lvl="3" indent="-298450" algn="l" rtl="0">
              <a:lnSpc>
                <a:spcPct val="115000"/>
              </a:lnSpc>
              <a:spcBef>
                <a:spcPts val="0"/>
              </a:spcBef>
              <a:spcAft>
                <a:spcPts val="0"/>
              </a:spcAft>
              <a:buClr>
                <a:schemeClr val="dk1"/>
              </a:buClr>
              <a:buSzPts val="1100"/>
              <a:buChar char="●"/>
            </a:pPr>
            <a:r>
              <a:rPr lang="en" sz="1100">
                <a:solidFill>
                  <a:schemeClr val="dk1"/>
                </a:solidFill>
              </a:rPr>
              <a:t>Non Fuel Integrated Gas Station Convenience Store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32424a6032f_0_612"/>
          <p:cNvSpPr/>
          <p:nvPr/>
        </p:nvSpPr>
        <p:spPr>
          <a:xfrm>
            <a:off x="-159598" y="178755"/>
            <a:ext cx="436200" cy="205800"/>
          </a:xfrm>
          <a:prstGeom prst="roundRect">
            <a:avLst>
              <a:gd name="adj" fmla="val 50000"/>
            </a:avLst>
          </a:prstGeom>
          <a:gradFill>
            <a:gsLst>
              <a:gs pos="0">
                <a:srgbClr val="FDD643"/>
              </a:gs>
              <a:gs pos="100000">
                <a:srgbClr val="E43327"/>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8" name="Google Shape;208;g32424a6032f_0_612"/>
          <p:cNvSpPr txBox="1"/>
          <p:nvPr/>
        </p:nvSpPr>
        <p:spPr>
          <a:xfrm>
            <a:off x="371695" y="62355"/>
            <a:ext cx="84006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400" b="0" i="0" u="none" strike="noStrike" cap="none">
                <a:solidFill>
                  <a:srgbClr val="E43327"/>
                </a:solidFill>
                <a:latin typeface="Arial"/>
                <a:ea typeface="Arial"/>
                <a:cs typeface="Arial"/>
                <a:sym typeface="Arial"/>
              </a:rPr>
              <a:t>GRETA Meat Markets/Seafood Markets</a:t>
            </a:r>
            <a:endParaRPr sz="2400" b="0" i="0" u="none" strike="noStrike" cap="none">
              <a:solidFill>
                <a:srgbClr val="E43327"/>
              </a:solidFill>
              <a:latin typeface="Arial"/>
              <a:ea typeface="Arial"/>
              <a:cs typeface="Arial"/>
              <a:sym typeface="Arial"/>
            </a:endParaRPr>
          </a:p>
        </p:txBody>
      </p:sp>
      <p:sp>
        <p:nvSpPr>
          <p:cNvPr id="209" name="Google Shape;209;g32424a6032f_0_612"/>
          <p:cNvSpPr txBox="1"/>
          <p:nvPr/>
        </p:nvSpPr>
        <p:spPr>
          <a:xfrm>
            <a:off x="-459350" y="341100"/>
            <a:ext cx="9335400" cy="457800"/>
          </a:xfrm>
          <a:prstGeom prst="rect">
            <a:avLst/>
          </a:prstGeom>
          <a:noFill/>
          <a:ln>
            <a:noFill/>
          </a:ln>
        </p:spPr>
        <p:txBody>
          <a:bodyPr spcFirstLastPara="1" wrap="square" lIns="91425" tIns="91425" rIns="91425" bIns="91425" anchor="t" anchorCtr="0">
            <a:noAutofit/>
          </a:bodyPr>
          <a:lstStyle/>
          <a:p>
            <a:pPr marL="914400" marR="0" lvl="0" indent="0" algn="l" rtl="0">
              <a:lnSpc>
                <a:spcPct val="115000"/>
              </a:lnSpc>
              <a:spcBef>
                <a:spcPts val="0"/>
              </a:spcBef>
              <a:spcAft>
                <a:spcPts val="0"/>
              </a:spcAft>
              <a:buNone/>
            </a:pPr>
            <a:endParaRPr sz="1100" b="0" i="0" u="none" strike="noStrike" cap="none">
              <a:solidFill>
                <a:schemeClr val="dk1"/>
              </a:solidFill>
              <a:latin typeface="Arial"/>
              <a:ea typeface="Arial"/>
              <a:cs typeface="Arial"/>
              <a:sym typeface="Arial"/>
            </a:endParaRPr>
          </a:p>
          <a:p>
            <a:pPr marL="914400" marR="0" lvl="1" indent="-298450" algn="l" rtl="0">
              <a:lnSpc>
                <a:spcPct val="115000"/>
              </a:lnSpc>
              <a:spcBef>
                <a:spcPts val="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Meat/Seafood market customers, like those of gourmet grocery stores, are willing to pay a premium for high-quality, fresh meat. This fosters a loyal customer base and ensures long-term sustainability. Many meat markets expand their offerings beyond fresh cuts to include prepared foods and specialty items like sausages and charcuterie.</a:t>
            </a:r>
            <a:r>
              <a:rPr lang="en" sz="1100" b="0" i="0" u="none" strike="noStrike" cap="none">
                <a:solidFill>
                  <a:schemeClr val="dk1"/>
                </a:solidFill>
                <a:latin typeface="Roboto Mono"/>
                <a:ea typeface="Roboto Mono"/>
                <a:cs typeface="Roboto Mono"/>
                <a:sym typeface="Roboto Mono"/>
              </a:rPr>
              <a:t> </a:t>
            </a:r>
            <a:endParaRPr sz="1100" b="0" i="0" u="none" strike="noStrike" cap="none">
              <a:solidFill>
                <a:schemeClr val="dk1"/>
              </a:solidFill>
              <a:latin typeface="Roboto Mono"/>
              <a:ea typeface="Roboto Mono"/>
              <a:cs typeface="Roboto Mono"/>
              <a:sym typeface="Roboto Mono"/>
            </a:endParaRPr>
          </a:p>
          <a:p>
            <a:pPr marL="914400" marR="0" lvl="0" indent="0" algn="l" rtl="0">
              <a:lnSpc>
                <a:spcPct val="115000"/>
              </a:lnSpc>
              <a:spcBef>
                <a:spcPts val="0"/>
              </a:spcBef>
              <a:spcAft>
                <a:spcPts val="0"/>
              </a:spcAft>
              <a:buNone/>
            </a:pPr>
            <a:endParaRPr sz="1100">
              <a:solidFill>
                <a:schemeClr val="dk1"/>
              </a:solidFill>
              <a:latin typeface="Roboto Mono"/>
              <a:ea typeface="Roboto Mono"/>
              <a:cs typeface="Roboto Mono"/>
              <a:sym typeface="Roboto Mono"/>
            </a:endParaRPr>
          </a:p>
          <a:p>
            <a:pPr marL="914400" marR="0" lvl="1" indent="-298450" algn="l" rtl="0">
              <a:lnSpc>
                <a:spcPct val="115000"/>
              </a:lnSpc>
              <a:spcBef>
                <a:spcPts val="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Retail butcher/seafood shops often rely on scales integrated with their POS systems. Incorrect integration can lead to pricing and inventory errors, causing confusion and impacting sales. GRETA's exclusive scales and proprietary software eliminate these issues, ensuring accurate pricing and inventory management.</a:t>
            </a:r>
            <a:endParaRPr sz="1100" b="0" i="0" u="none" strike="noStrike" cap="none">
              <a:solidFill>
                <a:schemeClr val="dk1"/>
              </a:solidFill>
              <a:latin typeface="Arial"/>
              <a:ea typeface="Arial"/>
              <a:cs typeface="Arial"/>
              <a:sym typeface="Arial"/>
            </a:endParaRPr>
          </a:p>
          <a:p>
            <a:pPr marL="1371600" marR="0" lvl="0" indent="0" algn="l" rtl="0">
              <a:lnSpc>
                <a:spcPct val="115000"/>
              </a:lnSpc>
              <a:spcBef>
                <a:spcPts val="0"/>
              </a:spcBef>
              <a:spcAft>
                <a:spcPts val="0"/>
              </a:spcAft>
              <a:buNone/>
            </a:pPr>
            <a:endParaRPr sz="1100" b="0" i="0" u="none" strike="noStrike" cap="none">
              <a:solidFill>
                <a:schemeClr val="dk1"/>
              </a:solidFill>
              <a:latin typeface="Arial"/>
              <a:ea typeface="Arial"/>
              <a:cs typeface="Arial"/>
              <a:sym typeface="Arial"/>
            </a:endParaRPr>
          </a:p>
        </p:txBody>
      </p:sp>
      <p:sp>
        <p:nvSpPr>
          <p:cNvPr id="210" name="Google Shape;210;g32424a6032f_0_612"/>
          <p:cNvSpPr txBox="1"/>
          <p:nvPr/>
        </p:nvSpPr>
        <p:spPr>
          <a:xfrm>
            <a:off x="771525" y="2494625"/>
            <a:ext cx="7253400" cy="463200"/>
          </a:xfrm>
          <a:prstGeom prst="rect">
            <a:avLst/>
          </a:prstGeom>
          <a:noFill/>
          <a:ln>
            <a:noFill/>
          </a:ln>
        </p:spPr>
        <p:txBody>
          <a:bodyPr spcFirstLastPara="1" wrap="square" lIns="91425" tIns="91425" rIns="91425" bIns="91425" anchor="t" anchorCtr="0">
            <a:noAutofit/>
          </a:bodyPr>
          <a:lstStyle/>
          <a:p>
            <a:pPr marL="1371600" lvl="0" indent="0" algn="l" rtl="0">
              <a:lnSpc>
                <a:spcPct val="115000"/>
              </a:lnSpc>
              <a:spcBef>
                <a:spcPts val="0"/>
              </a:spcBef>
              <a:spcAft>
                <a:spcPts val="0"/>
              </a:spcAft>
              <a:buNone/>
            </a:pPr>
            <a:r>
              <a:rPr lang="en" sz="1100" b="1">
                <a:solidFill>
                  <a:schemeClr val="dk1"/>
                </a:solidFill>
              </a:rPr>
              <a:t>Examples of Meat Markets</a:t>
            </a:r>
            <a:endParaRPr sz="1100" b="1">
              <a:solidFill>
                <a:schemeClr val="dk1"/>
              </a:solidFill>
            </a:endParaRPr>
          </a:p>
          <a:p>
            <a:pPr marL="1828800" lvl="3" indent="-298450" algn="l" rtl="0">
              <a:lnSpc>
                <a:spcPct val="115000"/>
              </a:lnSpc>
              <a:spcBef>
                <a:spcPts val="0"/>
              </a:spcBef>
              <a:spcAft>
                <a:spcPts val="0"/>
              </a:spcAft>
              <a:buClr>
                <a:schemeClr val="dk1"/>
              </a:buClr>
              <a:buSzPts val="1100"/>
              <a:buChar char="●"/>
            </a:pPr>
            <a:r>
              <a:rPr lang="en" sz="1100">
                <a:solidFill>
                  <a:schemeClr val="dk1"/>
                </a:solidFill>
              </a:rPr>
              <a:t>Traditional Butcher Shops </a:t>
            </a:r>
            <a:endParaRPr sz="1100">
              <a:solidFill>
                <a:schemeClr val="dk1"/>
              </a:solidFill>
            </a:endParaRPr>
          </a:p>
          <a:p>
            <a:pPr marL="1828800" lvl="3" indent="-298450" algn="l" rtl="0">
              <a:lnSpc>
                <a:spcPct val="115000"/>
              </a:lnSpc>
              <a:spcBef>
                <a:spcPts val="0"/>
              </a:spcBef>
              <a:spcAft>
                <a:spcPts val="0"/>
              </a:spcAft>
              <a:buClr>
                <a:schemeClr val="dk1"/>
              </a:buClr>
              <a:buSzPts val="1100"/>
              <a:buChar char="●"/>
            </a:pPr>
            <a:r>
              <a:rPr lang="en" sz="1100">
                <a:solidFill>
                  <a:schemeClr val="dk1"/>
                </a:solidFill>
              </a:rPr>
              <a:t>Specialty Butcher Shops</a:t>
            </a:r>
            <a:endParaRPr sz="1100">
              <a:solidFill>
                <a:schemeClr val="dk1"/>
              </a:solidFill>
            </a:endParaRPr>
          </a:p>
          <a:p>
            <a:pPr marL="1828800" lvl="3" indent="-298450" algn="l" rtl="0">
              <a:lnSpc>
                <a:spcPct val="115000"/>
              </a:lnSpc>
              <a:spcBef>
                <a:spcPts val="0"/>
              </a:spcBef>
              <a:spcAft>
                <a:spcPts val="0"/>
              </a:spcAft>
              <a:buClr>
                <a:schemeClr val="dk1"/>
              </a:buClr>
              <a:buSzPts val="1100"/>
              <a:buChar char="●"/>
            </a:pPr>
            <a:r>
              <a:rPr lang="en" sz="1100">
                <a:solidFill>
                  <a:schemeClr val="dk1"/>
                </a:solidFill>
              </a:rPr>
              <a:t>Charcuterie</a:t>
            </a:r>
            <a:r>
              <a:rPr lang="en" sz="1100" b="1">
                <a:solidFill>
                  <a:schemeClr val="dk1"/>
                </a:solidFill>
              </a:rPr>
              <a:t> </a:t>
            </a:r>
            <a:r>
              <a:rPr lang="en" sz="1100">
                <a:solidFill>
                  <a:schemeClr val="dk1"/>
                </a:solidFill>
              </a:rPr>
              <a:t>Shops</a:t>
            </a:r>
            <a:endParaRPr sz="1100" b="1">
              <a:solidFill>
                <a:schemeClr val="dk1"/>
              </a:solidFill>
            </a:endParaRPr>
          </a:p>
          <a:p>
            <a:pPr marL="1828800" lvl="3" indent="-298450" algn="l" rtl="0">
              <a:lnSpc>
                <a:spcPct val="115000"/>
              </a:lnSpc>
              <a:spcBef>
                <a:spcPts val="0"/>
              </a:spcBef>
              <a:spcAft>
                <a:spcPts val="0"/>
              </a:spcAft>
              <a:buClr>
                <a:schemeClr val="dk1"/>
              </a:buClr>
              <a:buSzPts val="1100"/>
              <a:buChar char="●"/>
            </a:pPr>
            <a:r>
              <a:rPr lang="en" sz="1100">
                <a:solidFill>
                  <a:schemeClr val="dk1"/>
                </a:solidFill>
              </a:rPr>
              <a:t>Supermarkets</a:t>
            </a:r>
            <a:endParaRPr sz="1100">
              <a:solidFill>
                <a:schemeClr val="dk1"/>
              </a:solidFill>
            </a:endParaRPr>
          </a:p>
          <a:p>
            <a:pPr marL="1828800" lvl="3" indent="-298450" algn="l" rtl="0">
              <a:lnSpc>
                <a:spcPct val="115000"/>
              </a:lnSpc>
              <a:spcBef>
                <a:spcPts val="0"/>
              </a:spcBef>
              <a:spcAft>
                <a:spcPts val="0"/>
              </a:spcAft>
              <a:buClr>
                <a:schemeClr val="dk1"/>
              </a:buClr>
              <a:buSzPts val="1100"/>
              <a:buChar char="●"/>
            </a:pPr>
            <a:r>
              <a:rPr lang="en" sz="1100">
                <a:solidFill>
                  <a:schemeClr val="dk1"/>
                </a:solidFill>
              </a:rPr>
              <a:t>Specialty</a:t>
            </a:r>
            <a:r>
              <a:rPr lang="en" sz="1100" b="1">
                <a:solidFill>
                  <a:schemeClr val="dk1"/>
                </a:solidFill>
              </a:rPr>
              <a:t> </a:t>
            </a:r>
            <a:r>
              <a:rPr lang="en" sz="1100">
                <a:solidFill>
                  <a:schemeClr val="dk1"/>
                </a:solidFill>
              </a:rPr>
              <a:t>Meat Markets:</a:t>
            </a:r>
            <a:endParaRPr sz="1100" b="1">
              <a:solidFill>
                <a:schemeClr val="dk1"/>
              </a:solidFill>
            </a:endParaRPr>
          </a:p>
          <a:p>
            <a:pPr marL="2286000" lvl="0" indent="0" algn="l" rtl="0">
              <a:lnSpc>
                <a:spcPct val="115000"/>
              </a:lnSpc>
              <a:spcBef>
                <a:spcPts val="0"/>
              </a:spcBef>
              <a:spcAft>
                <a:spcPts val="0"/>
              </a:spcAft>
              <a:buNone/>
            </a:pPr>
            <a:endParaRPr/>
          </a:p>
        </p:txBody>
      </p:sp>
      <p:pic>
        <p:nvPicPr>
          <p:cNvPr id="211" name="Google Shape;211;g32424a6032f_0_612"/>
          <p:cNvPicPr preferRelativeResize="0"/>
          <p:nvPr/>
        </p:nvPicPr>
        <p:blipFill>
          <a:blip r:embed="rId3">
            <a:alphaModFix/>
          </a:blip>
          <a:stretch>
            <a:fillRect/>
          </a:stretch>
        </p:blipFill>
        <p:spPr>
          <a:xfrm>
            <a:off x="5356975" y="2238825"/>
            <a:ext cx="3787023" cy="259987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grpSp>
        <p:nvGrpSpPr>
          <p:cNvPr id="216" name="Google Shape;216;g320a4133ac8_0_203"/>
          <p:cNvGrpSpPr/>
          <p:nvPr/>
        </p:nvGrpSpPr>
        <p:grpSpPr>
          <a:xfrm>
            <a:off x="-180023" y="171355"/>
            <a:ext cx="8985168" cy="438525"/>
            <a:chOff x="-163830" y="972780"/>
            <a:chExt cx="11980224" cy="584700"/>
          </a:xfrm>
        </p:grpSpPr>
        <p:sp>
          <p:nvSpPr>
            <p:cNvPr id="217" name="Google Shape;217;g320a4133ac8_0_203"/>
            <p:cNvSpPr txBox="1"/>
            <p:nvPr/>
          </p:nvSpPr>
          <p:spPr>
            <a:xfrm>
              <a:off x="615594" y="972780"/>
              <a:ext cx="11200800" cy="5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400" b="0" i="0" u="none" strike="noStrike" cap="none">
                  <a:solidFill>
                    <a:srgbClr val="E43327"/>
                  </a:solidFill>
                  <a:latin typeface="Arial"/>
                  <a:ea typeface="Arial"/>
                  <a:cs typeface="Arial"/>
                  <a:sym typeface="Arial"/>
                </a:rPr>
                <a:t>GRETA Sales Cycle </a:t>
              </a:r>
              <a:endParaRPr sz="2400" b="0" i="0" u="none" strike="noStrike" cap="none">
                <a:solidFill>
                  <a:srgbClr val="E43327"/>
                </a:solidFill>
                <a:latin typeface="Arial"/>
                <a:ea typeface="Arial"/>
                <a:cs typeface="Arial"/>
                <a:sym typeface="Arial"/>
              </a:endParaRPr>
            </a:p>
          </p:txBody>
        </p:sp>
        <p:sp>
          <p:nvSpPr>
            <p:cNvPr id="218" name="Google Shape;218;g320a4133ac8_0_203"/>
            <p:cNvSpPr/>
            <p:nvPr/>
          </p:nvSpPr>
          <p:spPr>
            <a:xfrm>
              <a:off x="-163830" y="1097280"/>
              <a:ext cx="581700" cy="274200"/>
            </a:xfrm>
            <a:prstGeom prst="roundRect">
              <a:avLst>
                <a:gd name="adj" fmla="val 50000"/>
              </a:avLst>
            </a:prstGeom>
            <a:gradFill>
              <a:gsLst>
                <a:gs pos="0">
                  <a:srgbClr val="FDD643"/>
                </a:gs>
                <a:gs pos="100000">
                  <a:srgbClr val="E43327"/>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219" name="Google Shape;219;g320a4133ac8_0_203"/>
          <p:cNvSpPr txBox="1"/>
          <p:nvPr/>
        </p:nvSpPr>
        <p:spPr>
          <a:xfrm>
            <a:off x="130325" y="799838"/>
            <a:ext cx="3971400" cy="46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g320a4133ac8_0_203"/>
          <p:cNvSpPr txBox="1"/>
          <p:nvPr/>
        </p:nvSpPr>
        <p:spPr>
          <a:xfrm>
            <a:off x="5404825" y="886675"/>
            <a:ext cx="3572100" cy="4632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Char char="★"/>
            </a:pPr>
            <a:r>
              <a:rPr lang="en" sz="1400" b="1" i="0" u="none" strike="noStrike" cap="none">
                <a:solidFill>
                  <a:srgbClr val="000000"/>
                </a:solidFill>
                <a:latin typeface="Arial"/>
                <a:ea typeface="Arial"/>
                <a:cs typeface="Arial"/>
                <a:sym typeface="Arial"/>
              </a:rPr>
              <a:t>Big Discos create little demos.  </a:t>
            </a:r>
            <a:endParaRPr sz="1400" b="1" i="0" u="none" strike="noStrike" cap="none">
              <a:solidFill>
                <a:srgbClr val="000000"/>
              </a:solidFill>
              <a:latin typeface="Arial"/>
              <a:ea typeface="Arial"/>
              <a:cs typeface="Arial"/>
              <a:sym typeface="Arial"/>
            </a:endParaRPr>
          </a:p>
        </p:txBody>
      </p:sp>
      <p:grpSp>
        <p:nvGrpSpPr>
          <p:cNvPr id="221" name="Google Shape;221;g320a4133ac8_0_203"/>
          <p:cNvGrpSpPr/>
          <p:nvPr/>
        </p:nvGrpSpPr>
        <p:grpSpPr>
          <a:xfrm>
            <a:off x="945503" y="760188"/>
            <a:ext cx="1193850" cy="716175"/>
            <a:chOff x="2233538" y="1698153"/>
            <a:chExt cx="1591800" cy="954900"/>
          </a:xfrm>
        </p:grpSpPr>
        <p:sp>
          <p:nvSpPr>
            <p:cNvPr id="222" name="Google Shape;222;g320a4133ac8_0_203"/>
            <p:cNvSpPr/>
            <p:nvPr/>
          </p:nvSpPr>
          <p:spPr>
            <a:xfrm>
              <a:off x="2233538" y="1698153"/>
              <a:ext cx="1591800" cy="954900"/>
            </a:xfrm>
            <a:prstGeom prst="roundRect">
              <a:avLst>
                <a:gd name="adj" fmla="val 10000"/>
              </a:avLst>
            </a:prstGeom>
            <a:solidFill>
              <a:srgbClr val="176B22"/>
            </a:solidFill>
            <a:ln w="19050" cap="flat" cmpd="sng">
              <a:solidFill>
                <a:srgbClr val="FFFFFF"/>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3" name="Google Shape;223;g320a4133ac8_0_203"/>
            <p:cNvSpPr txBox="1"/>
            <p:nvPr/>
          </p:nvSpPr>
          <p:spPr>
            <a:xfrm>
              <a:off x="2261510" y="1726125"/>
              <a:ext cx="1535700" cy="899100"/>
            </a:xfrm>
            <a:prstGeom prst="rect">
              <a:avLst/>
            </a:prstGeom>
            <a:noFill/>
            <a:ln>
              <a:noFill/>
            </a:ln>
          </p:spPr>
          <p:txBody>
            <a:bodyPr spcFirstLastPara="1" wrap="square" lIns="60000" tIns="60000" rIns="60000" bIns="60000" anchor="ctr" anchorCtr="0">
              <a:noAutofit/>
            </a:bodyPr>
            <a:lstStyle/>
            <a:p>
              <a:pPr marL="0" marR="0" lvl="0" indent="0" algn="ctr" rtl="0">
                <a:lnSpc>
                  <a:spcPct val="90000"/>
                </a:lnSpc>
                <a:spcBef>
                  <a:spcPts val="0"/>
                </a:spcBef>
                <a:spcAft>
                  <a:spcPts val="0"/>
                </a:spcAft>
                <a:buClr>
                  <a:srgbClr val="FFFFFF"/>
                </a:buClr>
                <a:buSzPts val="1600"/>
                <a:buFont typeface="Arial"/>
                <a:buNone/>
              </a:pPr>
              <a:r>
                <a:rPr lang="en" sz="1600" b="0" i="0" u="none" strike="noStrike" cap="none">
                  <a:solidFill>
                    <a:srgbClr val="FFFFFF"/>
                  </a:solidFill>
                  <a:latin typeface="Arial"/>
                  <a:ea typeface="Arial"/>
                  <a:cs typeface="Arial"/>
                  <a:sym typeface="Arial"/>
                </a:rPr>
                <a:t>Discovery</a:t>
              </a:r>
              <a:endParaRPr sz="1100" b="0" i="0" u="none" strike="noStrike" cap="none">
                <a:solidFill>
                  <a:srgbClr val="000000"/>
                </a:solidFill>
                <a:latin typeface="Arial"/>
                <a:ea typeface="Arial"/>
                <a:cs typeface="Arial"/>
                <a:sym typeface="Arial"/>
              </a:endParaRPr>
            </a:p>
          </p:txBody>
        </p:sp>
      </p:grpSp>
      <p:sp>
        <p:nvSpPr>
          <p:cNvPr id="224" name="Google Shape;224;g320a4133ac8_0_203"/>
          <p:cNvSpPr txBox="1"/>
          <p:nvPr/>
        </p:nvSpPr>
        <p:spPr>
          <a:xfrm>
            <a:off x="390025" y="1916300"/>
            <a:ext cx="3971400" cy="46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000000"/>
                </a:solidFill>
                <a:latin typeface="Arial"/>
                <a:ea typeface="Arial"/>
                <a:cs typeface="Arial"/>
                <a:sym typeface="Arial"/>
              </a:rPr>
              <a:t>Criteria for Powerful Questions: </a:t>
            </a:r>
            <a:endParaRPr sz="1400" b="0" i="0" u="sng"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Remain Open Ended</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Drive Toward a specific objective or outcome</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Remain Positive in tone and curious in nature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g320a4133ac8_0_203"/>
          <p:cNvSpPr txBox="1"/>
          <p:nvPr/>
        </p:nvSpPr>
        <p:spPr>
          <a:xfrm>
            <a:off x="5002650" y="2379500"/>
            <a:ext cx="3363900" cy="4752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Probe for further analysis</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Gain additional information about a topic or situation</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Invite other perspectives and opinions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grpSp>
        <p:nvGrpSpPr>
          <p:cNvPr id="230" name="Google Shape;230;g320a4133ac8_0_216"/>
          <p:cNvGrpSpPr/>
          <p:nvPr/>
        </p:nvGrpSpPr>
        <p:grpSpPr>
          <a:xfrm>
            <a:off x="-180023" y="171355"/>
            <a:ext cx="8985168" cy="438525"/>
            <a:chOff x="-163830" y="972780"/>
            <a:chExt cx="11980224" cy="584700"/>
          </a:xfrm>
        </p:grpSpPr>
        <p:sp>
          <p:nvSpPr>
            <p:cNvPr id="231" name="Google Shape;231;g320a4133ac8_0_216"/>
            <p:cNvSpPr txBox="1"/>
            <p:nvPr/>
          </p:nvSpPr>
          <p:spPr>
            <a:xfrm>
              <a:off x="615594" y="972780"/>
              <a:ext cx="11200800" cy="5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400" b="0" i="0" u="none" strike="noStrike" cap="none">
                  <a:solidFill>
                    <a:srgbClr val="E43327"/>
                  </a:solidFill>
                  <a:latin typeface="Arial"/>
                  <a:ea typeface="Arial"/>
                  <a:cs typeface="Arial"/>
                  <a:sym typeface="Arial"/>
                </a:rPr>
                <a:t>GRETA Sales Cycle </a:t>
              </a:r>
              <a:endParaRPr sz="2400" b="0" i="0" u="none" strike="noStrike" cap="none">
                <a:solidFill>
                  <a:srgbClr val="E43327"/>
                </a:solidFill>
                <a:latin typeface="Arial"/>
                <a:ea typeface="Arial"/>
                <a:cs typeface="Arial"/>
                <a:sym typeface="Arial"/>
              </a:endParaRPr>
            </a:p>
          </p:txBody>
        </p:sp>
        <p:sp>
          <p:nvSpPr>
            <p:cNvPr id="232" name="Google Shape;232;g320a4133ac8_0_216"/>
            <p:cNvSpPr/>
            <p:nvPr/>
          </p:nvSpPr>
          <p:spPr>
            <a:xfrm>
              <a:off x="-163830" y="1097280"/>
              <a:ext cx="581700" cy="274200"/>
            </a:xfrm>
            <a:prstGeom prst="roundRect">
              <a:avLst>
                <a:gd name="adj" fmla="val 50000"/>
              </a:avLst>
            </a:prstGeom>
            <a:gradFill>
              <a:gsLst>
                <a:gs pos="0">
                  <a:srgbClr val="FDD643"/>
                </a:gs>
                <a:gs pos="100000">
                  <a:srgbClr val="E43327"/>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233" name="Google Shape;233;g320a4133ac8_0_216"/>
          <p:cNvSpPr txBox="1"/>
          <p:nvPr/>
        </p:nvSpPr>
        <p:spPr>
          <a:xfrm>
            <a:off x="130325" y="799838"/>
            <a:ext cx="3971400" cy="46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g320a4133ac8_0_216"/>
          <p:cNvSpPr txBox="1"/>
          <p:nvPr/>
        </p:nvSpPr>
        <p:spPr>
          <a:xfrm>
            <a:off x="5404825" y="760200"/>
            <a:ext cx="3572100" cy="4632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Char char="★"/>
            </a:pPr>
            <a:r>
              <a:rPr lang="en" sz="1400" b="1" i="0" u="none" strike="noStrike" cap="none">
                <a:solidFill>
                  <a:srgbClr val="000000"/>
                </a:solidFill>
                <a:latin typeface="Arial"/>
                <a:ea typeface="Arial"/>
                <a:cs typeface="Arial"/>
                <a:sym typeface="Arial"/>
              </a:rPr>
              <a:t>Questions that start with </a:t>
            </a:r>
            <a:r>
              <a:rPr lang="en" sz="1400" b="1" i="0" u="none" strike="noStrike" cap="none">
                <a:solidFill>
                  <a:srgbClr val="E43327"/>
                </a:solidFill>
                <a:latin typeface="Arial"/>
                <a:ea typeface="Arial"/>
                <a:cs typeface="Arial"/>
                <a:sym typeface="Arial"/>
              </a:rPr>
              <a:t>Why</a:t>
            </a:r>
            <a:r>
              <a:rPr lang="en" sz="1400" b="1" i="0" u="none" strike="noStrike" cap="none">
                <a:solidFill>
                  <a:srgbClr val="000000"/>
                </a:solidFill>
                <a:latin typeface="Arial"/>
                <a:ea typeface="Arial"/>
                <a:cs typeface="Arial"/>
                <a:sym typeface="Arial"/>
              </a:rPr>
              <a:t> can make people feel defensive.  </a:t>
            </a:r>
            <a:endParaRPr sz="1400" b="1" i="0" u="none" strike="noStrike" cap="none">
              <a:solidFill>
                <a:srgbClr val="000000"/>
              </a:solidFill>
              <a:latin typeface="Arial"/>
              <a:ea typeface="Arial"/>
              <a:cs typeface="Arial"/>
              <a:sym typeface="Arial"/>
            </a:endParaRPr>
          </a:p>
        </p:txBody>
      </p:sp>
      <p:grpSp>
        <p:nvGrpSpPr>
          <p:cNvPr id="235" name="Google Shape;235;g320a4133ac8_0_216"/>
          <p:cNvGrpSpPr/>
          <p:nvPr/>
        </p:nvGrpSpPr>
        <p:grpSpPr>
          <a:xfrm>
            <a:off x="945503" y="760188"/>
            <a:ext cx="1193850" cy="716175"/>
            <a:chOff x="2233538" y="1698153"/>
            <a:chExt cx="1591800" cy="954900"/>
          </a:xfrm>
        </p:grpSpPr>
        <p:sp>
          <p:nvSpPr>
            <p:cNvPr id="236" name="Google Shape;236;g320a4133ac8_0_216"/>
            <p:cNvSpPr/>
            <p:nvPr/>
          </p:nvSpPr>
          <p:spPr>
            <a:xfrm>
              <a:off x="2233538" y="1698153"/>
              <a:ext cx="1591800" cy="954900"/>
            </a:xfrm>
            <a:prstGeom prst="roundRect">
              <a:avLst>
                <a:gd name="adj" fmla="val 10000"/>
              </a:avLst>
            </a:prstGeom>
            <a:solidFill>
              <a:srgbClr val="176B22"/>
            </a:solidFill>
            <a:ln w="19050" cap="flat" cmpd="sng">
              <a:solidFill>
                <a:srgbClr val="FFFFFF"/>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7" name="Google Shape;237;g320a4133ac8_0_216"/>
            <p:cNvSpPr txBox="1"/>
            <p:nvPr/>
          </p:nvSpPr>
          <p:spPr>
            <a:xfrm>
              <a:off x="2261510" y="1726125"/>
              <a:ext cx="1535700" cy="899100"/>
            </a:xfrm>
            <a:prstGeom prst="rect">
              <a:avLst/>
            </a:prstGeom>
            <a:noFill/>
            <a:ln>
              <a:noFill/>
            </a:ln>
          </p:spPr>
          <p:txBody>
            <a:bodyPr spcFirstLastPara="1" wrap="square" lIns="60000" tIns="60000" rIns="60000" bIns="60000" anchor="ctr" anchorCtr="0">
              <a:noAutofit/>
            </a:bodyPr>
            <a:lstStyle/>
            <a:p>
              <a:pPr marL="0" marR="0" lvl="0" indent="0" algn="ctr" rtl="0">
                <a:lnSpc>
                  <a:spcPct val="90000"/>
                </a:lnSpc>
                <a:spcBef>
                  <a:spcPts val="0"/>
                </a:spcBef>
                <a:spcAft>
                  <a:spcPts val="0"/>
                </a:spcAft>
                <a:buClr>
                  <a:srgbClr val="FFFFFF"/>
                </a:buClr>
                <a:buSzPts val="1600"/>
                <a:buFont typeface="Arial"/>
                <a:buNone/>
              </a:pPr>
              <a:r>
                <a:rPr lang="en" sz="1600" b="0" i="0" u="none" strike="noStrike" cap="none">
                  <a:solidFill>
                    <a:srgbClr val="FFFFFF"/>
                  </a:solidFill>
                  <a:latin typeface="Arial"/>
                  <a:ea typeface="Arial"/>
                  <a:cs typeface="Arial"/>
                  <a:sym typeface="Arial"/>
                </a:rPr>
                <a:t>Discovery</a:t>
              </a:r>
              <a:endParaRPr sz="1100" b="0" i="0" u="none" strike="noStrike" cap="none">
                <a:solidFill>
                  <a:srgbClr val="000000"/>
                </a:solidFill>
                <a:latin typeface="Arial"/>
                <a:ea typeface="Arial"/>
                <a:cs typeface="Arial"/>
                <a:sym typeface="Arial"/>
              </a:endParaRPr>
            </a:p>
          </p:txBody>
        </p:sp>
      </p:grpSp>
      <p:sp>
        <p:nvSpPr>
          <p:cNvPr id="238" name="Google Shape;238;g320a4133ac8_0_216"/>
          <p:cNvSpPr txBox="1"/>
          <p:nvPr/>
        </p:nvSpPr>
        <p:spPr>
          <a:xfrm>
            <a:off x="320600" y="1909500"/>
            <a:ext cx="3234300" cy="46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000000"/>
                </a:solidFill>
                <a:latin typeface="Arial"/>
                <a:ea typeface="Arial"/>
                <a:cs typeface="Arial"/>
                <a:sym typeface="Arial"/>
              </a:rPr>
              <a:t>Open Ended Questions start with: </a:t>
            </a:r>
            <a:endParaRPr sz="1400" b="0" i="0" u="sng"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What…</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How…</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When…</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Where…</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Who…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These questions develop trust, they are perceived as less threatening, and allow for an open response.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g320a4133ac8_0_216"/>
          <p:cNvSpPr txBox="1"/>
          <p:nvPr/>
        </p:nvSpPr>
        <p:spPr>
          <a:xfrm>
            <a:off x="4192825" y="1909500"/>
            <a:ext cx="4784100" cy="46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000000"/>
                </a:solidFill>
                <a:latin typeface="Arial"/>
                <a:ea typeface="Arial"/>
                <a:cs typeface="Arial"/>
                <a:sym typeface="Arial"/>
              </a:rPr>
              <a:t>Closed Questions start with: </a:t>
            </a:r>
            <a:endParaRPr sz="1400" b="0" i="0" u="sng"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Is/Are…</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Do/Did/Does…</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Will/Was…</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Can…</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Has/Have…</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Would/Should/Could…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These questions allow for incomplete responses that can be perceived as leading.  This may result in incorrect assumptions/conclusions, and discourage full disclosure.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grpSp>
        <p:nvGrpSpPr>
          <p:cNvPr id="244" name="Google Shape;244;g320a4133ac8_0_229"/>
          <p:cNvGrpSpPr/>
          <p:nvPr/>
        </p:nvGrpSpPr>
        <p:grpSpPr>
          <a:xfrm>
            <a:off x="-180023" y="171355"/>
            <a:ext cx="8985168" cy="438525"/>
            <a:chOff x="-163830" y="972780"/>
            <a:chExt cx="11980224" cy="584700"/>
          </a:xfrm>
        </p:grpSpPr>
        <p:sp>
          <p:nvSpPr>
            <p:cNvPr id="245" name="Google Shape;245;g320a4133ac8_0_229"/>
            <p:cNvSpPr txBox="1"/>
            <p:nvPr/>
          </p:nvSpPr>
          <p:spPr>
            <a:xfrm>
              <a:off x="615594" y="972780"/>
              <a:ext cx="11200800" cy="5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400" b="0" i="0" u="none" strike="noStrike" cap="none">
                  <a:solidFill>
                    <a:srgbClr val="E43327"/>
                  </a:solidFill>
                  <a:latin typeface="Arial"/>
                  <a:ea typeface="Arial"/>
                  <a:cs typeface="Arial"/>
                  <a:sym typeface="Arial"/>
                </a:rPr>
                <a:t>GRETA Sales Cycle </a:t>
              </a:r>
              <a:endParaRPr sz="2400" b="0" i="0" u="none" strike="noStrike" cap="none">
                <a:solidFill>
                  <a:srgbClr val="E43327"/>
                </a:solidFill>
                <a:latin typeface="Arial"/>
                <a:ea typeface="Arial"/>
                <a:cs typeface="Arial"/>
                <a:sym typeface="Arial"/>
              </a:endParaRPr>
            </a:p>
          </p:txBody>
        </p:sp>
        <p:sp>
          <p:nvSpPr>
            <p:cNvPr id="246" name="Google Shape;246;g320a4133ac8_0_229"/>
            <p:cNvSpPr/>
            <p:nvPr/>
          </p:nvSpPr>
          <p:spPr>
            <a:xfrm>
              <a:off x="-163830" y="1097280"/>
              <a:ext cx="581700" cy="274200"/>
            </a:xfrm>
            <a:prstGeom prst="roundRect">
              <a:avLst>
                <a:gd name="adj" fmla="val 50000"/>
              </a:avLst>
            </a:prstGeom>
            <a:gradFill>
              <a:gsLst>
                <a:gs pos="0">
                  <a:srgbClr val="FDD643"/>
                </a:gs>
                <a:gs pos="100000">
                  <a:srgbClr val="E43327"/>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247" name="Google Shape;247;g320a4133ac8_0_229"/>
          <p:cNvSpPr txBox="1"/>
          <p:nvPr/>
        </p:nvSpPr>
        <p:spPr>
          <a:xfrm>
            <a:off x="130325" y="799838"/>
            <a:ext cx="3971400" cy="46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g320a4133ac8_0_229"/>
          <p:cNvSpPr txBox="1"/>
          <p:nvPr/>
        </p:nvSpPr>
        <p:spPr>
          <a:xfrm>
            <a:off x="5404825" y="760200"/>
            <a:ext cx="3572100" cy="4632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Char char="★"/>
            </a:pPr>
            <a:r>
              <a:rPr lang="en" sz="1400" b="1" i="0" u="none" strike="noStrike" cap="none">
                <a:solidFill>
                  <a:srgbClr val="000000"/>
                </a:solidFill>
                <a:latin typeface="Arial"/>
                <a:ea typeface="Arial"/>
                <a:cs typeface="Arial"/>
                <a:sym typeface="Arial"/>
              </a:rPr>
              <a:t>A merchant's favorite thing to talk about is themselves</a:t>
            </a:r>
            <a:endParaRPr sz="1400" b="1" i="0" u="none" strike="noStrike" cap="none">
              <a:solidFill>
                <a:srgbClr val="000000"/>
              </a:solidFill>
              <a:latin typeface="Arial"/>
              <a:ea typeface="Arial"/>
              <a:cs typeface="Arial"/>
              <a:sym typeface="Arial"/>
            </a:endParaRPr>
          </a:p>
        </p:txBody>
      </p:sp>
      <p:grpSp>
        <p:nvGrpSpPr>
          <p:cNvPr id="249" name="Google Shape;249;g320a4133ac8_0_229"/>
          <p:cNvGrpSpPr/>
          <p:nvPr/>
        </p:nvGrpSpPr>
        <p:grpSpPr>
          <a:xfrm>
            <a:off x="945503" y="760188"/>
            <a:ext cx="1193850" cy="716175"/>
            <a:chOff x="2233538" y="1698153"/>
            <a:chExt cx="1591800" cy="954900"/>
          </a:xfrm>
        </p:grpSpPr>
        <p:sp>
          <p:nvSpPr>
            <p:cNvPr id="250" name="Google Shape;250;g320a4133ac8_0_229"/>
            <p:cNvSpPr/>
            <p:nvPr/>
          </p:nvSpPr>
          <p:spPr>
            <a:xfrm>
              <a:off x="2233538" y="1698153"/>
              <a:ext cx="1591800" cy="954900"/>
            </a:xfrm>
            <a:prstGeom prst="roundRect">
              <a:avLst>
                <a:gd name="adj" fmla="val 10000"/>
              </a:avLst>
            </a:prstGeom>
            <a:solidFill>
              <a:srgbClr val="176B22"/>
            </a:solidFill>
            <a:ln w="19050" cap="flat" cmpd="sng">
              <a:solidFill>
                <a:srgbClr val="FFFFFF"/>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1" name="Google Shape;251;g320a4133ac8_0_229"/>
            <p:cNvSpPr txBox="1"/>
            <p:nvPr/>
          </p:nvSpPr>
          <p:spPr>
            <a:xfrm>
              <a:off x="2261510" y="1726125"/>
              <a:ext cx="1535700" cy="899100"/>
            </a:xfrm>
            <a:prstGeom prst="rect">
              <a:avLst/>
            </a:prstGeom>
            <a:noFill/>
            <a:ln>
              <a:noFill/>
            </a:ln>
          </p:spPr>
          <p:txBody>
            <a:bodyPr spcFirstLastPara="1" wrap="square" lIns="60000" tIns="60000" rIns="60000" bIns="60000" anchor="ctr" anchorCtr="0">
              <a:noAutofit/>
            </a:bodyPr>
            <a:lstStyle/>
            <a:p>
              <a:pPr marL="0" marR="0" lvl="0" indent="0" algn="ctr" rtl="0">
                <a:lnSpc>
                  <a:spcPct val="90000"/>
                </a:lnSpc>
                <a:spcBef>
                  <a:spcPts val="0"/>
                </a:spcBef>
                <a:spcAft>
                  <a:spcPts val="0"/>
                </a:spcAft>
                <a:buClr>
                  <a:srgbClr val="FFFFFF"/>
                </a:buClr>
                <a:buSzPts val="1600"/>
                <a:buFont typeface="Arial"/>
                <a:buNone/>
              </a:pPr>
              <a:r>
                <a:rPr lang="en" sz="1600" b="0" i="0" u="none" strike="noStrike" cap="none">
                  <a:solidFill>
                    <a:srgbClr val="FFFFFF"/>
                  </a:solidFill>
                  <a:latin typeface="Arial"/>
                  <a:ea typeface="Arial"/>
                  <a:cs typeface="Arial"/>
                  <a:sym typeface="Arial"/>
                </a:rPr>
                <a:t>Discovery</a:t>
              </a:r>
              <a:endParaRPr sz="1100" b="0" i="0" u="none" strike="noStrike" cap="none">
                <a:solidFill>
                  <a:srgbClr val="000000"/>
                </a:solidFill>
                <a:latin typeface="Arial"/>
                <a:ea typeface="Arial"/>
                <a:cs typeface="Arial"/>
                <a:sym typeface="Arial"/>
              </a:endParaRPr>
            </a:p>
          </p:txBody>
        </p:sp>
      </p:grpSp>
      <p:pic>
        <p:nvPicPr>
          <p:cNvPr id="252" name="Google Shape;252;g320a4133ac8_0_229" descr="Go Fish: The Card Game for All - Apps ..."/>
          <p:cNvPicPr preferRelativeResize="0"/>
          <p:nvPr/>
        </p:nvPicPr>
        <p:blipFill rotWithShape="1">
          <a:blip r:embed="rId3">
            <a:alphaModFix/>
          </a:blip>
          <a:srcRect/>
          <a:stretch/>
        </p:blipFill>
        <p:spPr>
          <a:xfrm>
            <a:off x="6106849" y="1607750"/>
            <a:ext cx="2168050" cy="2168050"/>
          </a:xfrm>
          <a:prstGeom prst="rect">
            <a:avLst/>
          </a:prstGeom>
          <a:noFill/>
          <a:ln>
            <a:noFill/>
          </a:ln>
        </p:spPr>
      </p:pic>
      <p:sp>
        <p:nvSpPr>
          <p:cNvPr id="253" name="Google Shape;253;g320a4133ac8_0_229"/>
          <p:cNvSpPr txBox="1"/>
          <p:nvPr/>
        </p:nvSpPr>
        <p:spPr>
          <a:xfrm>
            <a:off x="653000" y="1814700"/>
            <a:ext cx="4073400" cy="47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Ask for a guided tour of the business.  Leverage the POS features to ask questions along the tour.  Focus your questions on the following perspectives: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Customer Perspective</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Employee Perspective</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Manager Perspective</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Owner Perspective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g320a4133ac8_0_242"/>
          <p:cNvPicPr preferRelativeResize="0"/>
          <p:nvPr/>
        </p:nvPicPr>
        <p:blipFill rotWithShape="1">
          <a:blip r:embed="rId3">
            <a:alphaModFix/>
          </a:blip>
          <a:srcRect t="58991"/>
          <a:stretch/>
        </p:blipFill>
        <p:spPr>
          <a:xfrm>
            <a:off x="721895" y="786953"/>
            <a:ext cx="3077004" cy="503958"/>
          </a:xfrm>
          <a:prstGeom prst="rect">
            <a:avLst/>
          </a:prstGeom>
          <a:noFill/>
          <a:ln>
            <a:noFill/>
          </a:ln>
        </p:spPr>
      </p:pic>
      <p:pic>
        <p:nvPicPr>
          <p:cNvPr id="259" name="Google Shape;259;g320a4133ac8_0_242"/>
          <p:cNvPicPr preferRelativeResize="0"/>
          <p:nvPr/>
        </p:nvPicPr>
        <p:blipFill rotWithShape="1">
          <a:blip r:embed="rId3">
            <a:alphaModFix/>
          </a:blip>
          <a:srcRect r="73178" b="37433"/>
          <a:stretch/>
        </p:blipFill>
        <p:spPr>
          <a:xfrm>
            <a:off x="199793" y="836444"/>
            <a:ext cx="522102" cy="486413"/>
          </a:xfrm>
          <a:prstGeom prst="rect">
            <a:avLst/>
          </a:prstGeom>
          <a:noFill/>
          <a:ln>
            <a:noFill/>
          </a:ln>
        </p:spPr>
      </p:pic>
      <p:pic>
        <p:nvPicPr>
          <p:cNvPr id="260" name="Google Shape;260;g320a4133ac8_0_242"/>
          <p:cNvPicPr preferRelativeResize="0"/>
          <p:nvPr/>
        </p:nvPicPr>
        <p:blipFill rotWithShape="1">
          <a:blip r:embed="rId4">
            <a:alphaModFix/>
          </a:blip>
          <a:srcRect t="69884"/>
          <a:stretch/>
        </p:blipFill>
        <p:spPr>
          <a:xfrm>
            <a:off x="746383" y="1523837"/>
            <a:ext cx="1876687" cy="370093"/>
          </a:xfrm>
          <a:prstGeom prst="rect">
            <a:avLst/>
          </a:prstGeom>
          <a:noFill/>
          <a:ln>
            <a:noFill/>
          </a:ln>
        </p:spPr>
      </p:pic>
      <p:pic>
        <p:nvPicPr>
          <p:cNvPr id="261" name="Google Shape;261;g320a4133ac8_0_242"/>
          <p:cNvPicPr preferRelativeResize="0"/>
          <p:nvPr/>
        </p:nvPicPr>
        <p:blipFill rotWithShape="1">
          <a:blip r:embed="rId5">
            <a:alphaModFix/>
          </a:blip>
          <a:srcRect t="70466"/>
          <a:stretch/>
        </p:blipFill>
        <p:spPr>
          <a:xfrm>
            <a:off x="734138" y="2235749"/>
            <a:ext cx="2267266" cy="376996"/>
          </a:xfrm>
          <a:prstGeom prst="rect">
            <a:avLst/>
          </a:prstGeom>
          <a:noFill/>
          <a:ln>
            <a:noFill/>
          </a:ln>
        </p:spPr>
      </p:pic>
      <p:pic>
        <p:nvPicPr>
          <p:cNvPr id="262" name="Google Shape;262;g320a4133ac8_0_242"/>
          <p:cNvPicPr preferRelativeResize="0"/>
          <p:nvPr/>
        </p:nvPicPr>
        <p:blipFill rotWithShape="1">
          <a:blip r:embed="rId4">
            <a:alphaModFix/>
          </a:blip>
          <a:srcRect r="54222" b="40532"/>
          <a:stretch/>
        </p:blipFill>
        <p:spPr>
          <a:xfrm>
            <a:off x="178364" y="1490203"/>
            <a:ext cx="571816" cy="486413"/>
          </a:xfrm>
          <a:prstGeom prst="rect">
            <a:avLst/>
          </a:prstGeom>
          <a:noFill/>
          <a:ln>
            <a:noFill/>
          </a:ln>
        </p:spPr>
      </p:pic>
      <p:pic>
        <p:nvPicPr>
          <p:cNvPr id="263" name="Google Shape;263;g320a4133ac8_0_242"/>
          <p:cNvPicPr preferRelativeResize="0"/>
          <p:nvPr/>
        </p:nvPicPr>
        <p:blipFill rotWithShape="1">
          <a:blip r:embed="rId5">
            <a:alphaModFix/>
          </a:blip>
          <a:srcRect r="62108" b="40109"/>
          <a:stretch/>
        </p:blipFill>
        <p:spPr>
          <a:xfrm>
            <a:off x="199794" y="2146713"/>
            <a:ext cx="546589" cy="486414"/>
          </a:xfrm>
          <a:prstGeom prst="rect">
            <a:avLst/>
          </a:prstGeom>
          <a:noFill/>
          <a:ln>
            <a:noFill/>
          </a:ln>
        </p:spPr>
      </p:pic>
      <p:pic>
        <p:nvPicPr>
          <p:cNvPr id="264" name="Google Shape;264;g320a4133ac8_0_242"/>
          <p:cNvPicPr preferRelativeResize="0"/>
          <p:nvPr/>
        </p:nvPicPr>
        <p:blipFill rotWithShape="1">
          <a:blip r:embed="rId6">
            <a:alphaModFix/>
          </a:blip>
          <a:srcRect r="64919" b="35683"/>
          <a:stretch/>
        </p:blipFill>
        <p:spPr>
          <a:xfrm>
            <a:off x="199794" y="2847421"/>
            <a:ext cx="546588" cy="521779"/>
          </a:xfrm>
          <a:prstGeom prst="rect">
            <a:avLst/>
          </a:prstGeom>
          <a:noFill/>
          <a:ln>
            <a:noFill/>
          </a:ln>
        </p:spPr>
      </p:pic>
      <p:pic>
        <p:nvPicPr>
          <p:cNvPr id="265" name="Google Shape;265;g320a4133ac8_0_242"/>
          <p:cNvPicPr preferRelativeResize="0"/>
          <p:nvPr/>
        </p:nvPicPr>
        <p:blipFill rotWithShape="1">
          <a:blip r:embed="rId7">
            <a:alphaModFix/>
          </a:blip>
          <a:srcRect t="74641"/>
          <a:stretch/>
        </p:blipFill>
        <p:spPr>
          <a:xfrm>
            <a:off x="760700" y="3650699"/>
            <a:ext cx="2715004" cy="309209"/>
          </a:xfrm>
          <a:prstGeom prst="rect">
            <a:avLst/>
          </a:prstGeom>
          <a:noFill/>
          <a:ln>
            <a:noFill/>
          </a:ln>
        </p:spPr>
      </p:pic>
      <p:pic>
        <p:nvPicPr>
          <p:cNvPr id="266" name="Google Shape;266;g320a4133ac8_0_242"/>
          <p:cNvPicPr preferRelativeResize="0"/>
          <p:nvPr/>
        </p:nvPicPr>
        <p:blipFill rotWithShape="1">
          <a:blip r:embed="rId8">
            <a:alphaModFix/>
          </a:blip>
          <a:srcRect t="72273"/>
          <a:stretch/>
        </p:blipFill>
        <p:spPr>
          <a:xfrm>
            <a:off x="707081" y="4341515"/>
            <a:ext cx="3000795" cy="335455"/>
          </a:xfrm>
          <a:prstGeom prst="rect">
            <a:avLst/>
          </a:prstGeom>
          <a:noFill/>
          <a:ln>
            <a:noFill/>
          </a:ln>
        </p:spPr>
      </p:pic>
      <p:pic>
        <p:nvPicPr>
          <p:cNvPr id="267" name="Google Shape;267;g320a4133ac8_0_242"/>
          <p:cNvPicPr preferRelativeResize="0"/>
          <p:nvPr/>
        </p:nvPicPr>
        <p:blipFill rotWithShape="1">
          <a:blip r:embed="rId6">
            <a:alphaModFix/>
          </a:blip>
          <a:srcRect t="75752"/>
          <a:stretch/>
        </p:blipFill>
        <p:spPr>
          <a:xfrm>
            <a:off x="757229" y="2963401"/>
            <a:ext cx="2305372" cy="291053"/>
          </a:xfrm>
          <a:prstGeom prst="rect">
            <a:avLst/>
          </a:prstGeom>
          <a:noFill/>
          <a:ln>
            <a:noFill/>
          </a:ln>
        </p:spPr>
      </p:pic>
      <p:pic>
        <p:nvPicPr>
          <p:cNvPr id="268" name="Google Shape;268;g320a4133ac8_0_242"/>
          <p:cNvPicPr preferRelativeResize="0"/>
          <p:nvPr/>
        </p:nvPicPr>
        <p:blipFill rotWithShape="1">
          <a:blip r:embed="rId7">
            <a:alphaModFix/>
          </a:blip>
          <a:srcRect r="72492" b="36520"/>
          <a:stretch/>
        </p:blipFill>
        <p:spPr>
          <a:xfrm>
            <a:off x="187549" y="3522043"/>
            <a:ext cx="546589" cy="566521"/>
          </a:xfrm>
          <a:prstGeom prst="rect">
            <a:avLst/>
          </a:prstGeom>
          <a:noFill/>
          <a:ln>
            <a:noFill/>
          </a:ln>
        </p:spPr>
      </p:pic>
      <p:pic>
        <p:nvPicPr>
          <p:cNvPr id="269" name="Google Shape;269;g320a4133ac8_0_242"/>
          <p:cNvPicPr preferRelativeResize="0"/>
          <p:nvPr/>
        </p:nvPicPr>
        <p:blipFill rotWithShape="1">
          <a:blip r:embed="rId8">
            <a:alphaModFix/>
          </a:blip>
          <a:srcRect r="73395" b="39726"/>
          <a:stretch/>
        </p:blipFill>
        <p:spPr>
          <a:xfrm>
            <a:off x="135266" y="4241408"/>
            <a:ext cx="571816" cy="522303"/>
          </a:xfrm>
          <a:prstGeom prst="rect">
            <a:avLst/>
          </a:prstGeom>
          <a:noFill/>
          <a:ln>
            <a:noFill/>
          </a:ln>
        </p:spPr>
      </p:pic>
      <p:pic>
        <p:nvPicPr>
          <p:cNvPr id="270" name="Google Shape;270;g320a4133ac8_0_242"/>
          <p:cNvPicPr preferRelativeResize="0"/>
          <p:nvPr/>
        </p:nvPicPr>
        <p:blipFill rotWithShape="1">
          <a:blip r:embed="rId9">
            <a:alphaModFix/>
          </a:blip>
          <a:srcRect t="74457"/>
          <a:stretch/>
        </p:blipFill>
        <p:spPr>
          <a:xfrm>
            <a:off x="4828894" y="965487"/>
            <a:ext cx="2676899" cy="313900"/>
          </a:xfrm>
          <a:prstGeom prst="rect">
            <a:avLst/>
          </a:prstGeom>
          <a:noFill/>
          <a:ln>
            <a:noFill/>
          </a:ln>
        </p:spPr>
      </p:pic>
      <p:pic>
        <p:nvPicPr>
          <p:cNvPr id="271" name="Google Shape;271;g320a4133ac8_0_242"/>
          <p:cNvPicPr preferRelativeResize="0"/>
          <p:nvPr/>
        </p:nvPicPr>
        <p:blipFill rotWithShape="1">
          <a:blip r:embed="rId10">
            <a:alphaModFix/>
          </a:blip>
          <a:srcRect t="56409"/>
          <a:stretch/>
        </p:blipFill>
        <p:spPr>
          <a:xfrm>
            <a:off x="4833052" y="1370630"/>
            <a:ext cx="2057687" cy="656112"/>
          </a:xfrm>
          <a:prstGeom prst="rect">
            <a:avLst/>
          </a:prstGeom>
          <a:noFill/>
          <a:ln>
            <a:noFill/>
          </a:ln>
        </p:spPr>
      </p:pic>
      <p:pic>
        <p:nvPicPr>
          <p:cNvPr id="272" name="Google Shape;272;g320a4133ac8_0_242"/>
          <p:cNvPicPr preferRelativeResize="0"/>
          <p:nvPr/>
        </p:nvPicPr>
        <p:blipFill rotWithShape="1">
          <a:blip r:embed="rId9">
            <a:alphaModFix/>
          </a:blip>
          <a:srcRect r="71033" b="38164"/>
          <a:stretch/>
        </p:blipFill>
        <p:spPr>
          <a:xfrm>
            <a:off x="4286092" y="823684"/>
            <a:ext cx="522102" cy="511661"/>
          </a:xfrm>
          <a:prstGeom prst="rect">
            <a:avLst/>
          </a:prstGeom>
          <a:noFill/>
          <a:ln>
            <a:noFill/>
          </a:ln>
        </p:spPr>
      </p:pic>
      <p:pic>
        <p:nvPicPr>
          <p:cNvPr id="273" name="Google Shape;273;g320a4133ac8_0_242"/>
          <p:cNvPicPr preferRelativeResize="0"/>
          <p:nvPr/>
        </p:nvPicPr>
        <p:blipFill rotWithShape="1">
          <a:blip r:embed="rId10">
            <a:alphaModFix/>
          </a:blip>
          <a:srcRect r="61486" b="51721"/>
          <a:stretch/>
        </p:blipFill>
        <p:spPr>
          <a:xfrm>
            <a:off x="4236378" y="1488673"/>
            <a:ext cx="571816" cy="524313"/>
          </a:xfrm>
          <a:prstGeom prst="rect">
            <a:avLst/>
          </a:prstGeom>
          <a:noFill/>
          <a:ln>
            <a:noFill/>
          </a:ln>
        </p:spPr>
      </p:pic>
      <p:pic>
        <p:nvPicPr>
          <p:cNvPr id="274" name="Google Shape;274;g320a4133ac8_0_242"/>
          <p:cNvPicPr preferRelativeResize="0"/>
          <p:nvPr/>
        </p:nvPicPr>
        <p:blipFill rotWithShape="1">
          <a:blip r:embed="rId11">
            <a:alphaModFix/>
          </a:blip>
          <a:srcRect t="62360"/>
          <a:stretch/>
        </p:blipFill>
        <p:spPr>
          <a:xfrm>
            <a:off x="4765325" y="2118008"/>
            <a:ext cx="2762636" cy="566521"/>
          </a:xfrm>
          <a:prstGeom prst="rect">
            <a:avLst/>
          </a:prstGeom>
          <a:noFill/>
          <a:ln>
            <a:noFill/>
          </a:ln>
        </p:spPr>
      </p:pic>
      <p:pic>
        <p:nvPicPr>
          <p:cNvPr id="275" name="Google Shape;275;g320a4133ac8_0_242"/>
          <p:cNvPicPr preferRelativeResize="0"/>
          <p:nvPr/>
        </p:nvPicPr>
        <p:blipFill rotWithShape="1">
          <a:blip r:embed="rId12">
            <a:alphaModFix/>
          </a:blip>
          <a:srcRect l="2193" t="2983" r="71595" b="37932"/>
          <a:stretch/>
        </p:blipFill>
        <p:spPr>
          <a:xfrm>
            <a:off x="4261604" y="2800351"/>
            <a:ext cx="546590" cy="526345"/>
          </a:xfrm>
          <a:prstGeom prst="rect">
            <a:avLst/>
          </a:prstGeom>
          <a:noFill/>
          <a:ln>
            <a:noFill/>
          </a:ln>
        </p:spPr>
      </p:pic>
      <p:pic>
        <p:nvPicPr>
          <p:cNvPr id="276" name="Google Shape;276;g320a4133ac8_0_242"/>
          <p:cNvPicPr preferRelativeResize="0"/>
          <p:nvPr/>
        </p:nvPicPr>
        <p:blipFill rotWithShape="1">
          <a:blip r:embed="rId13">
            <a:alphaModFix/>
          </a:blip>
          <a:srcRect t="62121"/>
          <a:stretch/>
        </p:blipFill>
        <p:spPr>
          <a:xfrm>
            <a:off x="4830395" y="3442518"/>
            <a:ext cx="2324424" cy="566521"/>
          </a:xfrm>
          <a:prstGeom prst="rect">
            <a:avLst/>
          </a:prstGeom>
          <a:noFill/>
          <a:ln>
            <a:noFill/>
          </a:ln>
        </p:spPr>
      </p:pic>
      <p:pic>
        <p:nvPicPr>
          <p:cNvPr id="277" name="Google Shape;277;g320a4133ac8_0_242"/>
          <p:cNvPicPr preferRelativeResize="0"/>
          <p:nvPr/>
        </p:nvPicPr>
        <p:blipFill rotWithShape="1">
          <a:blip r:embed="rId11">
            <a:alphaModFix/>
          </a:blip>
          <a:srcRect l="2926" t="1715" r="68852" b="49684"/>
          <a:stretch/>
        </p:blipFill>
        <p:spPr>
          <a:xfrm>
            <a:off x="4283805" y="2131459"/>
            <a:ext cx="546590" cy="512850"/>
          </a:xfrm>
          <a:prstGeom prst="rect">
            <a:avLst/>
          </a:prstGeom>
          <a:noFill/>
          <a:ln>
            <a:noFill/>
          </a:ln>
        </p:spPr>
      </p:pic>
      <p:pic>
        <p:nvPicPr>
          <p:cNvPr id="278" name="Google Shape;278;g320a4133ac8_0_242"/>
          <p:cNvPicPr preferRelativeResize="0"/>
          <p:nvPr/>
        </p:nvPicPr>
        <p:blipFill rotWithShape="1">
          <a:blip r:embed="rId12">
            <a:alphaModFix/>
          </a:blip>
          <a:srcRect t="73322"/>
          <a:stretch/>
        </p:blipFill>
        <p:spPr>
          <a:xfrm>
            <a:off x="4808194" y="2918999"/>
            <a:ext cx="2943636" cy="335455"/>
          </a:xfrm>
          <a:prstGeom prst="rect">
            <a:avLst/>
          </a:prstGeom>
          <a:noFill/>
          <a:ln>
            <a:noFill/>
          </a:ln>
        </p:spPr>
      </p:pic>
      <p:pic>
        <p:nvPicPr>
          <p:cNvPr id="279" name="Google Shape;279;g320a4133ac8_0_242"/>
          <p:cNvPicPr preferRelativeResize="0"/>
          <p:nvPr/>
        </p:nvPicPr>
        <p:blipFill rotWithShape="1">
          <a:blip r:embed="rId13">
            <a:alphaModFix/>
          </a:blip>
          <a:srcRect r="66502" b="47875"/>
          <a:stretch/>
        </p:blipFill>
        <p:spPr>
          <a:xfrm>
            <a:off x="4230005" y="3442518"/>
            <a:ext cx="571816" cy="572527"/>
          </a:xfrm>
          <a:prstGeom prst="rect">
            <a:avLst/>
          </a:prstGeom>
          <a:noFill/>
          <a:ln>
            <a:noFill/>
          </a:ln>
        </p:spPr>
      </p:pic>
      <p:pic>
        <p:nvPicPr>
          <p:cNvPr id="280" name="Google Shape;280;g320a4133ac8_0_242"/>
          <p:cNvPicPr preferRelativeResize="0"/>
          <p:nvPr/>
        </p:nvPicPr>
        <p:blipFill rotWithShape="1">
          <a:blip r:embed="rId14">
            <a:alphaModFix/>
          </a:blip>
          <a:srcRect l="3179" r="55362" b="34984"/>
          <a:stretch/>
        </p:blipFill>
        <p:spPr>
          <a:xfrm>
            <a:off x="4230005" y="4130867"/>
            <a:ext cx="571816" cy="590551"/>
          </a:xfrm>
          <a:prstGeom prst="rect">
            <a:avLst/>
          </a:prstGeom>
          <a:noFill/>
          <a:ln>
            <a:noFill/>
          </a:ln>
        </p:spPr>
      </p:pic>
      <p:pic>
        <p:nvPicPr>
          <p:cNvPr id="281" name="Google Shape;281;g320a4133ac8_0_242"/>
          <p:cNvPicPr preferRelativeResize="0"/>
          <p:nvPr/>
        </p:nvPicPr>
        <p:blipFill rotWithShape="1">
          <a:blip r:embed="rId14">
            <a:alphaModFix/>
          </a:blip>
          <a:srcRect t="73916"/>
          <a:stretch/>
        </p:blipFill>
        <p:spPr>
          <a:xfrm>
            <a:off x="4801820" y="4295158"/>
            <a:ext cx="1952898" cy="335456"/>
          </a:xfrm>
          <a:prstGeom prst="rect">
            <a:avLst/>
          </a:prstGeom>
          <a:noFill/>
          <a:ln>
            <a:noFill/>
          </a:ln>
        </p:spPr>
      </p:pic>
      <p:grpSp>
        <p:nvGrpSpPr>
          <p:cNvPr id="282" name="Google Shape;282;g320a4133ac8_0_242"/>
          <p:cNvGrpSpPr/>
          <p:nvPr/>
        </p:nvGrpSpPr>
        <p:grpSpPr>
          <a:xfrm>
            <a:off x="-159323" y="159830"/>
            <a:ext cx="8985168" cy="438525"/>
            <a:chOff x="-163830" y="972780"/>
            <a:chExt cx="11980224" cy="584700"/>
          </a:xfrm>
        </p:grpSpPr>
        <p:sp>
          <p:nvSpPr>
            <p:cNvPr id="283" name="Google Shape;283;g320a4133ac8_0_242"/>
            <p:cNvSpPr txBox="1"/>
            <p:nvPr/>
          </p:nvSpPr>
          <p:spPr>
            <a:xfrm>
              <a:off x="615594" y="972780"/>
              <a:ext cx="11200800" cy="5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400" b="0" i="0" u="none" strike="noStrike" cap="none">
                  <a:solidFill>
                    <a:srgbClr val="E43327"/>
                  </a:solidFill>
                  <a:latin typeface="Arial"/>
                  <a:ea typeface="Arial"/>
                  <a:cs typeface="Arial"/>
                  <a:sym typeface="Arial"/>
                </a:rPr>
                <a:t>GRETA Sales Cycle </a:t>
              </a:r>
              <a:endParaRPr sz="2400" b="0" i="0" u="none" strike="noStrike" cap="none">
                <a:solidFill>
                  <a:srgbClr val="E43327"/>
                </a:solidFill>
                <a:latin typeface="Arial"/>
                <a:ea typeface="Arial"/>
                <a:cs typeface="Arial"/>
                <a:sym typeface="Arial"/>
              </a:endParaRPr>
            </a:p>
          </p:txBody>
        </p:sp>
        <p:sp>
          <p:nvSpPr>
            <p:cNvPr id="284" name="Google Shape;284;g320a4133ac8_0_242"/>
            <p:cNvSpPr/>
            <p:nvPr/>
          </p:nvSpPr>
          <p:spPr>
            <a:xfrm>
              <a:off x="-163830" y="1097280"/>
              <a:ext cx="581700" cy="274200"/>
            </a:xfrm>
            <a:prstGeom prst="roundRect">
              <a:avLst>
                <a:gd name="adj" fmla="val 50000"/>
              </a:avLst>
            </a:prstGeom>
            <a:gradFill>
              <a:gsLst>
                <a:gs pos="0">
                  <a:srgbClr val="FDD643"/>
                </a:gs>
                <a:gs pos="100000">
                  <a:srgbClr val="E43327"/>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grpSp>
        <p:nvGrpSpPr>
          <p:cNvPr id="285" name="Google Shape;285;g320a4133ac8_0_242"/>
          <p:cNvGrpSpPr/>
          <p:nvPr/>
        </p:nvGrpSpPr>
        <p:grpSpPr>
          <a:xfrm>
            <a:off x="7716203" y="159813"/>
            <a:ext cx="1193850" cy="716175"/>
            <a:chOff x="2233538" y="1698153"/>
            <a:chExt cx="1591800" cy="954900"/>
          </a:xfrm>
        </p:grpSpPr>
        <p:sp>
          <p:nvSpPr>
            <p:cNvPr id="286" name="Google Shape;286;g320a4133ac8_0_242"/>
            <p:cNvSpPr/>
            <p:nvPr/>
          </p:nvSpPr>
          <p:spPr>
            <a:xfrm>
              <a:off x="2233538" y="1698153"/>
              <a:ext cx="1591800" cy="954900"/>
            </a:xfrm>
            <a:prstGeom prst="roundRect">
              <a:avLst>
                <a:gd name="adj" fmla="val 10000"/>
              </a:avLst>
            </a:prstGeom>
            <a:solidFill>
              <a:srgbClr val="176B22"/>
            </a:solidFill>
            <a:ln w="19050" cap="flat" cmpd="sng">
              <a:solidFill>
                <a:srgbClr val="FFFFFF"/>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7" name="Google Shape;287;g320a4133ac8_0_242"/>
            <p:cNvSpPr txBox="1"/>
            <p:nvPr/>
          </p:nvSpPr>
          <p:spPr>
            <a:xfrm>
              <a:off x="2261510" y="1726125"/>
              <a:ext cx="1535700" cy="899100"/>
            </a:xfrm>
            <a:prstGeom prst="rect">
              <a:avLst/>
            </a:prstGeom>
            <a:noFill/>
            <a:ln>
              <a:noFill/>
            </a:ln>
          </p:spPr>
          <p:txBody>
            <a:bodyPr spcFirstLastPara="1" wrap="square" lIns="60000" tIns="60000" rIns="60000" bIns="60000" anchor="ctr" anchorCtr="0">
              <a:noAutofit/>
            </a:bodyPr>
            <a:lstStyle/>
            <a:p>
              <a:pPr marL="0" marR="0" lvl="0" indent="0" algn="ctr" rtl="0">
                <a:lnSpc>
                  <a:spcPct val="90000"/>
                </a:lnSpc>
                <a:spcBef>
                  <a:spcPts val="0"/>
                </a:spcBef>
                <a:spcAft>
                  <a:spcPts val="0"/>
                </a:spcAft>
                <a:buClr>
                  <a:srgbClr val="FFFFFF"/>
                </a:buClr>
                <a:buSzPts val="1600"/>
                <a:buFont typeface="Arial"/>
                <a:buNone/>
              </a:pPr>
              <a:r>
                <a:rPr lang="en" sz="1600" b="0" i="0" u="none" strike="noStrike" cap="none">
                  <a:solidFill>
                    <a:srgbClr val="FFFFFF"/>
                  </a:solidFill>
                  <a:latin typeface="Arial"/>
                  <a:ea typeface="Arial"/>
                  <a:cs typeface="Arial"/>
                  <a:sym typeface="Arial"/>
                </a:rPr>
                <a:t>Discovery</a:t>
              </a:r>
              <a:endParaRPr sz="1100" b="0" i="0" u="none" strike="noStrike" cap="none">
                <a:solidFill>
                  <a:srgbClr val="000000"/>
                </a:solidFill>
                <a:latin typeface="Arial"/>
                <a:ea typeface="Arial"/>
                <a:cs typeface="Arial"/>
                <a:sym typeface="Aria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320a4133ac8_0_41"/>
          <p:cNvSpPr/>
          <p:nvPr/>
        </p:nvSpPr>
        <p:spPr>
          <a:xfrm>
            <a:off x="-159598" y="178755"/>
            <a:ext cx="436200" cy="205800"/>
          </a:xfrm>
          <a:prstGeom prst="roundRect">
            <a:avLst>
              <a:gd name="adj" fmla="val 50000"/>
            </a:avLst>
          </a:prstGeom>
          <a:gradFill>
            <a:gsLst>
              <a:gs pos="0">
                <a:srgbClr val="FDD643"/>
              </a:gs>
              <a:gs pos="100000">
                <a:srgbClr val="E43327"/>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93" name="Google Shape;293;g320a4133ac8_0_41"/>
          <p:cNvSpPr txBox="1"/>
          <p:nvPr/>
        </p:nvSpPr>
        <p:spPr>
          <a:xfrm>
            <a:off x="371695" y="62355"/>
            <a:ext cx="84006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400" b="0" i="0" u="none" strike="noStrike" cap="none">
                <a:solidFill>
                  <a:srgbClr val="E43327"/>
                </a:solidFill>
                <a:latin typeface="Arial"/>
                <a:ea typeface="Arial"/>
                <a:cs typeface="Arial"/>
                <a:sym typeface="Arial"/>
              </a:rPr>
              <a:t>GRETA Competitive Matrix</a:t>
            </a:r>
            <a:endParaRPr sz="2400" b="0" i="0" u="none" strike="noStrike" cap="none">
              <a:solidFill>
                <a:srgbClr val="E43327"/>
              </a:solidFill>
              <a:latin typeface="Arial"/>
              <a:ea typeface="Arial"/>
              <a:cs typeface="Arial"/>
              <a:sym typeface="Arial"/>
            </a:endParaRPr>
          </a:p>
        </p:txBody>
      </p:sp>
      <p:pic>
        <p:nvPicPr>
          <p:cNvPr id="294" name="Google Shape;294;g320a4133ac8_0_41"/>
          <p:cNvPicPr preferRelativeResize="0"/>
          <p:nvPr/>
        </p:nvPicPr>
        <p:blipFill>
          <a:blip r:embed="rId3">
            <a:alphaModFix/>
          </a:blip>
          <a:stretch>
            <a:fillRect/>
          </a:stretch>
        </p:blipFill>
        <p:spPr>
          <a:xfrm>
            <a:off x="331675" y="438905"/>
            <a:ext cx="8411454" cy="433774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32424a6032f_0_654"/>
          <p:cNvSpPr/>
          <p:nvPr/>
        </p:nvSpPr>
        <p:spPr>
          <a:xfrm>
            <a:off x="-159598" y="178755"/>
            <a:ext cx="436200" cy="205800"/>
          </a:xfrm>
          <a:prstGeom prst="roundRect">
            <a:avLst>
              <a:gd name="adj" fmla="val 50000"/>
            </a:avLst>
          </a:prstGeom>
          <a:gradFill>
            <a:gsLst>
              <a:gs pos="0">
                <a:srgbClr val="FDD643"/>
              </a:gs>
              <a:gs pos="100000">
                <a:srgbClr val="E43327"/>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00" name="Google Shape;300;g32424a6032f_0_654"/>
          <p:cNvSpPr txBox="1"/>
          <p:nvPr/>
        </p:nvSpPr>
        <p:spPr>
          <a:xfrm>
            <a:off x="371695" y="62355"/>
            <a:ext cx="84006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400" b="0" i="0" u="none" strike="noStrike" cap="none">
                <a:solidFill>
                  <a:srgbClr val="E43327"/>
                </a:solidFill>
                <a:latin typeface="Arial"/>
                <a:ea typeface="Arial"/>
                <a:cs typeface="Arial"/>
                <a:sym typeface="Arial"/>
              </a:rPr>
              <a:t>GRETA ISO Resources</a:t>
            </a:r>
            <a:endParaRPr sz="2400" b="0" i="0" u="none" strike="noStrike" cap="none">
              <a:solidFill>
                <a:srgbClr val="E43327"/>
              </a:solidFill>
              <a:latin typeface="Arial"/>
              <a:ea typeface="Arial"/>
              <a:cs typeface="Arial"/>
              <a:sym typeface="Arial"/>
            </a:endParaRPr>
          </a:p>
        </p:txBody>
      </p:sp>
      <p:sp>
        <p:nvSpPr>
          <p:cNvPr id="301" name="Google Shape;301;g32424a6032f_0_654"/>
          <p:cNvSpPr txBox="1"/>
          <p:nvPr/>
        </p:nvSpPr>
        <p:spPr>
          <a:xfrm>
            <a:off x="206925" y="965350"/>
            <a:ext cx="6135000" cy="3274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100" b="0" i="0" u="sng" strike="noStrike" cap="none">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GRETA</a:t>
            </a:r>
            <a:r>
              <a:rPr lang="en" sz="1100" b="1" i="0" u="sng" strike="noStrike" cap="none">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en" sz="1100" b="0" i="0" u="sng" strike="noStrike" cap="none">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Specialty Food Store Training</a:t>
            </a: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 sz="1100" b="0" i="0" u="sng" strike="noStrike" cap="none">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GRETA Slaughterhouse &amp; Retail Butcher Shop Training</a:t>
            </a: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 sz="1100" b="0" i="0" u="sng" strike="noStrike" cap="none">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GRETA Competitive Matrix</a:t>
            </a:r>
            <a:r>
              <a:rPr lang="en" sz="1100" b="0" i="0" u="none" strike="noStrike" cap="none">
                <a:solidFill>
                  <a:schemeClr val="dk1"/>
                </a:solidFill>
                <a:latin typeface="Arial"/>
                <a:ea typeface="Arial"/>
                <a:cs typeface="Arial"/>
                <a:sym typeface="Arial"/>
              </a:rPr>
              <a:t> </a:t>
            </a: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 sz="1100" b="0" i="0" u="sng" strike="noStrike" cap="none">
                <a:solidFill>
                  <a:srgbClr val="1155CC"/>
                </a:solidFill>
                <a:latin typeface="Arial"/>
                <a:ea typeface="Arial"/>
                <a:cs typeface="Arial"/>
                <a:sym typeface="Arial"/>
                <a:hlinkClick r:id="rId5">
                  <a:extLst>
                    <a:ext uri="{A12FA001-AC4F-418D-AE19-62706E023703}">
                      <ahyp:hlinkClr xmlns:ahyp="http://schemas.microsoft.com/office/drawing/2018/hyperlinkcolor" val="tx"/>
                    </a:ext>
                  </a:extLst>
                </a:hlinkClick>
              </a:rPr>
              <a:t>GRETA Pre-Recorded Demo</a:t>
            </a: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6"/>
              </a:rPr>
              <a:t>GRETA’s Countertop Supplier</a:t>
            </a: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chemeClr val="dk1"/>
                </a:solidFill>
                <a:latin typeface="Arial"/>
                <a:ea typeface="Arial"/>
                <a:cs typeface="Arial"/>
                <a:sym typeface="Arial"/>
              </a:rPr>
              <a:t>GRETA Industry Battle Cards (Working with GRETA)</a:t>
            </a: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chemeClr val="dk1"/>
                </a:solidFill>
                <a:latin typeface="Arial"/>
                <a:ea typeface="Arial"/>
                <a:cs typeface="Arial"/>
                <a:sym typeface="Arial"/>
              </a:rPr>
              <a:t>GRETA Competitor Battle Cards (Working with GRETA)</a:t>
            </a: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chemeClr val="dk1"/>
                </a:solidFill>
                <a:latin typeface="Arial"/>
                <a:ea typeface="Arial"/>
                <a:cs typeface="Arial"/>
                <a:sym typeface="Arial"/>
              </a:rPr>
              <a:t>GRETA Pricing Battle Cards (Working with GRETA)</a:t>
            </a: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 sz="1100" b="0" i="0" u="sng" strike="noStrike" cap="none">
                <a:solidFill>
                  <a:srgbClr val="1155CC"/>
                </a:solidFill>
                <a:latin typeface="Arial"/>
                <a:ea typeface="Arial"/>
                <a:cs typeface="Arial"/>
                <a:sym typeface="Arial"/>
                <a:hlinkClick r:id="rId7">
                  <a:extLst>
                    <a:ext uri="{A12FA001-AC4F-418D-AE19-62706E023703}">
                      <ahyp:hlinkClr xmlns:ahyp="http://schemas.microsoft.com/office/drawing/2018/hyperlinkcolor" val="tx"/>
                    </a:ext>
                  </a:extLst>
                </a:hlinkClick>
              </a:rPr>
              <a:t>GRETA ISO Leadership Training</a:t>
            </a:r>
            <a:r>
              <a:rPr lang="en" sz="1100" b="0" i="0" u="none" strike="noStrike" cap="none">
                <a:solidFill>
                  <a:schemeClr val="dk1"/>
                </a:solidFill>
                <a:latin typeface="Arial"/>
                <a:ea typeface="Arial"/>
                <a:cs typeface="Arial"/>
                <a:sym typeface="Arial"/>
              </a:rPr>
              <a:t>  </a:t>
            </a: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8"/>
              </a:rPr>
              <a:t>GRETA ISO Agent Training Series</a:t>
            </a: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9"/>
              </a:rPr>
              <a:t>GRETA Flyers</a:t>
            </a: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 sz="1100" b="0" i="0" u="sng" strike="noStrike" cap="none">
                <a:solidFill>
                  <a:srgbClr val="1155CC"/>
                </a:solidFill>
                <a:latin typeface="Arial"/>
                <a:ea typeface="Arial"/>
                <a:cs typeface="Arial"/>
                <a:sym typeface="Arial"/>
                <a:hlinkClick r:id="rId10">
                  <a:extLst>
                    <a:ext uri="{A12FA001-AC4F-418D-AE19-62706E023703}">
                      <ahyp:hlinkClr xmlns:ahyp="http://schemas.microsoft.com/office/drawing/2018/hyperlinkcolor" val="tx"/>
                    </a:ext>
                  </a:extLst>
                </a:hlinkClick>
              </a:rPr>
              <a:t>Netevia POS Sales Cycle Training</a:t>
            </a: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 sz="1100" b="0" i="0" u="sng" strike="noStrike" cap="none">
                <a:solidFill>
                  <a:srgbClr val="1155CC"/>
                </a:solidFill>
                <a:latin typeface="Arial"/>
                <a:ea typeface="Arial"/>
                <a:cs typeface="Arial"/>
                <a:sym typeface="Arial"/>
                <a:hlinkClick r:id="rId11">
                  <a:extLst>
                    <a:ext uri="{A12FA001-AC4F-418D-AE19-62706E023703}">
                      <ahyp:hlinkClr xmlns:ahyp="http://schemas.microsoft.com/office/drawing/2018/hyperlinkcolor" val="tx"/>
                    </a:ext>
                  </a:extLst>
                </a:hlinkClick>
              </a:rPr>
              <a:t>Netevia POS Lead Form</a:t>
            </a: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 sz="1100" b="0" i="0" u="sng" strike="noStrike" cap="none">
                <a:solidFill>
                  <a:srgbClr val="1155CC"/>
                </a:solidFill>
                <a:latin typeface="Arial"/>
                <a:ea typeface="Arial"/>
                <a:cs typeface="Arial"/>
                <a:sym typeface="Arial"/>
                <a:hlinkClick r:id="rId12">
                  <a:extLst>
                    <a:ext uri="{A12FA001-AC4F-418D-AE19-62706E023703}">
                      <ahyp:hlinkClr xmlns:ahyp="http://schemas.microsoft.com/office/drawing/2018/hyperlinkcolor" val="tx"/>
                    </a:ext>
                  </a:extLst>
                </a:hlinkClick>
              </a:rPr>
              <a:t>Netevia POS System Recommendation Form</a:t>
            </a: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 sz="1100" b="0" i="0" u="sng" strike="noStrike" cap="none">
                <a:solidFill>
                  <a:srgbClr val="1155CC"/>
                </a:solidFill>
                <a:latin typeface="Arial"/>
                <a:ea typeface="Arial"/>
                <a:cs typeface="Arial"/>
                <a:sym typeface="Arial"/>
                <a:hlinkClick r:id="rId13">
                  <a:extLst>
                    <a:ext uri="{A12FA001-AC4F-418D-AE19-62706E023703}">
                      <ahyp:hlinkClr xmlns:ahyp="http://schemas.microsoft.com/office/drawing/2018/hyperlinkcolor" val="tx"/>
                    </a:ext>
                  </a:extLst>
                </a:hlinkClick>
              </a:rPr>
              <a:t>Netevia POS Proposal Request Form</a:t>
            </a:r>
            <a:br>
              <a:rPr lang="en" sz="1100" b="0" i="0" u="none" strike="noStrike" cap="none">
                <a:solidFill>
                  <a:schemeClr val="dk1"/>
                </a:solidFill>
                <a:latin typeface="Arial"/>
                <a:ea typeface="Arial"/>
                <a:cs typeface="Arial"/>
                <a:sym typeface="Arial"/>
              </a:rPr>
            </a:br>
            <a:r>
              <a:rPr lang="en" sz="1100" b="0" i="0" u="sng" strike="noStrike" cap="none">
                <a:solidFill>
                  <a:srgbClr val="1155CC"/>
                </a:solidFill>
                <a:latin typeface="Arial"/>
                <a:ea typeface="Arial"/>
                <a:cs typeface="Arial"/>
                <a:sym typeface="Arial"/>
                <a:hlinkClick r:id="rId14">
                  <a:extLst>
                    <a:ext uri="{A12FA001-AC4F-418D-AE19-62706E023703}">
                      <ahyp:hlinkClr xmlns:ahyp="http://schemas.microsoft.com/office/drawing/2018/hyperlinkcolor" val="tx"/>
                    </a:ext>
                  </a:extLst>
                </a:hlinkClick>
              </a:rPr>
              <a:t>Netevia POS Overview</a:t>
            </a:r>
            <a:endParaRPr sz="1100" b="1"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
        <p:cNvGrpSpPr/>
        <p:nvPr/>
      </p:nvGrpSpPr>
      <p:grpSpPr>
        <a:xfrm>
          <a:off x="0" y="0"/>
          <a:ext cx="0" cy="0"/>
          <a:chOff x="0" y="0"/>
          <a:chExt cx="0" cy="0"/>
        </a:xfrm>
      </p:grpSpPr>
      <p:sp>
        <p:nvSpPr>
          <p:cNvPr id="60" name="Google Shape;60;g31f1deeae9d_0_558"/>
          <p:cNvSpPr txBox="1">
            <a:spLocks noGrp="1"/>
          </p:cNvSpPr>
          <p:nvPr>
            <p:ph type="title"/>
          </p:nvPr>
        </p:nvSpPr>
        <p:spPr>
          <a:xfrm>
            <a:off x="212710" y="70013"/>
            <a:ext cx="7886700" cy="9942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3600"/>
              <a:buFont typeface="Play"/>
              <a:buNone/>
            </a:pPr>
            <a:r>
              <a:rPr lang="en" sz="3600"/>
              <a:t>POS Sales Support Overview</a:t>
            </a:r>
            <a:endParaRPr/>
          </a:p>
        </p:txBody>
      </p:sp>
      <p:sp>
        <p:nvSpPr>
          <p:cNvPr id="61" name="Google Shape;61;g31f1deeae9d_0_558"/>
          <p:cNvSpPr txBox="1">
            <a:spLocks noGrp="1"/>
          </p:cNvSpPr>
          <p:nvPr>
            <p:ph type="body" idx="1"/>
          </p:nvPr>
        </p:nvSpPr>
        <p:spPr>
          <a:xfrm>
            <a:off x="437552" y="901364"/>
            <a:ext cx="3868500" cy="618000"/>
          </a:xfrm>
          <a:prstGeom prst="rect">
            <a:avLst/>
          </a:prstGeom>
          <a:noFill/>
          <a:ln>
            <a:noFill/>
          </a:ln>
        </p:spPr>
        <p:txBody>
          <a:bodyPr spcFirstLastPara="1" wrap="square" lIns="68575" tIns="34275" rIns="68575" bIns="34275" anchor="b" anchorCtr="0">
            <a:normAutofit/>
          </a:bodyPr>
          <a:lstStyle/>
          <a:p>
            <a:pPr marL="342900" lvl="0" indent="-165100" algn="l" rtl="0">
              <a:lnSpc>
                <a:spcPct val="90000"/>
              </a:lnSpc>
              <a:spcBef>
                <a:spcPts val="800"/>
              </a:spcBef>
              <a:spcAft>
                <a:spcPts val="0"/>
              </a:spcAft>
              <a:buClr>
                <a:schemeClr val="dk1"/>
              </a:buClr>
              <a:buSzPts val="1800"/>
              <a:buNone/>
            </a:pPr>
            <a:r>
              <a:rPr lang="en"/>
              <a:t>Sales Cycle Assistance</a:t>
            </a:r>
            <a:endParaRPr/>
          </a:p>
        </p:txBody>
      </p:sp>
      <p:sp>
        <p:nvSpPr>
          <p:cNvPr id="62" name="Google Shape;62;g31f1deeae9d_0_558"/>
          <p:cNvSpPr/>
          <p:nvPr/>
        </p:nvSpPr>
        <p:spPr>
          <a:xfrm rot="5400000">
            <a:off x="8445655" y="1584503"/>
            <a:ext cx="537000" cy="1143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63" name="Google Shape;63;g31f1deeae9d_0_558"/>
          <p:cNvPicPr preferRelativeResize="0"/>
          <p:nvPr/>
        </p:nvPicPr>
        <p:blipFill rotWithShape="1">
          <a:blip r:embed="rId3">
            <a:alphaModFix/>
          </a:blip>
          <a:srcRect l="18562" t="42414" r="17714" b="41489"/>
          <a:stretch/>
        </p:blipFill>
        <p:spPr>
          <a:xfrm>
            <a:off x="39376" y="4620126"/>
            <a:ext cx="2225570" cy="523372"/>
          </a:xfrm>
          <a:prstGeom prst="rect">
            <a:avLst/>
          </a:prstGeom>
          <a:noFill/>
          <a:ln>
            <a:noFill/>
          </a:ln>
        </p:spPr>
      </p:pic>
      <p:grpSp>
        <p:nvGrpSpPr>
          <p:cNvPr id="64" name="Google Shape;64;g31f1deeae9d_0_558"/>
          <p:cNvGrpSpPr/>
          <p:nvPr/>
        </p:nvGrpSpPr>
        <p:grpSpPr>
          <a:xfrm>
            <a:off x="567631" y="1574035"/>
            <a:ext cx="3868425" cy="2698919"/>
            <a:chOff x="0" y="43014"/>
            <a:chExt cx="5157900" cy="3598559"/>
          </a:xfrm>
        </p:grpSpPr>
        <p:sp>
          <p:nvSpPr>
            <p:cNvPr id="65" name="Google Shape;65;g31f1deeae9d_0_558"/>
            <p:cNvSpPr/>
            <p:nvPr/>
          </p:nvSpPr>
          <p:spPr>
            <a:xfrm>
              <a:off x="0" y="43014"/>
              <a:ext cx="5157900" cy="655200"/>
            </a:xfrm>
            <a:prstGeom prst="roundRect">
              <a:avLst>
                <a:gd name="adj" fmla="val 16667"/>
              </a:avLst>
            </a:prstGeom>
            <a:solidFill>
              <a:srgbClr val="126082"/>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g31f1deeae9d_0_558"/>
            <p:cNvSpPr txBox="1"/>
            <p:nvPr/>
          </p:nvSpPr>
          <p:spPr>
            <a:xfrm>
              <a:off x="31984" y="74998"/>
              <a:ext cx="5093700" cy="591300"/>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Clr>
                  <a:srgbClr val="000000"/>
                </a:buClr>
                <a:buSzPts val="2100"/>
                <a:buFont typeface="Arial"/>
                <a:buNone/>
              </a:pPr>
              <a:r>
                <a:rPr lang="en" sz="2100" b="0" i="0" u="none" strike="noStrike" cap="none">
                  <a:solidFill>
                    <a:schemeClr val="lt1"/>
                  </a:solidFill>
                  <a:latin typeface="Arial"/>
                  <a:ea typeface="Arial"/>
                  <a:cs typeface="Arial"/>
                  <a:sym typeface="Arial"/>
                </a:rPr>
                <a:t>Agent/ISO Questions</a:t>
              </a:r>
              <a:endParaRPr sz="2100" b="0" i="0" u="none" strike="noStrike" cap="none">
                <a:solidFill>
                  <a:schemeClr val="lt1"/>
                </a:solidFill>
                <a:latin typeface="Arial"/>
                <a:ea typeface="Arial"/>
                <a:cs typeface="Arial"/>
                <a:sym typeface="Arial"/>
              </a:endParaRPr>
            </a:p>
          </p:txBody>
        </p:sp>
        <p:sp>
          <p:nvSpPr>
            <p:cNvPr id="67" name="Google Shape;67;g31f1deeae9d_0_558"/>
            <p:cNvSpPr/>
            <p:nvPr/>
          </p:nvSpPr>
          <p:spPr>
            <a:xfrm>
              <a:off x="0" y="778854"/>
              <a:ext cx="5157900" cy="655200"/>
            </a:xfrm>
            <a:prstGeom prst="roundRect">
              <a:avLst>
                <a:gd name="adj" fmla="val 16667"/>
              </a:avLst>
            </a:prstGeom>
            <a:solidFill>
              <a:srgbClr val="126082"/>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g31f1deeae9d_0_558"/>
            <p:cNvSpPr txBox="1"/>
            <p:nvPr/>
          </p:nvSpPr>
          <p:spPr>
            <a:xfrm>
              <a:off x="31984" y="810838"/>
              <a:ext cx="5093700" cy="591300"/>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Clr>
                  <a:srgbClr val="000000"/>
                </a:buClr>
                <a:buSzPts val="2100"/>
                <a:buFont typeface="Arial"/>
                <a:buNone/>
              </a:pPr>
              <a:r>
                <a:rPr lang="en" sz="2100" b="0" i="0" u="none" strike="noStrike" cap="none">
                  <a:solidFill>
                    <a:schemeClr val="lt1"/>
                  </a:solidFill>
                  <a:latin typeface="Arial"/>
                  <a:ea typeface="Arial"/>
                  <a:cs typeface="Arial"/>
                  <a:sym typeface="Arial"/>
                </a:rPr>
                <a:t>Agent/ISO Requests</a:t>
              </a:r>
              <a:endParaRPr sz="2100" b="0" i="0" u="none" strike="noStrike" cap="none">
                <a:solidFill>
                  <a:schemeClr val="lt1"/>
                </a:solidFill>
                <a:latin typeface="Arial"/>
                <a:ea typeface="Arial"/>
                <a:cs typeface="Arial"/>
                <a:sym typeface="Arial"/>
              </a:endParaRPr>
            </a:p>
          </p:txBody>
        </p:sp>
        <p:sp>
          <p:nvSpPr>
            <p:cNvPr id="69" name="Google Shape;69;g31f1deeae9d_0_558"/>
            <p:cNvSpPr/>
            <p:nvPr/>
          </p:nvSpPr>
          <p:spPr>
            <a:xfrm>
              <a:off x="0" y="1514694"/>
              <a:ext cx="5157900" cy="655200"/>
            </a:xfrm>
            <a:prstGeom prst="roundRect">
              <a:avLst>
                <a:gd name="adj" fmla="val 16667"/>
              </a:avLst>
            </a:prstGeom>
            <a:solidFill>
              <a:srgbClr val="126082"/>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g31f1deeae9d_0_558"/>
            <p:cNvSpPr txBox="1"/>
            <p:nvPr/>
          </p:nvSpPr>
          <p:spPr>
            <a:xfrm>
              <a:off x="31984" y="1546678"/>
              <a:ext cx="5093700" cy="591300"/>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Clr>
                  <a:srgbClr val="000000"/>
                </a:buClr>
                <a:buSzPts val="2100"/>
                <a:buFont typeface="Arial"/>
                <a:buNone/>
              </a:pPr>
              <a:r>
                <a:rPr lang="en" sz="2100" b="0" i="0" u="none" strike="noStrike" cap="none">
                  <a:solidFill>
                    <a:schemeClr val="lt1"/>
                  </a:solidFill>
                  <a:latin typeface="Arial"/>
                  <a:ea typeface="Arial"/>
                  <a:cs typeface="Arial"/>
                  <a:sym typeface="Arial"/>
                </a:rPr>
                <a:t>Proposals</a:t>
              </a:r>
              <a:endParaRPr sz="2100" b="0" i="0" u="none" strike="noStrike" cap="none">
                <a:solidFill>
                  <a:schemeClr val="lt1"/>
                </a:solidFill>
                <a:latin typeface="Arial"/>
                <a:ea typeface="Arial"/>
                <a:cs typeface="Arial"/>
                <a:sym typeface="Arial"/>
              </a:endParaRPr>
            </a:p>
          </p:txBody>
        </p:sp>
        <p:sp>
          <p:nvSpPr>
            <p:cNvPr id="71" name="Google Shape;71;g31f1deeae9d_0_558"/>
            <p:cNvSpPr/>
            <p:nvPr/>
          </p:nvSpPr>
          <p:spPr>
            <a:xfrm>
              <a:off x="0" y="2250534"/>
              <a:ext cx="5157900" cy="655200"/>
            </a:xfrm>
            <a:prstGeom prst="roundRect">
              <a:avLst>
                <a:gd name="adj" fmla="val 16667"/>
              </a:avLst>
            </a:prstGeom>
            <a:solidFill>
              <a:srgbClr val="126082"/>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g31f1deeae9d_0_558"/>
            <p:cNvSpPr txBox="1"/>
            <p:nvPr/>
          </p:nvSpPr>
          <p:spPr>
            <a:xfrm>
              <a:off x="31984" y="2282518"/>
              <a:ext cx="5093700" cy="591300"/>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Clr>
                  <a:srgbClr val="000000"/>
                </a:buClr>
                <a:buSzPts val="2100"/>
                <a:buFont typeface="Arial"/>
                <a:buNone/>
              </a:pPr>
              <a:r>
                <a:rPr lang="en" sz="2100" b="0" i="0" u="none" strike="noStrike" cap="none">
                  <a:solidFill>
                    <a:schemeClr val="lt1"/>
                  </a:solidFill>
                  <a:latin typeface="Arial"/>
                  <a:ea typeface="Arial"/>
                  <a:cs typeface="Arial"/>
                  <a:sym typeface="Arial"/>
                </a:rPr>
                <a:t>POS Features</a:t>
              </a:r>
              <a:endParaRPr sz="2100" b="0" i="0" u="none" strike="noStrike" cap="none">
                <a:solidFill>
                  <a:schemeClr val="lt1"/>
                </a:solidFill>
                <a:latin typeface="Arial"/>
                <a:ea typeface="Arial"/>
                <a:cs typeface="Arial"/>
                <a:sym typeface="Arial"/>
              </a:endParaRPr>
            </a:p>
          </p:txBody>
        </p:sp>
        <p:sp>
          <p:nvSpPr>
            <p:cNvPr id="73" name="Google Shape;73;g31f1deeae9d_0_558"/>
            <p:cNvSpPr/>
            <p:nvPr/>
          </p:nvSpPr>
          <p:spPr>
            <a:xfrm>
              <a:off x="0" y="2986373"/>
              <a:ext cx="5157900" cy="655200"/>
            </a:xfrm>
            <a:prstGeom prst="roundRect">
              <a:avLst>
                <a:gd name="adj" fmla="val 16667"/>
              </a:avLst>
            </a:prstGeom>
            <a:solidFill>
              <a:srgbClr val="126082"/>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g31f1deeae9d_0_558"/>
            <p:cNvSpPr txBox="1"/>
            <p:nvPr/>
          </p:nvSpPr>
          <p:spPr>
            <a:xfrm>
              <a:off x="31984" y="3018357"/>
              <a:ext cx="5093700" cy="591300"/>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Clr>
                  <a:srgbClr val="000000"/>
                </a:buClr>
                <a:buSzPts val="2100"/>
                <a:buFont typeface="Arial"/>
                <a:buNone/>
              </a:pPr>
              <a:r>
                <a:rPr lang="en" sz="2100" b="0" i="0" u="none" strike="noStrike" cap="none">
                  <a:solidFill>
                    <a:schemeClr val="lt1"/>
                  </a:solidFill>
                  <a:latin typeface="Arial"/>
                  <a:ea typeface="Arial"/>
                  <a:cs typeface="Arial"/>
                  <a:sym typeface="Arial"/>
                </a:rPr>
                <a:t>POS FAQs</a:t>
              </a:r>
              <a:endParaRPr sz="1100" b="0" i="0" u="none" strike="noStrike" cap="none">
                <a:solidFill>
                  <a:srgbClr val="000000"/>
                </a:solidFill>
                <a:latin typeface="Arial"/>
                <a:ea typeface="Arial"/>
                <a:cs typeface="Arial"/>
                <a:sym typeface="Arial"/>
              </a:endParaRPr>
            </a:p>
          </p:txBody>
        </p:sp>
      </p:grpSp>
      <p:pic>
        <p:nvPicPr>
          <p:cNvPr id="75" name="Google Shape;75;g31f1deeae9d_0_558" descr="Support Contacts – CardPayment Services"/>
          <p:cNvPicPr preferRelativeResize="0"/>
          <p:nvPr/>
        </p:nvPicPr>
        <p:blipFill rotWithShape="1">
          <a:blip r:embed="rId4">
            <a:alphaModFix/>
          </a:blip>
          <a:srcRect/>
          <a:stretch/>
        </p:blipFill>
        <p:spPr>
          <a:xfrm>
            <a:off x="5794862" y="1732359"/>
            <a:ext cx="2014538" cy="1678781"/>
          </a:xfrm>
          <a:prstGeom prst="rect">
            <a:avLst/>
          </a:prstGeom>
          <a:noFill/>
          <a:ln>
            <a:noFill/>
          </a:ln>
        </p:spPr>
      </p:pic>
      <p:sp>
        <p:nvSpPr>
          <p:cNvPr id="76" name="Google Shape;76;g31f1deeae9d_0_558"/>
          <p:cNvSpPr txBox="1"/>
          <p:nvPr/>
        </p:nvSpPr>
        <p:spPr>
          <a:xfrm>
            <a:off x="5590750" y="3411150"/>
            <a:ext cx="31422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rgbClr val="0070C0"/>
                </a:solidFill>
                <a:latin typeface="Arial"/>
                <a:ea typeface="Arial"/>
                <a:cs typeface="Arial"/>
                <a:sym typeface="Arial"/>
              </a:rPr>
              <a:t>POSSalesSupport@netevia.com</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grpSp>
        <p:nvGrpSpPr>
          <p:cNvPr id="306" name="Google Shape;306;g32424a6032f_0_125"/>
          <p:cNvGrpSpPr/>
          <p:nvPr/>
        </p:nvGrpSpPr>
        <p:grpSpPr>
          <a:xfrm>
            <a:off x="-180023" y="171355"/>
            <a:ext cx="8985168" cy="438525"/>
            <a:chOff x="-163830" y="972780"/>
            <a:chExt cx="11980224" cy="584700"/>
          </a:xfrm>
        </p:grpSpPr>
        <p:sp>
          <p:nvSpPr>
            <p:cNvPr id="307" name="Google Shape;307;g32424a6032f_0_125"/>
            <p:cNvSpPr txBox="1"/>
            <p:nvPr/>
          </p:nvSpPr>
          <p:spPr>
            <a:xfrm>
              <a:off x="615594" y="972780"/>
              <a:ext cx="11200800" cy="5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400" b="0" i="0" u="none" strike="noStrike" cap="none">
                  <a:solidFill>
                    <a:srgbClr val="E43327"/>
                  </a:solidFill>
                  <a:latin typeface="Arial"/>
                  <a:ea typeface="Arial"/>
                  <a:cs typeface="Arial"/>
                  <a:sym typeface="Arial"/>
                </a:rPr>
                <a:t>GRETA Sales Cycle</a:t>
              </a:r>
              <a:endParaRPr sz="2400" b="0" i="0" u="none" strike="noStrike" cap="none">
                <a:solidFill>
                  <a:srgbClr val="E43327"/>
                </a:solidFill>
                <a:latin typeface="Arial"/>
                <a:ea typeface="Arial"/>
                <a:cs typeface="Arial"/>
                <a:sym typeface="Arial"/>
              </a:endParaRPr>
            </a:p>
          </p:txBody>
        </p:sp>
        <p:sp>
          <p:nvSpPr>
            <p:cNvPr id="308" name="Google Shape;308;g32424a6032f_0_125"/>
            <p:cNvSpPr/>
            <p:nvPr/>
          </p:nvSpPr>
          <p:spPr>
            <a:xfrm>
              <a:off x="-163830" y="1097280"/>
              <a:ext cx="581700" cy="274200"/>
            </a:xfrm>
            <a:prstGeom prst="roundRect">
              <a:avLst>
                <a:gd name="adj" fmla="val 50000"/>
              </a:avLst>
            </a:prstGeom>
            <a:gradFill>
              <a:gsLst>
                <a:gs pos="0">
                  <a:srgbClr val="FDD643"/>
                </a:gs>
                <a:gs pos="100000">
                  <a:srgbClr val="E43327"/>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grpSp>
        <p:nvGrpSpPr>
          <p:cNvPr id="309" name="Google Shape;309;g32424a6032f_0_125"/>
          <p:cNvGrpSpPr/>
          <p:nvPr/>
        </p:nvGrpSpPr>
        <p:grpSpPr>
          <a:xfrm>
            <a:off x="495006" y="753675"/>
            <a:ext cx="3161544" cy="716175"/>
            <a:chOff x="4461941" y="1698153"/>
            <a:chExt cx="4215392" cy="954900"/>
          </a:xfrm>
        </p:grpSpPr>
        <p:sp>
          <p:nvSpPr>
            <p:cNvPr id="310" name="Google Shape;310;g32424a6032f_0_125"/>
            <p:cNvSpPr/>
            <p:nvPr/>
          </p:nvSpPr>
          <p:spPr>
            <a:xfrm>
              <a:off x="4461941" y="1698153"/>
              <a:ext cx="1591800" cy="954900"/>
            </a:xfrm>
            <a:prstGeom prst="roundRect">
              <a:avLst>
                <a:gd name="adj" fmla="val 10000"/>
              </a:avLst>
            </a:prstGeom>
            <a:solidFill>
              <a:srgbClr val="0C9ED5"/>
            </a:solidFill>
            <a:ln w="19050" cap="flat" cmpd="sng">
              <a:solidFill>
                <a:srgbClr val="FFFFFF"/>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1" name="Google Shape;311;g32424a6032f_0_125"/>
            <p:cNvSpPr txBox="1"/>
            <p:nvPr/>
          </p:nvSpPr>
          <p:spPr>
            <a:xfrm>
              <a:off x="4489913" y="1726125"/>
              <a:ext cx="1535700" cy="899100"/>
            </a:xfrm>
            <a:prstGeom prst="rect">
              <a:avLst/>
            </a:prstGeom>
            <a:noFill/>
            <a:ln>
              <a:noFill/>
            </a:ln>
          </p:spPr>
          <p:txBody>
            <a:bodyPr spcFirstLastPara="1" wrap="square" lIns="60000" tIns="60000" rIns="60000" bIns="60000" anchor="ctr" anchorCtr="0">
              <a:noAutofit/>
            </a:bodyPr>
            <a:lstStyle/>
            <a:p>
              <a:pPr marL="0" marR="0" lvl="0" indent="0" algn="ctr" rtl="0">
                <a:lnSpc>
                  <a:spcPct val="90000"/>
                </a:lnSpc>
                <a:spcBef>
                  <a:spcPts val="0"/>
                </a:spcBef>
                <a:spcAft>
                  <a:spcPts val="0"/>
                </a:spcAft>
                <a:buClr>
                  <a:srgbClr val="FFFFFF"/>
                </a:buClr>
                <a:buSzPts val="1600"/>
                <a:buFont typeface="Arial"/>
                <a:buNone/>
              </a:pPr>
              <a:r>
                <a:rPr lang="en" sz="1600" b="0" i="0" u="none" strike="noStrike" cap="none">
                  <a:solidFill>
                    <a:srgbClr val="FFFFFF"/>
                  </a:solidFill>
                  <a:latin typeface="Arial"/>
                  <a:ea typeface="Arial"/>
                  <a:cs typeface="Arial"/>
                  <a:sym typeface="Arial"/>
                </a:rPr>
                <a:t>Proposal</a:t>
              </a:r>
              <a:endParaRPr sz="1100" b="0" i="0" u="none" strike="noStrike" cap="none">
                <a:solidFill>
                  <a:srgbClr val="000000"/>
                </a:solidFill>
                <a:latin typeface="Arial"/>
                <a:ea typeface="Arial"/>
                <a:cs typeface="Arial"/>
                <a:sym typeface="Arial"/>
              </a:endParaRPr>
            </a:p>
          </p:txBody>
        </p:sp>
        <p:sp>
          <p:nvSpPr>
            <p:cNvPr id="312" name="Google Shape;312;g32424a6032f_0_125"/>
            <p:cNvSpPr txBox="1"/>
            <p:nvPr/>
          </p:nvSpPr>
          <p:spPr>
            <a:xfrm>
              <a:off x="8441233" y="2057245"/>
              <a:ext cx="236100" cy="2367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200"/>
                <a:buFont typeface="Arial"/>
                <a:buNone/>
              </a:pPr>
              <a:endParaRPr sz="1200" b="0" i="0" u="none" strike="noStrike" cap="none">
                <a:solidFill>
                  <a:srgbClr val="FFFFFF"/>
                </a:solidFill>
                <a:latin typeface="Arial"/>
                <a:ea typeface="Arial"/>
                <a:cs typeface="Arial"/>
                <a:sym typeface="Arial"/>
              </a:endParaRPr>
            </a:p>
          </p:txBody>
        </p:sp>
      </p:grpSp>
      <p:sp>
        <p:nvSpPr>
          <p:cNvPr id="313" name="Google Shape;313;g32424a6032f_0_125"/>
          <p:cNvSpPr txBox="1"/>
          <p:nvPr/>
        </p:nvSpPr>
        <p:spPr>
          <a:xfrm>
            <a:off x="5185600" y="753675"/>
            <a:ext cx="3818400" cy="4632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Char char="★"/>
            </a:pPr>
            <a:r>
              <a:rPr lang="en" sz="1400" b="1" i="0" u="none" strike="noStrike" cap="none">
                <a:solidFill>
                  <a:srgbClr val="000000"/>
                </a:solidFill>
                <a:latin typeface="Arial"/>
                <a:ea typeface="Arial"/>
                <a:cs typeface="Arial"/>
                <a:sym typeface="Arial"/>
              </a:rPr>
              <a:t>The best time to present the proposal is at the end of the Demo. </a:t>
            </a:r>
            <a:endParaRPr sz="1400" b="1"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1" i="0" u="none" strike="noStrike" cap="none">
                <a:solidFill>
                  <a:srgbClr val="000000"/>
                </a:solidFill>
                <a:latin typeface="Arial"/>
                <a:ea typeface="Arial"/>
                <a:cs typeface="Arial"/>
                <a:sym typeface="Arial"/>
              </a:rPr>
              <a:t>Sales Agents who are on site for the demo have a much stronger chance of closing the sale on the spot. </a:t>
            </a:r>
            <a:endParaRPr sz="1400" b="1" i="0" u="none" strike="noStrike" cap="none">
              <a:solidFill>
                <a:srgbClr val="000000"/>
              </a:solidFill>
              <a:latin typeface="Arial"/>
              <a:ea typeface="Arial"/>
              <a:cs typeface="Arial"/>
              <a:sym typeface="Arial"/>
            </a:endParaRPr>
          </a:p>
        </p:txBody>
      </p:sp>
      <p:sp>
        <p:nvSpPr>
          <p:cNvPr id="314" name="Google Shape;314;g32424a6032f_0_125"/>
          <p:cNvSpPr txBox="1"/>
          <p:nvPr/>
        </p:nvSpPr>
        <p:spPr>
          <a:xfrm>
            <a:off x="205200" y="1822325"/>
            <a:ext cx="4572300" cy="4752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Leveraging all of the discovery information to prepare a proposal ahead of the demo sets the Sales Engineer up for Success.  </a:t>
            </a:r>
            <a:endParaRPr/>
          </a:p>
          <a:p>
            <a:pPr marL="0" marR="0" lvl="0" indent="0" algn="l" rtl="0">
              <a:lnSpc>
                <a:spcPct val="100000"/>
              </a:lnSpc>
              <a:spcBef>
                <a:spcPts val="0"/>
              </a:spcBef>
              <a:spcAft>
                <a:spcPts val="0"/>
              </a:spcAft>
              <a:buClr>
                <a:srgbClr val="000000"/>
              </a:buClr>
              <a:buSzPts val="1400"/>
              <a:buFont typeface="Arial"/>
              <a:buNone/>
            </a:pPr>
            <a:endParaRPr/>
          </a:p>
          <a:p>
            <a:pPr marL="45720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8"/>
        <p:cNvGrpSpPr/>
        <p:nvPr/>
      </p:nvGrpSpPr>
      <p:grpSpPr>
        <a:xfrm>
          <a:off x="0" y="0"/>
          <a:ext cx="0" cy="0"/>
          <a:chOff x="0" y="0"/>
          <a:chExt cx="0" cy="0"/>
        </a:xfrm>
      </p:grpSpPr>
      <p:grpSp>
        <p:nvGrpSpPr>
          <p:cNvPr id="319" name="Google Shape;319;g32424a6032f_0_233"/>
          <p:cNvGrpSpPr/>
          <p:nvPr/>
        </p:nvGrpSpPr>
        <p:grpSpPr>
          <a:xfrm>
            <a:off x="-180023" y="171355"/>
            <a:ext cx="8985168" cy="438525"/>
            <a:chOff x="-163830" y="972780"/>
            <a:chExt cx="11980224" cy="584700"/>
          </a:xfrm>
        </p:grpSpPr>
        <p:sp>
          <p:nvSpPr>
            <p:cNvPr id="320" name="Google Shape;320;g32424a6032f_0_233"/>
            <p:cNvSpPr txBox="1"/>
            <p:nvPr/>
          </p:nvSpPr>
          <p:spPr>
            <a:xfrm>
              <a:off x="615594" y="972780"/>
              <a:ext cx="11200800" cy="5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400" b="0" i="0" u="none" strike="noStrike" cap="none">
                  <a:solidFill>
                    <a:srgbClr val="E43327"/>
                  </a:solidFill>
                  <a:latin typeface="Arial"/>
                  <a:ea typeface="Arial"/>
                  <a:cs typeface="Arial"/>
                  <a:sym typeface="Arial"/>
                </a:rPr>
                <a:t>GTM Pricing Promo</a:t>
              </a:r>
              <a:endParaRPr sz="2400" b="0" i="0" u="none" strike="noStrike" cap="none">
                <a:solidFill>
                  <a:srgbClr val="E43327"/>
                </a:solidFill>
                <a:latin typeface="Arial"/>
                <a:ea typeface="Arial"/>
                <a:cs typeface="Arial"/>
                <a:sym typeface="Arial"/>
              </a:endParaRPr>
            </a:p>
          </p:txBody>
        </p:sp>
        <p:sp>
          <p:nvSpPr>
            <p:cNvPr id="321" name="Google Shape;321;g32424a6032f_0_233"/>
            <p:cNvSpPr/>
            <p:nvPr/>
          </p:nvSpPr>
          <p:spPr>
            <a:xfrm>
              <a:off x="-163830" y="1097280"/>
              <a:ext cx="581700" cy="274200"/>
            </a:xfrm>
            <a:prstGeom prst="roundRect">
              <a:avLst>
                <a:gd name="adj" fmla="val 50000"/>
              </a:avLst>
            </a:prstGeom>
            <a:gradFill>
              <a:gsLst>
                <a:gs pos="0">
                  <a:srgbClr val="FDD643"/>
                </a:gs>
                <a:gs pos="100000">
                  <a:srgbClr val="E43327"/>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pic>
        <p:nvPicPr>
          <p:cNvPr id="322" name="Google Shape;322;g32424a6032f_0_233"/>
          <p:cNvPicPr preferRelativeResize="0"/>
          <p:nvPr/>
        </p:nvPicPr>
        <p:blipFill rotWithShape="1">
          <a:blip r:embed="rId3">
            <a:alphaModFix/>
          </a:blip>
          <a:srcRect l="19590" t="7652" r="21510" b="7780"/>
          <a:stretch/>
        </p:blipFill>
        <p:spPr>
          <a:xfrm>
            <a:off x="134699" y="1268175"/>
            <a:ext cx="2219601" cy="3208326"/>
          </a:xfrm>
          <a:prstGeom prst="rect">
            <a:avLst/>
          </a:prstGeom>
          <a:noFill/>
          <a:ln>
            <a:noFill/>
          </a:ln>
        </p:spPr>
      </p:pic>
      <p:grpSp>
        <p:nvGrpSpPr>
          <p:cNvPr id="323" name="Google Shape;323;g32424a6032f_0_233"/>
          <p:cNvGrpSpPr/>
          <p:nvPr/>
        </p:nvGrpSpPr>
        <p:grpSpPr>
          <a:xfrm>
            <a:off x="6758384" y="1335107"/>
            <a:ext cx="2421472" cy="3074465"/>
            <a:chOff x="4946875" y="509735"/>
            <a:chExt cx="2275392" cy="3020400"/>
          </a:xfrm>
        </p:grpSpPr>
        <p:pic>
          <p:nvPicPr>
            <p:cNvPr id="324" name="Google Shape;324;g32424a6032f_0_233"/>
            <p:cNvPicPr preferRelativeResize="0"/>
            <p:nvPr/>
          </p:nvPicPr>
          <p:blipFill rotWithShape="1">
            <a:blip r:embed="rId4">
              <a:alphaModFix/>
            </a:blip>
            <a:srcRect l="269" t="3381"/>
            <a:stretch/>
          </p:blipFill>
          <p:spPr>
            <a:xfrm>
              <a:off x="5107867" y="509735"/>
              <a:ext cx="2114400" cy="3020400"/>
            </a:xfrm>
            <a:prstGeom prst="snip2SameRect">
              <a:avLst>
                <a:gd name="adj1" fmla="val 16667"/>
                <a:gd name="adj2" fmla="val 0"/>
              </a:avLst>
            </a:prstGeom>
            <a:noFill/>
            <a:ln>
              <a:noFill/>
            </a:ln>
          </p:spPr>
        </p:pic>
        <p:sp>
          <p:nvSpPr>
            <p:cNvPr id="325" name="Google Shape;325;g32424a6032f_0_233"/>
            <p:cNvSpPr/>
            <p:nvPr/>
          </p:nvSpPr>
          <p:spPr>
            <a:xfrm>
              <a:off x="4946875" y="1600483"/>
              <a:ext cx="315000" cy="1134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grpSp>
        <p:nvGrpSpPr>
          <p:cNvPr id="326" name="Google Shape;326;g32424a6032f_0_233"/>
          <p:cNvGrpSpPr/>
          <p:nvPr/>
        </p:nvGrpSpPr>
        <p:grpSpPr>
          <a:xfrm>
            <a:off x="2620784" y="1017017"/>
            <a:ext cx="4271116" cy="3137346"/>
            <a:chOff x="3526842" y="1815949"/>
            <a:chExt cx="4446300" cy="3920702"/>
          </a:xfrm>
        </p:grpSpPr>
        <p:sp>
          <p:nvSpPr>
            <p:cNvPr id="327" name="Google Shape;327;g32424a6032f_0_233"/>
            <p:cNvSpPr txBox="1"/>
            <p:nvPr/>
          </p:nvSpPr>
          <p:spPr>
            <a:xfrm>
              <a:off x="3571230" y="1815949"/>
              <a:ext cx="4357500" cy="355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accent1"/>
                  </a:solidFill>
                  <a:latin typeface="Arial"/>
                  <a:ea typeface="Arial"/>
                  <a:cs typeface="Arial"/>
                  <a:sym typeface="Arial"/>
                </a:rPr>
                <a:t>Program Details</a:t>
              </a:r>
              <a:endParaRPr sz="1100" b="0" i="0" u="none" strike="noStrike" cap="none">
                <a:solidFill>
                  <a:schemeClr val="accent1"/>
                </a:solidFill>
                <a:latin typeface="Arial"/>
                <a:ea typeface="Arial"/>
                <a:cs typeface="Arial"/>
                <a:sym typeface="Arial"/>
              </a:endParaRPr>
            </a:p>
          </p:txBody>
        </p:sp>
        <p:sp>
          <p:nvSpPr>
            <p:cNvPr id="328" name="Google Shape;328;g32424a6032f_0_233"/>
            <p:cNvSpPr txBox="1"/>
            <p:nvPr/>
          </p:nvSpPr>
          <p:spPr>
            <a:xfrm>
              <a:off x="3526842" y="2171751"/>
              <a:ext cx="4446300" cy="3564900"/>
            </a:xfrm>
            <a:prstGeom prst="rect">
              <a:avLst/>
            </a:prstGeom>
            <a:noFill/>
            <a:ln>
              <a:noFill/>
            </a:ln>
          </p:spPr>
          <p:txBody>
            <a:bodyPr spcFirstLastPara="1" wrap="square" lIns="68575" tIns="34275" rIns="68575" bIns="34275" anchor="t" anchorCtr="0">
              <a:spAutoFit/>
            </a:bodyPr>
            <a:lstStyle/>
            <a:p>
              <a:pPr marL="222250" marR="0" lvl="0" indent="-171450" algn="l" rtl="0">
                <a:lnSpc>
                  <a:spcPct val="100000"/>
                </a:lnSpc>
                <a:spcBef>
                  <a:spcPts val="500"/>
                </a:spcBef>
                <a:spcAft>
                  <a:spcPts val="0"/>
                </a:spcAft>
                <a:buClr>
                  <a:schemeClr val="dk1"/>
                </a:buClr>
                <a:buSzPts val="1200"/>
                <a:buFont typeface="Noto Sans Symbols"/>
                <a:buChar char="✔"/>
              </a:pPr>
              <a:r>
                <a:rPr lang="en" sz="1200" b="0" i="0" u="none" strike="noStrike" cap="none">
                  <a:solidFill>
                    <a:schemeClr val="dk1"/>
                  </a:solidFill>
                  <a:latin typeface="Arial"/>
                  <a:ea typeface="Arial"/>
                  <a:cs typeface="Arial"/>
                  <a:sym typeface="Arial"/>
                </a:rPr>
                <a:t>$999.00 Installation and Training </a:t>
              </a:r>
              <a:endParaRPr sz="1200" b="0" i="0" u="none" strike="noStrike" cap="none">
                <a:solidFill>
                  <a:schemeClr val="dk1"/>
                </a:solidFill>
                <a:latin typeface="Arial"/>
                <a:ea typeface="Arial"/>
                <a:cs typeface="Arial"/>
                <a:sym typeface="Arial"/>
              </a:endParaRPr>
            </a:p>
            <a:p>
              <a:pPr marL="222250" marR="0" lvl="0" indent="-171450" algn="l" rtl="0">
                <a:lnSpc>
                  <a:spcPct val="100000"/>
                </a:lnSpc>
                <a:spcBef>
                  <a:spcPts val="50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$29.99 /Month/Bundle (Peripherals sold separately)</a:t>
              </a:r>
              <a:endParaRPr sz="1200" b="0" i="0" u="none" strike="noStrike" cap="none">
                <a:solidFill>
                  <a:schemeClr val="dk1"/>
                </a:solidFill>
                <a:latin typeface="Arial"/>
                <a:ea typeface="Arial"/>
                <a:cs typeface="Arial"/>
                <a:sym typeface="Arial"/>
              </a:endParaRPr>
            </a:p>
            <a:p>
              <a:pPr marL="222250" marR="0" lvl="0" indent="-171450" algn="l" rtl="0">
                <a:lnSpc>
                  <a:spcPct val="100000"/>
                </a:lnSpc>
                <a:spcBef>
                  <a:spcPts val="500"/>
                </a:spcBef>
                <a:spcAft>
                  <a:spcPts val="0"/>
                </a:spcAft>
                <a:buClr>
                  <a:schemeClr val="dk1"/>
                </a:buClr>
                <a:buSzPts val="1200"/>
                <a:buFont typeface="Noto Sans Symbols"/>
                <a:buChar char="✔"/>
              </a:pPr>
              <a:r>
                <a:rPr lang="en" sz="1200" b="0" i="0" u="none" strike="noStrike" cap="none">
                  <a:solidFill>
                    <a:schemeClr val="dk1"/>
                  </a:solidFill>
                  <a:latin typeface="Arial"/>
                  <a:ea typeface="Arial"/>
                  <a:cs typeface="Arial"/>
                  <a:sym typeface="Arial"/>
                </a:rPr>
                <a:t>Cash Discount or IC+ 1%</a:t>
              </a:r>
              <a:endParaRPr sz="1200" b="0" i="0" u="none" strike="noStrike" cap="none">
                <a:solidFill>
                  <a:schemeClr val="dk1"/>
                </a:solidFill>
                <a:latin typeface="Arial"/>
                <a:ea typeface="Arial"/>
                <a:cs typeface="Arial"/>
                <a:sym typeface="Arial"/>
              </a:endParaRPr>
            </a:p>
            <a:p>
              <a:pPr marL="222250" marR="0" lvl="0" indent="-171450" algn="l" rtl="0">
                <a:lnSpc>
                  <a:spcPct val="100000"/>
                </a:lnSpc>
                <a:spcBef>
                  <a:spcPts val="50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Minimum Processing Volume: 25k</a:t>
              </a:r>
              <a:endParaRPr sz="1200" b="0" i="0" u="none" strike="noStrike" cap="none">
                <a:solidFill>
                  <a:schemeClr val="dk1"/>
                </a:solidFill>
                <a:latin typeface="Arial"/>
                <a:ea typeface="Arial"/>
                <a:cs typeface="Arial"/>
                <a:sym typeface="Arial"/>
              </a:endParaRPr>
            </a:p>
            <a:p>
              <a:pPr marL="222250" marR="0" lvl="0" indent="-171450" algn="l" rtl="0">
                <a:lnSpc>
                  <a:spcPct val="100000"/>
                </a:lnSpc>
                <a:spcBef>
                  <a:spcPts val="50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Agent Bonus Program (NO DEMO, NO BONUS)</a:t>
              </a:r>
              <a:endParaRPr sz="1200" b="0" i="0" u="none" strike="noStrike" cap="none">
                <a:solidFill>
                  <a:schemeClr val="dk1"/>
                </a:solidFill>
                <a:latin typeface="Arial"/>
                <a:ea typeface="Arial"/>
                <a:cs typeface="Arial"/>
                <a:sym typeface="Arial"/>
              </a:endParaRPr>
            </a:p>
            <a:p>
              <a:pPr marL="914400" marR="0" lvl="1" indent="-304800" algn="l" rtl="0">
                <a:lnSpc>
                  <a:spcPct val="100000"/>
                </a:lnSpc>
                <a:spcBef>
                  <a:spcPts val="50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25k Volume $500</a:t>
              </a:r>
              <a:endParaRPr sz="1200" b="0" i="0" u="none" strike="noStrike" cap="none">
                <a:solidFill>
                  <a:schemeClr val="dk1"/>
                </a:solidFill>
                <a:latin typeface="Arial"/>
                <a:ea typeface="Arial"/>
                <a:cs typeface="Arial"/>
                <a:sym typeface="Arial"/>
              </a:endParaRPr>
            </a:p>
            <a:p>
              <a:pPr marL="914400" marR="0" lvl="1" indent="-304800" algn="l" rtl="0">
                <a:lnSpc>
                  <a:spcPct val="100000"/>
                </a:lnSpc>
                <a:spcBef>
                  <a:spcPts val="50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50k Volume $1000</a:t>
              </a:r>
              <a:endParaRPr sz="1200" b="0" i="0" u="none" strike="noStrike" cap="none">
                <a:solidFill>
                  <a:schemeClr val="dk1"/>
                </a:solidFill>
                <a:latin typeface="Arial"/>
                <a:ea typeface="Arial"/>
                <a:cs typeface="Arial"/>
                <a:sym typeface="Arial"/>
              </a:endParaRPr>
            </a:p>
            <a:p>
              <a:pPr marL="914400" marR="0" lvl="1" indent="-304800" algn="l" rtl="0">
                <a:lnSpc>
                  <a:spcPct val="100000"/>
                </a:lnSpc>
                <a:spcBef>
                  <a:spcPts val="50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75K+ Volume $1500</a:t>
              </a:r>
              <a:endParaRPr sz="1200" b="0" i="0" u="none" strike="noStrike" cap="none">
                <a:solidFill>
                  <a:schemeClr val="dk1"/>
                </a:solidFill>
                <a:latin typeface="Arial"/>
                <a:ea typeface="Arial"/>
                <a:cs typeface="Arial"/>
                <a:sym typeface="Arial"/>
              </a:endParaRPr>
            </a:p>
            <a:p>
              <a:pPr marL="222250" marR="0" lvl="0" indent="-171450" algn="l" rtl="0">
                <a:lnSpc>
                  <a:spcPct val="100000"/>
                </a:lnSpc>
                <a:spcBef>
                  <a:spcPts val="50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Bundles </a:t>
              </a:r>
              <a:r>
                <a:rPr lang="en" sz="1200" b="1" i="0" u="none" strike="noStrike" cap="none">
                  <a:solidFill>
                    <a:schemeClr val="dk1"/>
                  </a:solidFill>
                  <a:latin typeface="Arial"/>
                  <a:ea typeface="Arial"/>
                  <a:cs typeface="Arial"/>
                  <a:sym typeface="Arial"/>
                </a:rPr>
                <a:t>DO NOT</a:t>
              </a:r>
              <a:r>
                <a:rPr lang="en" sz="1200" b="0" i="0" u="none" strike="noStrike" cap="none">
                  <a:solidFill>
                    <a:schemeClr val="dk1"/>
                  </a:solidFill>
                  <a:latin typeface="Arial"/>
                  <a:ea typeface="Arial"/>
                  <a:cs typeface="Arial"/>
                  <a:sym typeface="Arial"/>
                </a:rPr>
                <a:t> include Scales or Label Stations</a:t>
              </a:r>
              <a:endParaRPr sz="1200" b="0" i="0" u="none" strike="noStrike" cap="none">
                <a:solidFill>
                  <a:schemeClr val="dk1"/>
                </a:solidFill>
                <a:latin typeface="Arial"/>
                <a:ea typeface="Arial"/>
                <a:cs typeface="Arial"/>
                <a:sym typeface="Arial"/>
              </a:endParaRPr>
            </a:p>
            <a:p>
              <a:pPr marL="222250" marR="0" lvl="0" indent="-171450" algn="l" rtl="0">
                <a:lnSpc>
                  <a:spcPct val="100000"/>
                </a:lnSpc>
                <a:spcBef>
                  <a:spcPts val="50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ETF amount of monthlies that are left in the 48 months</a:t>
              </a:r>
              <a:endParaRPr sz="1200" b="0" i="0" u="none" strike="noStrike" cap="none">
                <a:solidFill>
                  <a:schemeClr val="dk1"/>
                </a:solidFill>
                <a:latin typeface="Arial"/>
                <a:ea typeface="Arial"/>
                <a:cs typeface="Arial"/>
                <a:sym typeface="Arial"/>
              </a:endParaRPr>
            </a:p>
            <a:p>
              <a:pPr marL="457200" marR="0" lvl="0" indent="0" algn="l" rtl="0">
                <a:lnSpc>
                  <a:spcPct val="100000"/>
                </a:lnSpc>
                <a:spcBef>
                  <a:spcPts val="50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a:p>
              <a:pPr marL="457200" marR="0" lvl="0" indent="0" algn="l" rtl="0">
                <a:lnSpc>
                  <a:spcPct val="100000"/>
                </a:lnSpc>
                <a:spcBef>
                  <a:spcPts val="500"/>
                </a:spcBef>
                <a:spcAft>
                  <a:spcPts val="0"/>
                </a:spcAft>
                <a:buClr>
                  <a:srgbClr val="000000"/>
                </a:buClr>
                <a:buSzPts val="300"/>
                <a:buFont typeface="Arial"/>
                <a:buNone/>
              </a:pPr>
              <a:endParaRPr sz="300" b="0" i="0" u="none" strike="noStrike" cap="none">
                <a:solidFill>
                  <a:srgbClr val="000000"/>
                </a:solidFill>
                <a:latin typeface="Arial"/>
                <a:ea typeface="Arial"/>
                <a:cs typeface="Arial"/>
                <a:sym typeface="Aria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2"/>
        <p:cNvGrpSpPr/>
        <p:nvPr/>
      </p:nvGrpSpPr>
      <p:grpSpPr>
        <a:xfrm>
          <a:off x="0" y="0"/>
          <a:ext cx="0" cy="0"/>
          <a:chOff x="0" y="0"/>
          <a:chExt cx="0" cy="0"/>
        </a:xfrm>
      </p:grpSpPr>
      <p:grpSp>
        <p:nvGrpSpPr>
          <p:cNvPr id="333" name="Google Shape;333;g32424a6032f_0_246"/>
          <p:cNvGrpSpPr/>
          <p:nvPr/>
        </p:nvGrpSpPr>
        <p:grpSpPr>
          <a:xfrm>
            <a:off x="-180023" y="171355"/>
            <a:ext cx="8985168" cy="438525"/>
            <a:chOff x="-163830" y="972780"/>
            <a:chExt cx="11980224" cy="584700"/>
          </a:xfrm>
        </p:grpSpPr>
        <p:sp>
          <p:nvSpPr>
            <p:cNvPr id="334" name="Google Shape;334;g32424a6032f_0_246"/>
            <p:cNvSpPr txBox="1"/>
            <p:nvPr/>
          </p:nvSpPr>
          <p:spPr>
            <a:xfrm>
              <a:off x="615594" y="972780"/>
              <a:ext cx="11200800" cy="5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400" b="0" i="0" u="none" strike="noStrike" cap="none">
                  <a:solidFill>
                    <a:srgbClr val="E43327"/>
                  </a:solidFill>
                  <a:latin typeface="Arial"/>
                  <a:ea typeface="Arial"/>
                  <a:cs typeface="Arial"/>
                  <a:sym typeface="Arial"/>
                </a:rPr>
                <a:t>All-in-One POS Bundle</a:t>
              </a:r>
              <a:endParaRPr sz="2400" b="0" i="0" u="none" strike="noStrike" cap="none">
                <a:solidFill>
                  <a:srgbClr val="E43327"/>
                </a:solidFill>
                <a:latin typeface="Arial"/>
                <a:ea typeface="Arial"/>
                <a:cs typeface="Arial"/>
                <a:sym typeface="Arial"/>
              </a:endParaRPr>
            </a:p>
          </p:txBody>
        </p:sp>
        <p:sp>
          <p:nvSpPr>
            <p:cNvPr id="335" name="Google Shape;335;g32424a6032f_0_246"/>
            <p:cNvSpPr/>
            <p:nvPr/>
          </p:nvSpPr>
          <p:spPr>
            <a:xfrm>
              <a:off x="-163830" y="1097280"/>
              <a:ext cx="581700" cy="274200"/>
            </a:xfrm>
            <a:prstGeom prst="roundRect">
              <a:avLst>
                <a:gd name="adj" fmla="val 50000"/>
              </a:avLst>
            </a:prstGeom>
            <a:gradFill>
              <a:gsLst>
                <a:gs pos="0">
                  <a:srgbClr val="FDD643"/>
                </a:gs>
                <a:gs pos="100000">
                  <a:srgbClr val="E43327"/>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pic>
        <p:nvPicPr>
          <p:cNvPr id="336" name="Google Shape;336;g32424a6032f_0_246"/>
          <p:cNvPicPr preferRelativeResize="0"/>
          <p:nvPr/>
        </p:nvPicPr>
        <p:blipFill rotWithShape="1">
          <a:blip r:embed="rId3">
            <a:alphaModFix/>
          </a:blip>
          <a:srcRect l="19590" t="7652" r="21510" b="7780"/>
          <a:stretch/>
        </p:blipFill>
        <p:spPr>
          <a:xfrm>
            <a:off x="118939" y="1191421"/>
            <a:ext cx="2353599" cy="3402006"/>
          </a:xfrm>
          <a:prstGeom prst="rect">
            <a:avLst/>
          </a:prstGeom>
          <a:noFill/>
          <a:ln>
            <a:noFill/>
          </a:ln>
        </p:spPr>
      </p:pic>
      <p:cxnSp>
        <p:nvCxnSpPr>
          <p:cNvPr id="337" name="Google Shape;337;g32424a6032f_0_246"/>
          <p:cNvCxnSpPr/>
          <p:nvPr/>
        </p:nvCxnSpPr>
        <p:spPr>
          <a:xfrm>
            <a:off x="4904745" y="4069480"/>
            <a:ext cx="172200" cy="275400"/>
          </a:xfrm>
          <a:prstGeom prst="straightConnector1">
            <a:avLst/>
          </a:prstGeom>
          <a:noFill/>
          <a:ln w="9525" cap="flat" cmpd="sng">
            <a:solidFill>
              <a:srgbClr val="BFBFBF"/>
            </a:solidFill>
            <a:prstDash val="solid"/>
            <a:round/>
            <a:headEnd type="stealth" w="med" len="med"/>
            <a:tailEnd type="none" w="sm" len="sm"/>
          </a:ln>
        </p:spPr>
      </p:cxnSp>
      <p:sp>
        <p:nvSpPr>
          <p:cNvPr id="338" name="Google Shape;338;g32424a6032f_0_246"/>
          <p:cNvSpPr txBox="1"/>
          <p:nvPr/>
        </p:nvSpPr>
        <p:spPr>
          <a:xfrm>
            <a:off x="5076824" y="4164204"/>
            <a:ext cx="1211400" cy="4464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chemeClr val="dk1"/>
              </a:buClr>
              <a:buSzPts val="600"/>
              <a:buFont typeface="Arial"/>
              <a:buNone/>
            </a:pPr>
            <a:r>
              <a:rPr lang="en" sz="1000" b="1" i="0" u="none" strike="noStrike" cap="none">
                <a:solidFill>
                  <a:schemeClr val="dk1"/>
                </a:solidFill>
                <a:latin typeface="Arial"/>
                <a:ea typeface="Arial"/>
                <a:cs typeface="Arial"/>
                <a:sym typeface="Arial"/>
              </a:rPr>
              <a:t>60 lb Countertop Scale (Optional)</a:t>
            </a:r>
            <a:endParaRPr sz="1000" b="1" i="0" u="none" strike="noStrike" cap="none">
              <a:solidFill>
                <a:schemeClr val="dk1"/>
              </a:solidFill>
              <a:latin typeface="Arial"/>
              <a:ea typeface="Arial"/>
              <a:cs typeface="Arial"/>
              <a:sym typeface="Arial"/>
            </a:endParaRPr>
          </a:p>
        </p:txBody>
      </p:sp>
      <p:pic>
        <p:nvPicPr>
          <p:cNvPr id="339" name="Google Shape;339;g32424a6032f_0_246"/>
          <p:cNvPicPr preferRelativeResize="0"/>
          <p:nvPr/>
        </p:nvPicPr>
        <p:blipFill rotWithShape="1">
          <a:blip r:embed="rId4">
            <a:alphaModFix/>
          </a:blip>
          <a:srcRect l="15040" t="29041" r="12511" b="27056"/>
          <a:stretch/>
        </p:blipFill>
        <p:spPr>
          <a:xfrm flipH="1">
            <a:off x="2472537" y="3257550"/>
            <a:ext cx="2604288" cy="1352920"/>
          </a:xfrm>
          <a:prstGeom prst="rect">
            <a:avLst/>
          </a:prstGeom>
          <a:noFill/>
          <a:ln>
            <a:noFill/>
          </a:ln>
        </p:spPr>
      </p:pic>
      <p:graphicFrame>
        <p:nvGraphicFramePr>
          <p:cNvPr id="340" name="Google Shape;340;g32424a6032f_0_246"/>
          <p:cNvGraphicFramePr/>
          <p:nvPr/>
        </p:nvGraphicFramePr>
        <p:xfrm>
          <a:off x="2605876" y="647947"/>
          <a:ext cx="3000000" cy="3000000"/>
        </p:xfrm>
        <a:graphic>
          <a:graphicData uri="http://schemas.openxmlformats.org/drawingml/2006/table">
            <a:tbl>
              <a:tblPr firstRow="1" bandRow="1">
                <a:noFill/>
                <a:tableStyleId>{A9FB00F6-4EF7-45DC-A9A9-1C0F6DF98595}</a:tableStyleId>
              </a:tblPr>
              <a:tblGrid>
                <a:gridCol w="3782375">
                  <a:extLst>
                    <a:ext uri="{9D8B030D-6E8A-4147-A177-3AD203B41FA5}">
                      <a16:colId xmlns:a16="http://schemas.microsoft.com/office/drawing/2014/main" val="20000"/>
                    </a:ext>
                  </a:extLst>
                </a:gridCol>
                <a:gridCol w="2550225">
                  <a:extLst>
                    <a:ext uri="{9D8B030D-6E8A-4147-A177-3AD203B41FA5}">
                      <a16:colId xmlns:a16="http://schemas.microsoft.com/office/drawing/2014/main" val="20001"/>
                    </a:ext>
                  </a:extLst>
                </a:gridCol>
              </a:tblGrid>
              <a:tr h="37085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Programming, Installation &amp; Training (PIT)</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$999 Down</a:t>
                      </a:r>
                      <a:endParaRPr sz="1400" u="none" strike="noStrike" cap="none"/>
                    </a:p>
                  </a:txBody>
                  <a:tcPr marL="91450" marR="91450" marT="45725" marB="45725"/>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t>Item</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t>GTM Pricing</a:t>
                      </a:r>
                      <a:endParaRPr sz="1400" u="none" strike="noStrike" cap="none"/>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1 Station Bundle (No Scale)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$29.99/ Month</a:t>
                      </a:r>
                      <a:endParaRPr sz="1400" u="none" strike="noStrike" cap="none"/>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2 Station Bundle (No Scale)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$59.99/ Month</a:t>
                      </a:r>
                      <a:endParaRPr sz="1400" u="none" strike="noStrike" cap="none"/>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1 Station Bundle with Countertop Scale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$59.99/ Month</a:t>
                      </a:r>
                      <a:endParaRPr sz="1400" u="none" strike="noStrike" cap="none"/>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2 Station Bundle with Countertop Scale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$119.99/ Month</a:t>
                      </a:r>
                      <a:endParaRPr sz="1400" u="none" strike="noStrike" cap="none"/>
                    </a:p>
                  </a:txBody>
                  <a:tcPr marL="91450" marR="91450" marT="45725" marB="45725"/>
                </a:tc>
                <a:extLst>
                  <a:ext uri="{0D108BD9-81ED-4DB2-BD59-A6C34878D82A}">
                    <a16:rowId xmlns:a16="http://schemas.microsoft.com/office/drawing/2014/main" val="10005"/>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g32424a6032f_0_257"/>
          <p:cNvSpPr>
            <a:spLocks noGrp="1"/>
          </p:cNvSpPr>
          <p:nvPr>
            <p:ph type="pic" idx="2"/>
          </p:nvPr>
        </p:nvSpPr>
        <p:spPr>
          <a:xfrm>
            <a:off x="0" y="0"/>
            <a:ext cx="9144000" cy="5143500"/>
          </a:xfrm>
          <a:prstGeom prst="rect">
            <a:avLst/>
          </a:prstGeom>
          <a:noFill/>
          <a:ln>
            <a:noFill/>
          </a:ln>
        </p:spPr>
        <p:txBody>
          <a:bodyPr/>
          <a:lstStyle/>
          <a:p>
            <a:endParaRPr lang="en-US"/>
          </a:p>
        </p:txBody>
      </p:sp>
      <p:pic>
        <p:nvPicPr>
          <p:cNvPr id="346" name="Google Shape;346;g32424a6032f_0_257"/>
          <p:cNvPicPr preferRelativeResize="0"/>
          <p:nvPr/>
        </p:nvPicPr>
        <p:blipFill rotWithShape="1">
          <a:blip r:embed="rId3">
            <a:alphaModFix/>
          </a:blip>
          <a:srcRect/>
          <a:stretch/>
        </p:blipFill>
        <p:spPr>
          <a:xfrm>
            <a:off x="71500" y="0"/>
            <a:ext cx="3857626" cy="5143501"/>
          </a:xfrm>
          <a:prstGeom prst="rect">
            <a:avLst/>
          </a:prstGeom>
          <a:noFill/>
          <a:ln>
            <a:noFill/>
          </a:ln>
        </p:spPr>
      </p:pic>
      <p:pic>
        <p:nvPicPr>
          <p:cNvPr id="347" name="Google Shape;347;g32424a6032f_0_257"/>
          <p:cNvPicPr preferRelativeResize="0"/>
          <p:nvPr/>
        </p:nvPicPr>
        <p:blipFill rotWithShape="1">
          <a:blip r:embed="rId4">
            <a:alphaModFix/>
          </a:blip>
          <a:srcRect/>
          <a:stretch/>
        </p:blipFill>
        <p:spPr>
          <a:xfrm>
            <a:off x="5286363" y="0"/>
            <a:ext cx="3857626" cy="51435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g32424a6032f_0_263"/>
          <p:cNvPicPr preferRelativeResize="0"/>
          <p:nvPr/>
        </p:nvPicPr>
        <p:blipFill rotWithShape="1">
          <a:blip r:embed="rId3">
            <a:alphaModFix/>
          </a:blip>
          <a:srcRect/>
          <a:stretch/>
        </p:blipFill>
        <p:spPr>
          <a:xfrm>
            <a:off x="7081001" y="-19157"/>
            <a:ext cx="2071295" cy="2240475"/>
          </a:xfrm>
          <a:prstGeom prst="rect">
            <a:avLst/>
          </a:prstGeom>
          <a:noFill/>
          <a:ln>
            <a:noFill/>
          </a:ln>
        </p:spPr>
      </p:pic>
      <p:grpSp>
        <p:nvGrpSpPr>
          <p:cNvPr id="353" name="Google Shape;353;g32424a6032f_0_263"/>
          <p:cNvGrpSpPr/>
          <p:nvPr/>
        </p:nvGrpSpPr>
        <p:grpSpPr>
          <a:xfrm>
            <a:off x="-122872" y="393936"/>
            <a:ext cx="4194274" cy="438750"/>
            <a:chOff x="-163830" y="941936"/>
            <a:chExt cx="5592365" cy="585000"/>
          </a:xfrm>
        </p:grpSpPr>
        <p:sp>
          <p:nvSpPr>
            <p:cNvPr id="354" name="Google Shape;354;g32424a6032f_0_263"/>
            <p:cNvSpPr txBox="1"/>
            <p:nvPr/>
          </p:nvSpPr>
          <p:spPr>
            <a:xfrm>
              <a:off x="549335" y="941936"/>
              <a:ext cx="4879200" cy="585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chemeClr val="dk1"/>
                  </a:solidFill>
                  <a:latin typeface="Arial"/>
                  <a:ea typeface="Arial"/>
                  <a:cs typeface="Arial"/>
                  <a:sym typeface="Arial"/>
                </a:rPr>
                <a:t>GRETA </a:t>
              </a:r>
              <a:r>
                <a:rPr lang="en" sz="2400" b="0" i="0" u="none" strike="noStrike" cap="none">
                  <a:solidFill>
                    <a:srgbClr val="E43327"/>
                  </a:solidFill>
                  <a:latin typeface="Arial"/>
                  <a:ea typeface="Arial"/>
                  <a:cs typeface="Arial"/>
                  <a:sym typeface="Arial"/>
                </a:rPr>
                <a:t>Single Lane POS</a:t>
              </a:r>
              <a:endParaRPr sz="1100" b="0" i="0" u="none" strike="noStrike" cap="none">
                <a:solidFill>
                  <a:srgbClr val="000000"/>
                </a:solidFill>
                <a:latin typeface="Arial"/>
                <a:ea typeface="Arial"/>
                <a:cs typeface="Arial"/>
                <a:sym typeface="Arial"/>
              </a:endParaRPr>
            </a:p>
          </p:txBody>
        </p:sp>
        <p:sp>
          <p:nvSpPr>
            <p:cNvPr id="355" name="Google Shape;355;g32424a6032f_0_263"/>
            <p:cNvSpPr/>
            <p:nvPr/>
          </p:nvSpPr>
          <p:spPr>
            <a:xfrm>
              <a:off x="-163830" y="1097280"/>
              <a:ext cx="581700" cy="274200"/>
            </a:xfrm>
            <a:prstGeom prst="roundRect">
              <a:avLst>
                <a:gd name="adj" fmla="val 50000"/>
              </a:avLst>
            </a:prstGeom>
            <a:gradFill>
              <a:gsLst>
                <a:gs pos="0">
                  <a:srgbClr val="FDD643"/>
                </a:gs>
                <a:gs pos="100000">
                  <a:srgbClr val="E43327"/>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356" name="Google Shape;356;g32424a6032f_0_263"/>
          <p:cNvSpPr/>
          <p:nvPr/>
        </p:nvSpPr>
        <p:spPr>
          <a:xfrm>
            <a:off x="5449331" y="509735"/>
            <a:ext cx="3531000" cy="4033800"/>
          </a:xfrm>
          <a:prstGeom prst="rect">
            <a:avLst/>
          </a:prstGeom>
          <a:solidFill>
            <a:schemeClr val="lt1"/>
          </a:solidFill>
          <a:ln>
            <a:noFill/>
          </a:ln>
          <a:effectLst>
            <a:outerShdw blurRad="114300" algn="ctr" rotWithShape="0">
              <a:srgbClr val="000000">
                <a:alpha val="2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357" name="Google Shape;357;g32424a6032f_0_263"/>
          <p:cNvCxnSpPr/>
          <p:nvPr/>
        </p:nvCxnSpPr>
        <p:spPr>
          <a:xfrm rot="-5400000">
            <a:off x="8120392" y="3100509"/>
            <a:ext cx="357000" cy="600"/>
          </a:xfrm>
          <a:prstGeom prst="bentConnector3">
            <a:avLst>
              <a:gd name="adj1" fmla="val 50018"/>
            </a:avLst>
          </a:prstGeom>
          <a:noFill/>
          <a:ln w="9525" cap="flat" cmpd="sng">
            <a:solidFill>
              <a:srgbClr val="BFBFBF"/>
            </a:solidFill>
            <a:prstDash val="solid"/>
            <a:round/>
            <a:headEnd type="stealth" w="med" len="med"/>
            <a:tailEnd type="none" w="sm" len="sm"/>
          </a:ln>
        </p:spPr>
      </p:cxnSp>
      <p:cxnSp>
        <p:nvCxnSpPr>
          <p:cNvPr id="358" name="Google Shape;358;g32424a6032f_0_263"/>
          <p:cNvCxnSpPr/>
          <p:nvPr/>
        </p:nvCxnSpPr>
        <p:spPr>
          <a:xfrm>
            <a:off x="6915003" y="4139790"/>
            <a:ext cx="172200" cy="275400"/>
          </a:xfrm>
          <a:prstGeom prst="straightConnector1">
            <a:avLst/>
          </a:prstGeom>
          <a:noFill/>
          <a:ln w="9525" cap="flat" cmpd="sng">
            <a:solidFill>
              <a:srgbClr val="BFBFBF"/>
            </a:solidFill>
            <a:prstDash val="solid"/>
            <a:round/>
            <a:headEnd type="stealth" w="med" len="med"/>
            <a:tailEnd type="none" w="sm" len="sm"/>
          </a:ln>
        </p:spPr>
      </p:cxnSp>
      <p:sp>
        <p:nvSpPr>
          <p:cNvPr id="359" name="Google Shape;359;g32424a6032f_0_263"/>
          <p:cNvSpPr txBox="1"/>
          <p:nvPr/>
        </p:nvSpPr>
        <p:spPr>
          <a:xfrm>
            <a:off x="7087082" y="4234514"/>
            <a:ext cx="1211400" cy="3540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chemeClr val="dk1"/>
              </a:buClr>
              <a:buSzPts val="600"/>
              <a:buFont typeface="Arial"/>
              <a:buNone/>
            </a:pPr>
            <a:r>
              <a:rPr lang="en" sz="700" b="1" i="0" u="none" strike="noStrike" cap="none">
                <a:solidFill>
                  <a:schemeClr val="dk1"/>
                </a:solidFill>
                <a:latin typeface="Arial"/>
                <a:ea typeface="Arial"/>
                <a:cs typeface="Arial"/>
                <a:sym typeface="Arial"/>
              </a:rPr>
              <a:t>60 lb Countertop Scale (Optional)</a:t>
            </a:r>
            <a:endParaRPr sz="700" b="1" i="0" u="none" strike="noStrike" cap="none">
              <a:solidFill>
                <a:schemeClr val="dk1"/>
              </a:solidFill>
              <a:latin typeface="Arial"/>
              <a:ea typeface="Arial"/>
              <a:cs typeface="Arial"/>
              <a:sym typeface="Arial"/>
            </a:endParaRPr>
          </a:p>
        </p:txBody>
      </p:sp>
      <p:pic>
        <p:nvPicPr>
          <p:cNvPr id="360" name="Google Shape;360;g32424a6032f_0_263"/>
          <p:cNvPicPr preferRelativeResize="0"/>
          <p:nvPr/>
        </p:nvPicPr>
        <p:blipFill rotWithShape="1">
          <a:blip r:embed="rId4">
            <a:alphaModFix/>
          </a:blip>
          <a:srcRect l="15040" t="29041" r="12511" b="27056"/>
          <a:stretch/>
        </p:blipFill>
        <p:spPr>
          <a:xfrm flipH="1">
            <a:off x="5492357" y="3251706"/>
            <a:ext cx="1716210" cy="912971"/>
          </a:xfrm>
          <a:prstGeom prst="rect">
            <a:avLst/>
          </a:prstGeom>
          <a:noFill/>
          <a:ln>
            <a:noFill/>
          </a:ln>
        </p:spPr>
      </p:pic>
      <p:grpSp>
        <p:nvGrpSpPr>
          <p:cNvPr id="361" name="Google Shape;361;g32424a6032f_0_263"/>
          <p:cNvGrpSpPr/>
          <p:nvPr/>
        </p:nvGrpSpPr>
        <p:grpSpPr>
          <a:xfrm>
            <a:off x="6015653" y="554233"/>
            <a:ext cx="1974585" cy="2630466"/>
            <a:chOff x="4946875" y="509735"/>
            <a:chExt cx="2275392" cy="3020400"/>
          </a:xfrm>
        </p:grpSpPr>
        <p:pic>
          <p:nvPicPr>
            <p:cNvPr id="362" name="Google Shape;362;g32424a6032f_0_263"/>
            <p:cNvPicPr preferRelativeResize="0"/>
            <p:nvPr/>
          </p:nvPicPr>
          <p:blipFill rotWithShape="1">
            <a:blip r:embed="rId5">
              <a:alphaModFix/>
            </a:blip>
            <a:srcRect l="269" t="3381"/>
            <a:stretch/>
          </p:blipFill>
          <p:spPr>
            <a:xfrm>
              <a:off x="5107867" y="509735"/>
              <a:ext cx="2114400" cy="3020400"/>
            </a:xfrm>
            <a:prstGeom prst="snip2SameRect">
              <a:avLst>
                <a:gd name="adj1" fmla="val 16667"/>
                <a:gd name="adj2" fmla="val 0"/>
              </a:avLst>
            </a:prstGeom>
            <a:noFill/>
            <a:ln>
              <a:noFill/>
            </a:ln>
          </p:spPr>
        </p:pic>
        <p:sp>
          <p:nvSpPr>
            <p:cNvPr id="363" name="Google Shape;363;g32424a6032f_0_263"/>
            <p:cNvSpPr/>
            <p:nvPr/>
          </p:nvSpPr>
          <p:spPr>
            <a:xfrm>
              <a:off x="4946875" y="1600483"/>
              <a:ext cx="315000" cy="1134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pic>
        <p:nvPicPr>
          <p:cNvPr id="364" name="Google Shape;364;g32424a6032f_0_263"/>
          <p:cNvPicPr preferRelativeResize="0"/>
          <p:nvPr/>
        </p:nvPicPr>
        <p:blipFill rotWithShape="1">
          <a:blip r:embed="rId6">
            <a:alphaModFix/>
          </a:blip>
          <a:srcRect/>
          <a:stretch/>
        </p:blipFill>
        <p:spPr>
          <a:xfrm>
            <a:off x="7251593" y="2925253"/>
            <a:ext cx="1728623" cy="1728623"/>
          </a:xfrm>
          <a:prstGeom prst="rect">
            <a:avLst/>
          </a:prstGeom>
          <a:noFill/>
          <a:ln>
            <a:noFill/>
          </a:ln>
        </p:spPr>
      </p:pic>
      <p:sp>
        <p:nvSpPr>
          <p:cNvPr id="365" name="Google Shape;365;g32424a6032f_0_263"/>
          <p:cNvSpPr txBox="1"/>
          <p:nvPr/>
        </p:nvSpPr>
        <p:spPr>
          <a:xfrm>
            <a:off x="7608529" y="2650863"/>
            <a:ext cx="1543800" cy="3540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chemeClr val="dk1"/>
              </a:buClr>
              <a:buSzPts val="600"/>
              <a:buFont typeface="Arial"/>
              <a:buNone/>
            </a:pPr>
            <a:r>
              <a:rPr lang="en" sz="700" b="1" i="0" u="none" strike="noStrike" cap="none">
                <a:solidFill>
                  <a:schemeClr val="dk1"/>
                </a:solidFill>
                <a:latin typeface="Arial"/>
                <a:ea typeface="Arial"/>
                <a:cs typeface="Arial"/>
                <a:sym typeface="Arial"/>
              </a:rPr>
              <a:t>In-Counter Scanner Scale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600"/>
              <a:buFont typeface="Arial"/>
              <a:buNone/>
            </a:pPr>
            <a:r>
              <a:rPr lang="en" sz="700" b="1" i="0" u="none" strike="noStrike" cap="none">
                <a:solidFill>
                  <a:schemeClr val="dk1"/>
                </a:solidFill>
                <a:latin typeface="Arial"/>
                <a:ea typeface="Arial"/>
                <a:cs typeface="Arial"/>
                <a:sym typeface="Arial"/>
              </a:rPr>
              <a:t>(Optional)</a:t>
            </a:r>
            <a:endParaRPr sz="700" b="1" i="0" u="none" strike="noStrike" cap="none">
              <a:solidFill>
                <a:schemeClr val="dk1"/>
              </a:solidFill>
              <a:latin typeface="Arial"/>
              <a:ea typeface="Arial"/>
              <a:cs typeface="Arial"/>
              <a:sym typeface="Arial"/>
            </a:endParaRPr>
          </a:p>
        </p:txBody>
      </p:sp>
      <p:graphicFrame>
        <p:nvGraphicFramePr>
          <p:cNvPr id="366" name="Google Shape;366;g32424a6032f_0_263"/>
          <p:cNvGraphicFramePr/>
          <p:nvPr/>
        </p:nvGraphicFramePr>
        <p:xfrm>
          <a:off x="85343" y="1087966"/>
          <a:ext cx="3000000" cy="3000000"/>
        </p:xfrm>
        <a:graphic>
          <a:graphicData uri="http://schemas.openxmlformats.org/drawingml/2006/table">
            <a:tbl>
              <a:tblPr firstRow="1" bandRow="1">
                <a:noFill/>
                <a:tableStyleId>{A9FB00F6-4EF7-45DC-A9A9-1C0F6DF98595}</a:tableStyleId>
              </a:tblPr>
              <a:tblGrid>
                <a:gridCol w="3194500">
                  <a:extLst>
                    <a:ext uri="{9D8B030D-6E8A-4147-A177-3AD203B41FA5}">
                      <a16:colId xmlns:a16="http://schemas.microsoft.com/office/drawing/2014/main" val="20000"/>
                    </a:ext>
                  </a:extLst>
                </a:gridCol>
                <a:gridCol w="2091050">
                  <a:extLst>
                    <a:ext uri="{9D8B030D-6E8A-4147-A177-3AD203B41FA5}">
                      <a16:colId xmlns:a16="http://schemas.microsoft.com/office/drawing/2014/main" val="20001"/>
                    </a:ext>
                  </a:extLst>
                </a:gridCol>
              </a:tblGrid>
              <a:tr h="37085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PIT</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$999 Down</a:t>
                      </a:r>
                      <a:endParaRPr sz="1400" u="none" strike="noStrike" cap="none"/>
                    </a:p>
                  </a:txBody>
                  <a:tcPr marL="91450" marR="91450" marT="45725" marB="45725"/>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t>Item</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t>GTM Pricing</a:t>
                      </a:r>
                      <a:endParaRPr sz="1400" u="none" strike="noStrike" cap="none"/>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1 Station Bundle (No Scale)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$29.99/ Month</a:t>
                      </a:r>
                      <a:endParaRPr sz="1400" u="none" strike="noStrike" cap="none"/>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2 Station Bundle (No Scale)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$59.99/ Month</a:t>
                      </a:r>
                      <a:endParaRPr sz="1400" u="none" strike="noStrike" cap="none"/>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1 Station Bundle w/Countertop Scale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$59.99/ Month</a:t>
                      </a:r>
                      <a:endParaRPr sz="1400" u="none" strike="noStrike" cap="none"/>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2 Station Bundle w/Countertop Scales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$119.99/ Month</a:t>
                      </a:r>
                      <a:endParaRPr sz="1400" u="none" strike="noStrike" cap="none"/>
                    </a:p>
                  </a:txBody>
                  <a:tcPr marL="91450" marR="91450" marT="45725" marB="45725"/>
                </a:tc>
                <a:extLst>
                  <a:ext uri="{0D108BD9-81ED-4DB2-BD59-A6C34878D82A}">
                    <a16:rowId xmlns:a16="http://schemas.microsoft.com/office/drawing/2014/main" val="10005"/>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1 Station Bundle w/In-Counter Scales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$79.99/ Month</a:t>
                      </a:r>
                      <a:endParaRPr sz="1400" u="none" strike="noStrike" cap="none"/>
                    </a:p>
                  </a:txBody>
                  <a:tcPr marL="91450" marR="91450" marT="45725" marB="45725"/>
                </a:tc>
                <a:extLst>
                  <a:ext uri="{0D108BD9-81ED-4DB2-BD59-A6C34878D82A}">
                    <a16:rowId xmlns:a16="http://schemas.microsoft.com/office/drawing/2014/main" val="10006"/>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2 Station Bundle w/In-Counter Scales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$159.99/ Month</a:t>
                      </a:r>
                      <a:endParaRPr sz="1400" u="none" strike="noStrike" cap="none"/>
                    </a:p>
                  </a:txBody>
                  <a:tcPr marL="91450" marR="91450" marT="45725" marB="45725"/>
                </a:tc>
                <a:extLst>
                  <a:ext uri="{0D108BD9-81ED-4DB2-BD59-A6C34878D82A}">
                    <a16:rowId xmlns:a16="http://schemas.microsoft.com/office/drawing/2014/main" val="10007"/>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g32424a6032f_0_316"/>
          <p:cNvPicPr preferRelativeResize="0"/>
          <p:nvPr/>
        </p:nvPicPr>
        <p:blipFill rotWithShape="1">
          <a:blip r:embed="rId3">
            <a:alphaModFix/>
          </a:blip>
          <a:srcRect/>
          <a:stretch/>
        </p:blipFill>
        <p:spPr>
          <a:xfrm>
            <a:off x="7081001" y="-19157"/>
            <a:ext cx="2071295" cy="2240475"/>
          </a:xfrm>
          <a:prstGeom prst="rect">
            <a:avLst/>
          </a:prstGeom>
          <a:noFill/>
          <a:ln>
            <a:noFill/>
          </a:ln>
        </p:spPr>
      </p:pic>
      <p:grpSp>
        <p:nvGrpSpPr>
          <p:cNvPr id="372" name="Google Shape;372;g32424a6032f_0_316"/>
          <p:cNvGrpSpPr/>
          <p:nvPr/>
        </p:nvGrpSpPr>
        <p:grpSpPr>
          <a:xfrm>
            <a:off x="-122872" y="393936"/>
            <a:ext cx="4194274" cy="438525"/>
            <a:chOff x="-163830" y="941936"/>
            <a:chExt cx="5592365" cy="584700"/>
          </a:xfrm>
        </p:grpSpPr>
        <p:sp>
          <p:nvSpPr>
            <p:cNvPr id="373" name="Google Shape;373;g32424a6032f_0_316"/>
            <p:cNvSpPr txBox="1"/>
            <p:nvPr/>
          </p:nvSpPr>
          <p:spPr>
            <a:xfrm>
              <a:off x="549335" y="941936"/>
              <a:ext cx="4879200" cy="5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E43327"/>
                  </a:solidFill>
                  <a:latin typeface="Arial"/>
                  <a:ea typeface="Arial"/>
                  <a:cs typeface="Arial"/>
                  <a:sym typeface="Arial"/>
                </a:rPr>
                <a:t>MULTI-LANE</a:t>
              </a:r>
              <a:endParaRPr sz="1100" b="0" i="0" u="none" strike="noStrike" cap="none">
                <a:solidFill>
                  <a:srgbClr val="000000"/>
                </a:solidFill>
                <a:latin typeface="Arial"/>
                <a:ea typeface="Arial"/>
                <a:cs typeface="Arial"/>
                <a:sym typeface="Arial"/>
              </a:endParaRPr>
            </a:p>
          </p:txBody>
        </p:sp>
        <p:sp>
          <p:nvSpPr>
            <p:cNvPr id="374" name="Google Shape;374;g32424a6032f_0_316"/>
            <p:cNvSpPr/>
            <p:nvPr/>
          </p:nvSpPr>
          <p:spPr>
            <a:xfrm>
              <a:off x="-163830" y="1097280"/>
              <a:ext cx="581700" cy="274200"/>
            </a:xfrm>
            <a:prstGeom prst="roundRect">
              <a:avLst>
                <a:gd name="adj" fmla="val 50000"/>
              </a:avLst>
            </a:prstGeom>
            <a:gradFill>
              <a:gsLst>
                <a:gs pos="0">
                  <a:srgbClr val="FDD643"/>
                </a:gs>
                <a:gs pos="100000">
                  <a:srgbClr val="E43327"/>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375" name="Google Shape;375;g32424a6032f_0_316"/>
          <p:cNvSpPr/>
          <p:nvPr/>
        </p:nvSpPr>
        <p:spPr>
          <a:xfrm>
            <a:off x="4831775" y="315600"/>
            <a:ext cx="4107000" cy="4227900"/>
          </a:xfrm>
          <a:prstGeom prst="rect">
            <a:avLst/>
          </a:prstGeom>
          <a:solidFill>
            <a:schemeClr val="lt1"/>
          </a:solidFill>
          <a:ln>
            <a:noFill/>
          </a:ln>
          <a:effectLst>
            <a:outerShdw blurRad="114300" algn="ctr" rotWithShape="0">
              <a:srgbClr val="000000">
                <a:alpha val="2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76" name="Google Shape;376;g32424a6032f_0_316">
            <a:hlinkClick r:id="rId4"/>
          </p:cNvPr>
          <p:cNvPicPr preferRelativeResize="0"/>
          <p:nvPr/>
        </p:nvPicPr>
        <p:blipFill rotWithShape="1">
          <a:blip r:embed="rId5">
            <a:alphaModFix/>
          </a:blip>
          <a:srcRect/>
          <a:stretch/>
        </p:blipFill>
        <p:spPr>
          <a:xfrm>
            <a:off x="213950" y="1198936"/>
            <a:ext cx="4416086" cy="3312065"/>
          </a:xfrm>
          <a:prstGeom prst="rect">
            <a:avLst/>
          </a:prstGeom>
          <a:noFill/>
          <a:ln>
            <a:noFill/>
          </a:ln>
        </p:spPr>
      </p:pic>
      <p:cxnSp>
        <p:nvCxnSpPr>
          <p:cNvPr id="377" name="Google Shape;377;g32424a6032f_0_316"/>
          <p:cNvCxnSpPr/>
          <p:nvPr/>
        </p:nvCxnSpPr>
        <p:spPr>
          <a:xfrm rot="10800000" flipH="1">
            <a:off x="3208275" y="1322898"/>
            <a:ext cx="1821000" cy="1014300"/>
          </a:xfrm>
          <a:prstGeom prst="bentConnector3">
            <a:avLst>
              <a:gd name="adj1" fmla="val 76"/>
            </a:avLst>
          </a:prstGeom>
          <a:noFill/>
          <a:ln w="28575" cap="flat" cmpd="sng">
            <a:solidFill>
              <a:schemeClr val="accent2"/>
            </a:solidFill>
            <a:prstDash val="solid"/>
            <a:round/>
            <a:headEnd type="none" w="sm" len="sm"/>
            <a:tailEnd type="triangle" w="med" len="med"/>
          </a:ln>
        </p:spPr>
      </p:cxnSp>
      <p:sp>
        <p:nvSpPr>
          <p:cNvPr id="378" name="Google Shape;378;g32424a6032f_0_316"/>
          <p:cNvSpPr/>
          <p:nvPr/>
        </p:nvSpPr>
        <p:spPr>
          <a:xfrm>
            <a:off x="5373725" y="597238"/>
            <a:ext cx="1371000" cy="10077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379" name="Google Shape;379;g32424a6032f_0_316"/>
          <p:cNvSpPr/>
          <p:nvPr/>
        </p:nvSpPr>
        <p:spPr>
          <a:xfrm>
            <a:off x="5311625" y="2013355"/>
            <a:ext cx="811800" cy="9417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380" name="Google Shape;380;g32424a6032f_0_316"/>
          <p:cNvPicPr preferRelativeResize="0"/>
          <p:nvPr/>
        </p:nvPicPr>
        <p:blipFill rotWithShape="1">
          <a:blip r:embed="rId6">
            <a:alphaModFix/>
          </a:blip>
          <a:srcRect/>
          <a:stretch/>
        </p:blipFill>
        <p:spPr>
          <a:xfrm>
            <a:off x="5218637" y="2100911"/>
            <a:ext cx="811800" cy="941675"/>
          </a:xfrm>
          <a:prstGeom prst="rect">
            <a:avLst/>
          </a:prstGeom>
          <a:noFill/>
          <a:ln>
            <a:noFill/>
          </a:ln>
        </p:spPr>
      </p:pic>
      <p:sp>
        <p:nvSpPr>
          <p:cNvPr id="381" name="Google Shape;381;g32424a6032f_0_316"/>
          <p:cNvSpPr/>
          <p:nvPr/>
        </p:nvSpPr>
        <p:spPr>
          <a:xfrm>
            <a:off x="6565875" y="1964280"/>
            <a:ext cx="811800" cy="9417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382" name="Google Shape;382;g32424a6032f_0_316"/>
          <p:cNvPicPr preferRelativeResize="0"/>
          <p:nvPr/>
        </p:nvPicPr>
        <p:blipFill rotWithShape="1">
          <a:blip r:embed="rId7">
            <a:alphaModFix/>
          </a:blip>
          <a:srcRect/>
          <a:stretch/>
        </p:blipFill>
        <p:spPr>
          <a:xfrm>
            <a:off x="6183775" y="2055800"/>
            <a:ext cx="1146350" cy="959781"/>
          </a:xfrm>
          <a:prstGeom prst="rect">
            <a:avLst/>
          </a:prstGeom>
          <a:noFill/>
          <a:ln>
            <a:noFill/>
          </a:ln>
        </p:spPr>
      </p:pic>
      <p:sp>
        <p:nvSpPr>
          <p:cNvPr id="383" name="Google Shape;383;g32424a6032f_0_316"/>
          <p:cNvSpPr/>
          <p:nvPr/>
        </p:nvSpPr>
        <p:spPr>
          <a:xfrm>
            <a:off x="7956075" y="1964280"/>
            <a:ext cx="811800" cy="9417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384" name="Google Shape;384;g32424a6032f_0_316"/>
          <p:cNvPicPr preferRelativeResize="0"/>
          <p:nvPr/>
        </p:nvPicPr>
        <p:blipFill rotWithShape="1">
          <a:blip r:embed="rId8">
            <a:alphaModFix/>
          </a:blip>
          <a:srcRect/>
          <a:stretch/>
        </p:blipFill>
        <p:spPr>
          <a:xfrm>
            <a:off x="7505100" y="1964263"/>
            <a:ext cx="1124725" cy="1124725"/>
          </a:xfrm>
          <a:prstGeom prst="rect">
            <a:avLst/>
          </a:prstGeom>
          <a:noFill/>
          <a:ln>
            <a:noFill/>
          </a:ln>
        </p:spPr>
      </p:pic>
      <p:pic>
        <p:nvPicPr>
          <p:cNvPr id="385" name="Google Shape;385;g32424a6032f_0_316"/>
          <p:cNvPicPr preferRelativeResize="0"/>
          <p:nvPr/>
        </p:nvPicPr>
        <p:blipFill rotWithShape="1">
          <a:blip r:embed="rId9">
            <a:alphaModFix/>
          </a:blip>
          <a:srcRect b="19820"/>
          <a:stretch/>
        </p:blipFill>
        <p:spPr>
          <a:xfrm flipH="1">
            <a:off x="4912175" y="448498"/>
            <a:ext cx="1728625" cy="1385951"/>
          </a:xfrm>
          <a:prstGeom prst="rect">
            <a:avLst/>
          </a:prstGeom>
          <a:noFill/>
          <a:ln>
            <a:noFill/>
          </a:ln>
        </p:spPr>
      </p:pic>
      <p:sp>
        <p:nvSpPr>
          <p:cNvPr id="386" name="Google Shape;386;g32424a6032f_0_316"/>
          <p:cNvSpPr txBox="1"/>
          <p:nvPr/>
        </p:nvSpPr>
        <p:spPr>
          <a:xfrm>
            <a:off x="7686900" y="2988725"/>
            <a:ext cx="859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1" i="0" u="none" strike="noStrike" cap="none">
                <a:solidFill>
                  <a:schemeClr val="dk1"/>
                </a:solidFill>
                <a:latin typeface="Arial"/>
                <a:ea typeface="Arial"/>
                <a:cs typeface="Arial"/>
                <a:sym typeface="Arial"/>
              </a:rPr>
              <a:t>Verifone M440</a:t>
            </a:r>
            <a:endParaRPr sz="7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accent3"/>
                </a:solidFill>
                <a:latin typeface="Arial"/>
                <a:ea typeface="Arial"/>
                <a:cs typeface="Arial"/>
                <a:sym typeface="Arial"/>
              </a:rPr>
              <a:t>*Coming Soon*</a:t>
            </a:r>
            <a:endParaRPr sz="700" b="0" i="0" u="none" strike="noStrike" cap="none">
              <a:solidFill>
                <a:schemeClr val="accent3"/>
              </a:solidFill>
              <a:latin typeface="Arial"/>
              <a:ea typeface="Arial"/>
              <a:cs typeface="Arial"/>
              <a:sym typeface="Arial"/>
            </a:endParaRPr>
          </a:p>
        </p:txBody>
      </p:sp>
      <p:sp>
        <p:nvSpPr>
          <p:cNvPr id="387" name="Google Shape;387;g32424a6032f_0_316"/>
          <p:cNvSpPr txBox="1"/>
          <p:nvPr/>
        </p:nvSpPr>
        <p:spPr>
          <a:xfrm>
            <a:off x="6455488" y="3035800"/>
            <a:ext cx="859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1" i="0" u="none" strike="noStrike" cap="none">
                <a:solidFill>
                  <a:schemeClr val="dk1"/>
                </a:solidFill>
                <a:latin typeface="Arial"/>
                <a:ea typeface="Arial"/>
                <a:cs typeface="Arial"/>
                <a:sym typeface="Arial"/>
              </a:rPr>
              <a:t>PAX ARIES8</a:t>
            </a:r>
            <a:endParaRPr sz="700" b="0" i="0" u="none" strike="noStrike" cap="none">
              <a:solidFill>
                <a:schemeClr val="accent3"/>
              </a:solidFill>
              <a:latin typeface="Arial"/>
              <a:ea typeface="Arial"/>
              <a:cs typeface="Arial"/>
              <a:sym typeface="Arial"/>
            </a:endParaRPr>
          </a:p>
        </p:txBody>
      </p:sp>
      <p:cxnSp>
        <p:nvCxnSpPr>
          <p:cNvPr id="388" name="Google Shape;388;g32424a6032f_0_316"/>
          <p:cNvCxnSpPr/>
          <p:nvPr/>
        </p:nvCxnSpPr>
        <p:spPr>
          <a:xfrm rot="10800000" flipH="1">
            <a:off x="3404375" y="2464475"/>
            <a:ext cx="1712400" cy="26700"/>
          </a:xfrm>
          <a:prstGeom prst="straightConnector1">
            <a:avLst/>
          </a:prstGeom>
          <a:noFill/>
          <a:ln w="28575" cap="flat" cmpd="sng">
            <a:solidFill>
              <a:schemeClr val="accent2"/>
            </a:solidFill>
            <a:prstDash val="solid"/>
            <a:round/>
            <a:headEnd type="none" w="sm" len="sm"/>
            <a:tailEnd type="triangle" w="med" len="med"/>
          </a:ln>
        </p:spPr>
      </p:cxnSp>
      <p:sp>
        <p:nvSpPr>
          <p:cNvPr id="389" name="Google Shape;389;g32424a6032f_0_316"/>
          <p:cNvSpPr txBox="1"/>
          <p:nvPr/>
        </p:nvSpPr>
        <p:spPr>
          <a:xfrm>
            <a:off x="5841574" y="1638363"/>
            <a:ext cx="10260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1" i="0" u="none" strike="noStrike" cap="none">
                <a:solidFill>
                  <a:schemeClr val="dk1"/>
                </a:solidFill>
                <a:latin typeface="Arial"/>
                <a:ea typeface="Arial"/>
                <a:cs typeface="Arial"/>
                <a:sym typeface="Arial"/>
              </a:rPr>
              <a:t>In-Counter Scale</a:t>
            </a:r>
            <a:endParaRPr sz="700" b="0" i="0" u="none" strike="noStrike" cap="none">
              <a:solidFill>
                <a:schemeClr val="accent3"/>
              </a:solidFill>
              <a:latin typeface="Arial"/>
              <a:ea typeface="Arial"/>
              <a:cs typeface="Arial"/>
              <a:sym typeface="Arial"/>
            </a:endParaRPr>
          </a:p>
        </p:txBody>
      </p:sp>
      <p:sp>
        <p:nvSpPr>
          <p:cNvPr id="390" name="Google Shape;390;g32424a6032f_0_316"/>
          <p:cNvSpPr/>
          <p:nvPr/>
        </p:nvSpPr>
        <p:spPr>
          <a:xfrm>
            <a:off x="6206225" y="1930863"/>
            <a:ext cx="2723700" cy="1404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91" name="Google Shape;391;g32424a6032f_0_316"/>
          <p:cNvSpPr txBox="1"/>
          <p:nvPr/>
        </p:nvSpPr>
        <p:spPr>
          <a:xfrm>
            <a:off x="5346725" y="3042575"/>
            <a:ext cx="15207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1" i="0" u="none" strike="noStrike" cap="none">
                <a:solidFill>
                  <a:schemeClr val="dk1"/>
                </a:solidFill>
                <a:latin typeface="Arial"/>
                <a:ea typeface="Arial"/>
                <a:cs typeface="Arial"/>
                <a:sym typeface="Arial"/>
              </a:rPr>
              <a:t>Customer Facing PAX A30</a:t>
            </a:r>
            <a:endParaRPr sz="700" b="0" i="0" u="none" strike="noStrike" cap="none">
              <a:solidFill>
                <a:schemeClr val="accent3"/>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g32424a6032f_0_340"/>
          <p:cNvSpPr>
            <a:spLocks noGrp="1"/>
          </p:cNvSpPr>
          <p:nvPr>
            <p:ph type="pic" idx="2"/>
          </p:nvPr>
        </p:nvSpPr>
        <p:spPr>
          <a:xfrm>
            <a:off x="0" y="0"/>
            <a:ext cx="9144000" cy="5143500"/>
          </a:xfrm>
          <a:prstGeom prst="rect">
            <a:avLst/>
          </a:prstGeom>
          <a:noFill/>
          <a:ln>
            <a:noFill/>
          </a:ln>
        </p:spPr>
        <p:txBody>
          <a:bodyPr/>
          <a:lstStyle/>
          <a:p>
            <a:endParaRPr lang="en-US"/>
          </a:p>
        </p:txBody>
      </p:sp>
      <p:pic>
        <p:nvPicPr>
          <p:cNvPr id="397" name="Google Shape;397;g32424a6032f_0_340"/>
          <p:cNvPicPr preferRelativeResize="0"/>
          <p:nvPr/>
        </p:nvPicPr>
        <p:blipFill rotWithShape="1">
          <a:blip r:embed="rId3">
            <a:alphaModFix/>
          </a:blip>
          <a:srcRect/>
          <a:stretch/>
        </p:blipFill>
        <p:spPr>
          <a:xfrm>
            <a:off x="0" y="0"/>
            <a:ext cx="9144000" cy="482491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1"/>
        <p:cNvGrpSpPr/>
        <p:nvPr/>
      </p:nvGrpSpPr>
      <p:grpSpPr>
        <a:xfrm>
          <a:off x="0" y="0"/>
          <a:ext cx="0" cy="0"/>
          <a:chOff x="0" y="0"/>
          <a:chExt cx="0" cy="0"/>
        </a:xfrm>
      </p:grpSpPr>
      <p:sp>
        <p:nvSpPr>
          <p:cNvPr id="402" name="Google Shape;402;g32424a6032f_0_345"/>
          <p:cNvSpPr/>
          <p:nvPr/>
        </p:nvSpPr>
        <p:spPr>
          <a:xfrm>
            <a:off x="7081284" y="-2032939"/>
            <a:ext cx="3872100" cy="3443400"/>
          </a:xfrm>
          <a:prstGeom prst="ellipse">
            <a:avLst/>
          </a:prstGeom>
          <a:solidFill>
            <a:srgbClr val="FDD64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03" name="Google Shape;403;g32424a6032f_0_345"/>
          <p:cNvSpPr/>
          <p:nvPr/>
        </p:nvSpPr>
        <p:spPr>
          <a:xfrm>
            <a:off x="-93247" y="368494"/>
            <a:ext cx="436200" cy="205500"/>
          </a:xfrm>
          <a:prstGeom prst="roundRect">
            <a:avLst>
              <a:gd name="adj" fmla="val 50000"/>
            </a:avLst>
          </a:prstGeom>
          <a:gradFill>
            <a:gsLst>
              <a:gs pos="0">
                <a:srgbClr val="FDD643"/>
              </a:gs>
              <a:gs pos="100000">
                <a:srgbClr val="E43327"/>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404" name="Google Shape;404;g32424a6032f_0_345"/>
          <p:cNvGrpSpPr/>
          <p:nvPr/>
        </p:nvGrpSpPr>
        <p:grpSpPr>
          <a:xfrm>
            <a:off x="419088" y="325862"/>
            <a:ext cx="7548336" cy="2251439"/>
            <a:chOff x="549335" y="952226"/>
            <a:chExt cx="10064448" cy="2813595"/>
          </a:xfrm>
        </p:grpSpPr>
        <p:grpSp>
          <p:nvGrpSpPr>
            <p:cNvPr id="405" name="Google Shape;405;g32424a6032f_0_345"/>
            <p:cNvGrpSpPr/>
            <p:nvPr/>
          </p:nvGrpSpPr>
          <p:grpSpPr>
            <a:xfrm>
              <a:off x="549335" y="952226"/>
              <a:ext cx="4446301" cy="2241631"/>
              <a:chOff x="549335" y="952226"/>
              <a:chExt cx="4446301" cy="2241631"/>
            </a:xfrm>
          </p:grpSpPr>
          <p:sp>
            <p:nvSpPr>
              <p:cNvPr id="406" name="Google Shape;406;g32424a6032f_0_345"/>
              <p:cNvSpPr txBox="1"/>
              <p:nvPr/>
            </p:nvSpPr>
            <p:spPr>
              <a:xfrm>
                <a:off x="549335" y="952226"/>
                <a:ext cx="2033700" cy="355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DD643"/>
                    </a:solidFill>
                    <a:latin typeface="Arial"/>
                    <a:ea typeface="Arial"/>
                    <a:cs typeface="Arial"/>
                    <a:sym typeface="Arial"/>
                  </a:rPr>
                  <a:t>FEATURES</a:t>
                </a:r>
                <a:endParaRPr sz="1100" b="0" i="0" u="none" strike="noStrike" cap="none">
                  <a:solidFill>
                    <a:srgbClr val="000000"/>
                  </a:solidFill>
                  <a:latin typeface="Arial"/>
                  <a:ea typeface="Arial"/>
                  <a:cs typeface="Arial"/>
                  <a:sym typeface="Arial"/>
                </a:endParaRPr>
              </a:p>
            </p:txBody>
          </p:sp>
          <p:sp>
            <p:nvSpPr>
              <p:cNvPr id="407" name="Google Shape;407;g32424a6032f_0_345"/>
              <p:cNvSpPr txBox="1"/>
              <p:nvPr/>
            </p:nvSpPr>
            <p:spPr>
              <a:xfrm>
                <a:off x="549336" y="1321557"/>
                <a:ext cx="4446300" cy="1872300"/>
              </a:xfrm>
              <a:prstGeom prst="rect">
                <a:avLst/>
              </a:prstGeom>
              <a:noFill/>
              <a:ln>
                <a:noFill/>
              </a:ln>
            </p:spPr>
            <p:txBody>
              <a:bodyPr spcFirstLastPara="1" wrap="square" lIns="68575" tIns="34275" rIns="68575" bIns="34275" anchor="t" anchorCtr="0">
                <a:spAutoFit/>
              </a:bodyPr>
              <a:lstStyle/>
              <a:p>
                <a:pPr marL="222250" marR="0" lvl="0" indent="-171450" algn="l" rtl="0">
                  <a:lnSpc>
                    <a:spcPct val="100000"/>
                  </a:lnSpc>
                  <a:spcBef>
                    <a:spcPts val="500"/>
                  </a:spcBef>
                  <a:spcAft>
                    <a:spcPts val="0"/>
                  </a:spcAft>
                  <a:buClr>
                    <a:schemeClr val="dk1"/>
                  </a:buClr>
                  <a:buSzPts val="1200"/>
                  <a:buFont typeface="Noto Sans Symbols"/>
                  <a:buChar char="✔"/>
                </a:pPr>
                <a:r>
                  <a:rPr lang="en" sz="1200" b="0" i="0" u="none" strike="noStrike" cap="none">
                    <a:solidFill>
                      <a:schemeClr val="dk1"/>
                    </a:solidFill>
                    <a:latin typeface="Arial"/>
                    <a:ea typeface="Arial"/>
                    <a:cs typeface="Arial"/>
                    <a:sym typeface="Arial"/>
                  </a:rPr>
                  <a:t>Butcher Facing 15” Display</a:t>
                </a:r>
                <a:endParaRPr sz="1200" b="0" i="0" u="none" strike="noStrike" cap="none">
                  <a:solidFill>
                    <a:schemeClr val="dk1"/>
                  </a:solidFill>
                  <a:latin typeface="Arial"/>
                  <a:ea typeface="Arial"/>
                  <a:cs typeface="Arial"/>
                  <a:sym typeface="Arial"/>
                </a:endParaRPr>
              </a:p>
              <a:p>
                <a:pPr marL="222250" marR="0" lvl="0" indent="-171450" algn="l" rtl="0">
                  <a:lnSpc>
                    <a:spcPct val="100000"/>
                  </a:lnSpc>
                  <a:spcBef>
                    <a:spcPts val="500"/>
                  </a:spcBef>
                  <a:spcAft>
                    <a:spcPts val="0"/>
                  </a:spcAft>
                  <a:buClr>
                    <a:schemeClr val="dk1"/>
                  </a:buClr>
                  <a:buSzPts val="1200"/>
                  <a:buFont typeface="Noto Sans Symbols"/>
                  <a:buChar char="✔"/>
                </a:pPr>
                <a:r>
                  <a:rPr lang="en" sz="1200" b="0" i="0" u="none" strike="noStrike" cap="none">
                    <a:solidFill>
                      <a:schemeClr val="dk1"/>
                    </a:solidFill>
                    <a:latin typeface="Arial"/>
                    <a:ea typeface="Arial"/>
                    <a:cs typeface="Arial"/>
                    <a:sym typeface="Arial"/>
                  </a:rPr>
                  <a:t>10” Customer Facing Display</a:t>
                </a:r>
                <a:endParaRPr sz="1200" b="0" i="0" u="none" strike="noStrike" cap="none">
                  <a:solidFill>
                    <a:schemeClr val="dk1"/>
                  </a:solidFill>
                  <a:latin typeface="Arial"/>
                  <a:ea typeface="Arial"/>
                  <a:cs typeface="Arial"/>
                  <a:sym typeface="Arial"/>
                </a:endParaRPr>
              </a:p>
              <a:p>
                <a:pPr marL="222250" marR="0" lvl="0" indent="-171450" algn="l" rtl="0">
                  <a:lnSpc>
                    <a:spcPct val="100000"/>
                  </a:lnSpc>
                  <a:spcBef>
                    <a:spcPts val="500"/>
                  </a:spcBef>
                  <a:spcAft>
                    <a:spcPts val="0"/>
                  </a:spcAft>
                  <a:buClr>
                    <a:schemeClr val="dk1"/>
                  </a:buClr>
                  <a:buSzPts val="1200"/>
                  <a:buFont typeface="Noto Sans Symbols"/>
                  <a:buChar char="✔"/>
                </a:pPr>
                <a:r>
                  <a:rPr lang="en" sz="1200" b="0" i="0" u="none" strike="noStrike" cap="none">
                    <a:solidFill>
                      <a:schemeClr val="dk1"/>
                    </a:solidFill>
                    <a:latin typeface="Arial"/>
                    <a:ea typeface="Arial"/>
                    <a:cs typeface="Arial"/>
                    <a:sym typeface="Arial"/>
                  </a:rPr>
                  <a:t>Side Label printer</a:t>
                </a:r>
                <a:endParaRPr sz="1200" b="0" i="0" u="none" strike="noStrike" cap="none">
                  <a:solidFill>
                    <a:schemeClr val="dk1"/>
                  </a:solidFill>
                  <a:latin typeface="Arial"/>
                  <a:ea typeface="Arial"/>
                  <a:cs typeface="Arial"/>
                  <a:sym typeface="Arial"/>
                </a:endParaRPr>
              </a:p>
              <a:p>
                <a:pPr marL="222250" marR="0" lvl="0" indent="-171450" algn="l" rtl="0">
                  <a:lnSpc>
                    <a:spcPct val="100000"/>
                  </a:lnSpc>
                  <a:spcBef>
                    <a:spcPts val="500"/>
                  </a:spcBef>
                  <a:spcAft>
                    <a:spcPts val="0"/>
                  </a:spcAft>
                  <a:buClr>
                    <a:schemeClr val="dk1"/>
                  </a:buClr>
                  <a:buSzPts val="1200"/>
                  <a:buFont typeface="Noto Sans Symbols"/>
                  <a:buChar char="✔"/>
                </a:pPr>
                <a:r>
                  <a:rPr lang="en" sz="1200" b="0" i="0" u="none" strike="noStrike" cap="none">
                    <a:solidFill>
                      <a:schemeClr val="dk1"/>
                    </a:solidFill>
                    <a:latin typeface="Arial"/>
                    <a:ea typeface="Arial"/>
                    <a:cs typeface="Arial"/>
                    <a:sym typeface="Arial"/>
                  </a:rPr>
                  <a:t>30 lb capacity</a:t>
                </a:r>
                <a:endParaRPr sz="1200" b="0" i="0" u="none" strike="noStrike" cap="none">
                  <a:solidFill>
                    <a:schemeClr val="dk1"/>
                  </a:solidFill>
                  <a:latin typeface="Arial"/>
                  <a:ea typeface="Arial"/>
                  <a:cs typeface="Arial"/>
                  <a:sym typeface="Arial"/>
                </a:endParaRPr>
              </a:p>
              <a:p>
                <a:pPr marL="222250" marR="0" lvl="0" indent="-171450" algn="l" rtl="0">
                  <a:lnSpc>
                    <a:spcPct val="100000"/>
                  </a:lnSpc>
                  <a:spcBef>
                    <a:spcPts val="500"/>
                  </a:spcBef>
                  <a:spcAft>
                    <a:spcPts val="0"/>
                  </a:spcAft>
                  <a:buClr>
                    <a:schemeClr val="dk1"/>
                  </a:buClr>
                  <a:buSzPts val="1200"/>
                  <a:buFont typeface="Noto Sans Symbols"/>
                  <a:buChar char="✔"/>
                </a:pPr>
                <a:r>
                  <a:rPr lang="en" sz="1200" b="0" i="0" u="none" strike="noStrike" cap="none">
                    <a:solidFill>
                      <a:schemeClr val="dk1"/>
                    </a:solidFill>
                    <a:latin typeface="Arial"/>
                    <a:ea typeface="Arial"/>
                    <a:cs typeface="Arial"/>
                    <a:sym typeface="Arial"/>
                  </a:rPr>
                  <a:t>Windows based operating system</a:t>
                </a:r>
                <a:endParaRPr sz="1200" b="0" i="0" u="none" strike="noStrike" cap="none">
                  <a:solidFill>
                    <a:schemeClr val="dk1"/>
                  </a:solidFill>
                  <a:latin typeface="Arial"/>
                  <a:ea typeface="Arial"/>
                  <a:cs typeface="Arial"/>
                  <a:sym typeface="Arial"/>
                </a:endParaRPr>
              </a:p>
              <a:p>
                <a:pPr marL="222250" marR="0" lvl="0" indent="-171450" algn="l" rtl="0">
                  <a:lnSpc>
                    <a:spcPct val="100000"/>
                  </a:lnSpc>
                  <a:spcBef>
                    <a:spcPts val="500"/>
                  </a:spcBef>
                  <a:spcAft>
                    <a:spcPts val="0"/>
                  </a:spcAft>
                  <a:buClr>
                    <a:schemeClr val="dk1"/>
                  </a:buClr>
                  <a:buSzPts val="1200"/>
                  <a:buFont typeface="Noto Sans Symbols"/>
                  <a:buChar char="✔"/>
                </a:pPr>
                <a:r>
                  <a:rPr lang="en" sz="1200" b="0" i="0" u="none" strike="noStrike" cap="none">
                    <a:solidFill>
                      <a:schemeClr val="dk1"/>
                    </a:solidFill>
                    <a:latin typeface="Arial"/>
                    <a:ea typeface="Arial"/>
                    <a:cs typeface="Arial"/>
                    <a:sym typeface="Arial"/>
                  </a:rPr>
                  <a:t>Capacitive touch, Flushed touchscreen</a:t>
                </a:r>
                <a:endParaRPr sz="300" b="0" i="0" u="none" strike="noStrike" cap="none">
                  <a:solidFill>
                    <a:srgbClr val="000000"/>
                  </a:solidFill>
                  <a:latin typeface="Arial"/>
                  <a:ea typeface="Arial"/>
                  <a:cs typeface="Arial"/>
                  <a:sym typeface="Arial"/>
                </a:endParaRPr>
              </a:p>
            </p:txBody>
          </p:sp>
        </p:grpSp>
        <p:grpSp>
          <p:nvGrpSpPr>
            <p:cNvPr id="408" name="Google Shape;408;g32424a6032f_0_345"/>
            <p:cNvGrpSpPr/>
            <p:nvPr/>
          </p:nvGrpSpPr>
          <p:grpSpPr>
            <a:xfrm>
              <a:off x="5094983" y="952226"/>
              <a:ext cx="5518800" cy="2813595"/>
              <a:chOff x="7786229" y="-1324566"/>
              <a:chExt cx="5518800" cy="2813595"/>
            </a:xfrm>
          </p:grpSpPr>
          <p:sp>
            <p:nvSpPr>
              <p:cNvPr id="409" name="Google Shape;409;g32424a6032f_0_345"/>
              <p:cNvSpPr txBox="1"/>
              <p:nvPr/>
            </p:nvSpPr>
            <p:spPr>
              <a:xfrm>
                <a:off x="7867230" y="-1324566"/>
                <a:ext cx="2453700" cy="355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DD643"/>
                    </a:solidFill>
                    <a:latin typeface="Arial"/>
                    <a:ea typeface="Arial"/>
                    <a:cs typeface="Arial"/>
                    <a:sym typeface="Arial"/>
                  </a:rPr>
                  <a:t>FUNCTIONALITIES:</a:t>
                </a:r>
                <a:endParaRPr sz="1100" b="0" i="0" u="none" strike="noStrike" cap="none">
                  <a:solidFill>
                    <a:srgbClr val="000000"/>
                  </a:solidFill>
                  <a:latin typeface="Arial"/>
                  <a:ea typeface="Arial"/>
                  <a:cs typeface="Arial"/>
                  <a:sym typeface="Arial"/>
                </a:endParaRPr>
              </a:p>
            </p:txBody>
          </p:sp>
          <p:sp>
            <p:nvSpPr>
              <p:cNvPr id="410" name="Google Shape;410;g32424a6032f_0_345"/>
              <p:cNvSpPr txBox="1"/>
              <p:nvPr/>
            </p:nvSpPr>
            <p:spPr>
              <a:xfrm>
                <a:off x="7786229" y="-1005171"/>
                <a:ext cx="5518800" cy="2494200"/>
              </a:xfrm>
              <a:prstGeom prst="rect">
                <a:avLst/>
              </a:prstGeom>
              <a:noFill/>
              <a:ln>
                <a:noFill/>
              </a:ln>
            </p:spPr>
            <p:txBody>
              <a:bodyPr spcFirstLastPara="1" wrap="square" lIns="68575" tIns="34275" rIns="68575" bIns="34275" anchor="t" anchorCtr="0">
                <a:spAutoFit/>
              </a:bodyPr>
              <a:lstStyle/>
              <a:p>
                <a:pPr marL="222250" marR="0" lvl="0" indent="-171450" algn="l" rtl="0">
                  <a:lnSpc>
                    <a:spcPct val="100000"/>
                  </a:lnSpc>
                  <a:spcBef>
                    <a:spcPts val="500"/>
                  </a:spcBef>
                  <a:spcAft>
                    <a:spcPts val="0"/>
                  </a:spcAft>
                  <a:buClr>
                    <a:schemeClr val="dk1"/>
                  </a:buClr>
                  <a:buSzPts val="1200"/>
                  <a:buFont typeface="Noto Sans Symbols"/>
                  <a:buChar char="✔"/>
                </a:pPr>
                <a:r>
                  <a:rPr lang="en" sz="1200" b="0" i="0" u="none" strike="noStrike" cap="none">
                    <a:solidFill>
                      <a:schemeClr val="dk1"/>
                    </a:solidFill>
                    <a:latin typeface="Arial"/>
                    <a:ea typeface="Arial"/>
                    <a:cs typeface="Arial"/>
                    <a:sym typeface="Arial"/>
                  </a:rPr>
                  <a:t>Department structure</a:t>
                </a:r>
                <a:endParaRPr sz="1200" b="0" i="0" u="none" strike="noStrike" cap="none">
                  <a:solidFill>
                    <a:schemeClr val="dk1"/>
                  </a:solidFill>
                  <a:latin typeface="Arial"/>
                  <a:ea typeface="Arial"/>
                  <a:cs typeface="Arial"/>
                  <a:sym typeface="Arial"/>
                </a:endParaRPr>
              </a:p>
              <a:p>
                <a:pPr marL="222250" marR="0" lvl="0" indent="-171450" algn="l" rtl="0">
                  <a:lnSpc>
                    <a:spcPct val="100000"/>
                  </a:lnSpc>
                  <a:spcBef>
                    <a:spcPts val="500"/>
                  </a:spcBef>
                  <a:spcAft>
                    <a:spcPts val="0"/>
                  </a:spcAft>
                  <a:buClr>
                    <a:schemeClr val="dk1"/>
                  </a:buClr>
                  <a:buSzPts val="1200"/>
                  <a:buFont typeface="Noto Sans Symbols"/>
                  <a:buChar char="✔"/>
                </a:pPr>
                <a:r>
                  <a:rPr lang="en" sz="1200" b="0" i="0" u="none" strike="noStrike" cap="none">
                    <a:solidFill>
                      <a:schemeClr val="dk1"/>
                    </a:solidFill>
                    <a:latin typeface="Arial"/>
                    <a:ea typeface="Arial"/>
                    <a:cs typeface="Arial"/>
                    <a:sym typeface="Arial"/>
                  </a:rPr>
                  <a:t>Item categorization</a:t>
                </a:r>
                <a:endParaRPr sz="1200" b="0" i="0" u="none" strike="noStrike" cap="none">
                  <a:solidFill>
                    <a:schemeClr val="dk1"/>
                  </a:solidFill>
                  <a:latin typeface="Arial"/>
                  <a:ea typeface="Arial"/>
                  <a:cs typeface="Arial"/>
                  <a:sym typeface="Arial"/>
                </a:endParaRPr>
              </a:p>
              <a:p>
                <a:pPr marL="222250" marR="0" lvl="0" indent="-171450" algn="l" rtl="0">
                  <a:lnSpc>
                    <a:spcPct val="100000"/>
                  </a:lnSpc>
                  <a:spcBef>
                    <a:spcPts val="500"/>
                  </a:spcBef>
                  <a:spcAft>
                    <a:spcPts val="0"/>
                  </a:spcAft>
                  <a:buClr>
                    <a:schemeClr val="dk1"/>
                  </a:buClr>
                  <a:buSzPts val="1200"/>
                  <a:buFont typeface="Noto Sans Symbols"/>
                  <a:buChar char="✔"/>
                </a:pPr>
                <a:r>
                  <a:rPr lang="en" sz="1200" b="0" i="0" u="none" strike="noStrike" cap="none">
                    <a:solidFill>
                      <a:schemeClr val="dk1"/>
                    </a:solidFill>
                    <a:latin typeface="Arial"/>
                    <a:ea typeface="Arial"/>
                    <a:cs typeface="Arial"/>
                    <a:sym typeface="Arial"/>
                  </a:rPr>
                  <a:t>Pagination capabilities</a:t>
                </a:r>
                <a:endParaRPr sz="1200" b="0" i="0" u="none" strike="noStrike" cap="none">
                  <a:solidFill>
                    <a:schemeClr val="dk1"/>
                  </a:solidFill>
                  <a:latin typeface="Arial"/>
                  <a:ea typeface="Arial"/>
                  <a:cs typeface="Arial"/>
                  <a:sym typeface="Arial"/>
                </a:endParaRPr>
              </a:p>
              <a:p>
                <a:pPr marL="222250" marR="0" lvl="0" indent="-171450" algn="l" rtl="0">
                  <a:lnSpc>
                    <a:spcPct val="100000"/>
                  </a:lnSpc>
                  <a:spcBef>
                    <a:spcPts val="500"/>
                  </a:spcBef>
                  <a:spcAft>
                    <a:spcPts val="0"/>
                  </a:spcAft>
                  <a:buClr>
                    <a:schemeClr val="dk1"/>
                  </a:buClr>
                  <a:buSzPts val="1200"/>
                  <a:buFont typeface="Noto Sans Symbols"/>
                  <a:buChar char="✔"/>
                </a:pPr>
                <a:r>
                  <a:rPr lang="en" sz="1200" b="0" i="0" u="none" strike="noStrike" cap="none">
                    <a:solidFill>
                      <a:schemeClr val="dk1"/>
                    </a:solidFill>
                    <a:latin typeface="Arial"/>
                    <a:ea typeface="Arial"/>
                    <a:cs typeface="Arial"/>
                    <a:sym typeface="Arial"/>
                  </a:rPr>
                  <a:t>Product image</a:t>
                </a:r>
                <a:endParaRPr sz="1200" b="0" i="0" u="none" strike="noStrike" cap="none">
                  <a:solidFill>
                    <a:schemeClr val="dk1"/>
                  </a:solidFill>
                  <a:latin typeface="Arial"/>
                  <a:ea typeface="Arial"/>
                  <a:cs typeface="Arial"/>
                  <a:sym typeface="Arial"/>
                </a:endParaRPr>
              </a:p>
              <a:p>
                <a:pPr marL="222250" marR="0" lvl="0" indent="-171450" algn="l" rtl="0">
                  <a:lnSpc>
                    <a:spcPct val="100000"/>
                  </a:lnSpc>
                  <a:spcBef>
                    <a:spcPts val="500"/>
                  </a:spcBef>
                  <a:spcAft>
                    <a:spcPts val="0"/>
                  </a:spcAft>
                  <a:buClr>
                    <a:schemeClr val="dk1"/>
                  </a:buClr>
                  <a:buSzPts val="1200"/>
                  <a:buFont typeface="Noto Sans Symbols"/>
                  <a:buChar char="✔"/>
                </a:pPr>
                <a:r>
                  <a:rPr lang="en" sz="1200" b="0" i="0" u="none" strike="noStrike" cap="none">
                    <a:solidFill>
                      <a:schemeClr val="dk1"/>
                    </a:solidFill>
                    <a:latin typeface="Arial"/>
                    <a:ea typeface="Arial"/>
                    <a:cs typeface="Arial"/>
                    <a:sym typeface="Arial"/>
                  </a:rPr>
                  <a:t>Customer tare, price and total charge disclosure</a:t>
                </a:r>
                <a:endParaRPr sz="1200" b="0" i="0" u="none" strike="noStrike" cap="none">
                  <a:solidFill>
                    <a:schemeClr val="dk1"/>
                  </a:solidFill>
                  <a:latin typeface="Arial"/>
                  <a:ea typeface="Arial"/>
                  <a:cs typeface="Arial"/>
                  <a:sym typeface="Arial"/>
                </a:endParaRPr>
              </a:p>
              <a:p>
                <a:pPr marL="222250" marR="0" lvl="0" indent="-171450" algn="l" rtl="0">
                  <a:lnSpc>
                    <a:spcPct val="100000"/>
                  </a:lnSpc>
                  <a:spcBef>
                    <a:spcPts val="500"/>
                  </a:spcBef>
                  <a:spcAft>
                    <a:spcPts val="0"/>
                  </a:spcAft>
                  <a:buClr>
                    <a:schemeClr val="dk1"/>
                  </a:buClr>
                  <a:buSzPts val="1200"/>
                  <a:buFont typeface="Noto Sans Symbols"/>
                  <a:buChar char="✔"/>
                </a:pPr>
                <a:r>
                  <a:rPr lang="en" sz="1200" b="0" i="0" u="none" strike="noStrike" cap="none">
                    <a:solidFill>
                      <a:schemeClr val="dk1"/>
                    </a:solidFill>
                    <a:latin typeface="Arial"/>
                    <a:ea typeface="Arial"/>
                    <a:cs typeface="Arial"/>
                    <a:sym typeface="Arial"/>
                  </a:rPr>
                  <a:t>Cloud managed</a:t>
                </a:r>
                <a:endParaRPr sz="1200" b="0" i="0" u="none" strike="noStrike" cap="none">
                  <a:solidFill>
                    <a:schemeClr val="dk1"/>
                  </a:solidFill>
                  <a:latin typeface="Arial"/>
                  <a:ea typeface="Arial"/>
                  <a:cs typeface="Arial"/>
                  <a:sym typeface="Arial"/>
                </a:endParaRPr>
              </a:p>
              <a:p>
                <a:pPr marL="222250" marR="0" lvl="0" indent="-171450" algn="l" rtl="0">
                  <a:lnSpc>
                    <a:spcPct val="100000"/>
                  </a:lnSpc>
                  <a:spcBef>
                    <a:spcPts val="500"/>
                  </a:spcBef>
                  <a:spcAft>
                    <a:spcPts val="0"/>
                  </a:spcAft>
                  <a:buClr>
                    <a:schemeClr val="dk1"/>
                  </a:buClr>
                  <a:buSzPts val="1200"/>
                  <a:buFont typeface="Noto Sans Symbols"/>
                  <a:buChar char="✔"/>
                </a:pPr>
                <a:r>
                  <a:rPr lang="en" sz="1200" b="0" i="0" u="none" strike="noStrike" cap="none">
                    <a:solidFill>
                      <a:schemeClr val="dk1"/>
                    </a:solidFill>
                    <a:latin typeface="Arial"/>
                    <a:ea typeface="Arial"/>
                    <a:cs typeface="Arial"/>
                    <a:sym typeface="Arial"/>
                  </a:rPr>
                  <a:t>Price embedded &amp; weight embedded barcode printing.</a:t>
                </a:r>
                <a:endParaRPr sz="1200" b="0" i="0" u="none" strike="noStrike" cap="none">
                  <a:solidFill>
                    <a:schemeClr val="dk1"/>
                  </a:solidFill>
                  <a:latin typeface="Arial"/>
                  <a:ea typeface="Arial"/>
                  <a:cs typeface="Arial"/>
                  <a:sym typeface="Arial"/>
                </a:endParaRPr>
              </a:p>
              <a:p>
                <a:pPr marL="222250" marR="0" lvl="0" indent="-171450" algn="l" rtl="0">
                  <a:lnSpc>
                    <a:spcPct val="100000"/>
                  </a:lnSpc>
                  <a:spcBef>
                    <a:spcPts val="500"/>
                  </a:spcBef>
                  <a:spcAft>
                    <a:spcPts val="0"/>
                  </a:spcAft>
                  <a:buClr>
                    <a:schemeClr val="dk1"/>
                  </a:buClr>
                  <a:buSzPts val="1200"/>
                  <a:buFont typeface="Noto Sans Symbols"/>
                  <a:buChar char="✔"/>
                </a:pPr>
                <a:r>
                  <a:rPr lang="en" sz="1200" b="0" i="0" u="none" strike="noStrike" cap="none">
                    <a:solidFill>
                      <a:schemeClr val="dk1"/>
                    </a:solidFill>
                    <a:latin typeface="Arial"/>
                    <a:ea typeface="Arial"/>
                    <a:cs typeface="Arial"/>
                    <a:sym typeface="Arial"/>
                  </a:rPr>
                  <a:t>Cumulative label printing</a:t>
                </a:r>
                <a:endParaRPr sz="1100" b="0" i="0" u="none" strike="noStrike" cap="none">
                  <a:solidFill>
                    <a:srgbClr val="000000"/>
                  </a:solidFill>
                  <a:latin typeface="Arial"/>
                  <a:ea typeface="Arial"/>
                  <a:cs typeface="Arial"/>
                  <a:sym typeface="Arial"/>
                </a:endParaRPr>
              </a:p>
            </p:txBody>
          </p:sp>
        </p:grpSp>
      </p:grpSp>
      <p:pic>
        <p:nvPicPr>
          <p:cNvPr id="411" name="Google Shape;411;g32424a6032f_0_345"/>
          <p:cNvPicPr preferRelativeResize="0"/>
          <p:nvPr/>
        </p:nvPicPr>
        <p:blipFill rotWithShape="1">
          <a:blip r:embed="rId3">
            <a:alphaModFix/>
          </a:blip>
          <a:srcRect/>
          <a:stretch/>
        </p:blipFill>
        <p:spPr>
          <a:xfrm flipH="1">
            <a:off x="6025115" y="2779763"/>
            <a:ext cx="2920411" cy="2059507"/>
          </a:xfrm>
          <a:prstGeom prst="rect">
            <a:avLst/>
          </a:prstGeom>
          <a:noFill/>
          <a:ln>
            <a:noFill/>
          </a:ln>
        </p:spPr>
      </p:pic>
      <p:graphicFrame>
        <p:nvGraphicFramePr>
          <p:cNvPr id="412" name="Google Shape;412;g32424a6032f_0_345"/>
          <p:cNvGraphicFramePr/>
          <p:nvPr/>
        </p:nvGraphicFramePr>
        <p:xfrm>
          <a:off x="109740" y="3554336"/>
          <a:ext cx="3000000" cy="3000000"/>
        </p:xfrm>
        <a:graphic>
          <a:graphicData uri="http://schemas.openxmlformats.org/drawingml/2006/table">
            <a:tbl>
              <a:tblPr firstRow="1" bandRow="1">
                <a:noFill/>
                <a:tableStyleId>{A9FB00F6-4EF7-45DC-A9A9-1C0F6DF98595}</a:tableStyleId>
              </a:tblPr>
              <a:tblGrid>
                <a:gridCol w="2894050">
                  <a:extLst>
                    <a:ext uri="{9D8B030D-6E8A-4147-A177-3AD203B41FA5}">
                      <a16:colId xmlns:a16="http://schemas.microsoft.com/office/drawing/2014/main" val="20000"/>
                    </a:ext>
                  </a:extLst>
                </a:gridCol>
                <a:gridCol w="2894050">
                  <a:extLst>
                    <a:ext uri="{9D8B030D-6E8A-4147-A177-3AD203B41FA5}">
                      <a16:colId xmlns:a16="http://schemas.microsoft.com/office/drawing/2014/main" val="20001"/>
                    </a:ext>
                  </a:extLst>
                </a:gridCol>
              </a:tblGrid>
              <a:tr h="371725">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Item</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Monthly Pricing</a:t>
                      </a:r>
                      <a:endParaRPr sz="1400" u="none" strike="noStrike" cap="none"/>
                    </a:p>
                  </a:txBody>
                  <a:tcPr marL="91450" marR="91450" marT="45725" marB="45725"/>
                </a:tc>
                <a:extLst>
                  <a:ext uri="{0D108BD9-81ED-4DB2-BD59-A6C34878D82A}">
                    <a16:rowId xmlns:a16="http://schemas.microsoft.com/office/drawing/2014/main" val="10000"/>
                  </a:ext>
                </a:extLst>
              </a:tr>
              <a:tr h="3717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Label Printing Scale TS5</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$49.99/ Month</a:t>
                      </a:r>
                      <a:endParaRPr sz="1400" u="none" strike="noStrike" cap="none"/>
                    </a:p>
                  </a:txBody>
                  <a:tcPr marL="91450" marR="91450" marT="45725" marB="45725"/>
                </a:tc>
                <a:extLst>
                  <a:ext uri="{0D108BD9-81ED-4DB2-BD59-A6C34878D82A}">
                    <a16:rowId xmlns:a16="http://schemas.microsoft.com/office/drawing/2014/main" val="10001"/>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g32424a6032f_0_359"/>
          <p:cNvPicPr preferRelativeResize="0"/>
          <p:nvPr/>
        </p:nvPicPr>
        <p:blipFill rotWithShape="1">
          <a:blip r:embed="rId3">
            <a:alphaModFix/>
          </a:blip>
          <a:srcRect/>
          <a:stretch/>
        </p:blipFill>
        <p:spPr>
          <a:xfrm>
            <a:off x="1128409" y="0"/>
            <a:ext cx="6663446" cy="48026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1"/>
        <p:cNvGrpSpPr/>
        <p:nvPr/>
      </p:nvGrpSpPr>
      <p:grpSpPr>
        <a:xfrm>
          <a:off x="0" y="0"/>
          <a:ext cx="0" cy="0"/>
          <a:chOff x="0" y="0"/>
          <a:chExt cx="0" cy="0"/>
        </a:xfrm>
      </p:grpSpPr>
      <p:sp>
        <p:nvSpPr>
          <p:cNvPr id="422" name="Google Shape;422;g32424a6032f_0_363"/>
          <p:cNvSpPr/>
          <p:nvPr/>
        </p:nvSpPr>
        <p:spPr>
          <a:xfrm>
            <a:off x="7166103" y="-2032938"/>
            <a:ext cx="3787200" cy="3698700"/>
          </a:xfrm>
          <a:prstGeom prst="ellipse">
            <a:avLst/>
          </a:prstGeom>
          <a:solidFill>
            <a:srgbClr val="FDD64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23" name="Google Shape;423;g32424a6032f_0_363"/>
          <p:cNvSpPr/>
          <p:nvPr/>
        </p:nvSpPr>
        <p:spPr>
          <a:xfrm>
            <a:off x="-108047" y="116519"/>
            <a:ext cx="436200" cy="205500"/>
          </a:xfrm>
          <a:prstGeom prst="roundRect">
            <a:avLst>
              <a:gd name="adj" fmla="val 50000"/>
            </a:avLst>
          </a:prstGeom>
          <a:gradFill>
            <a:gsLst>
              <a:gs pos="0">
                <a:srgbClr val="FDD643"/>
              </a:gs>
              <a:gs pos="100000">
                <a:srgbClr val="E43327"/>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424" name="Google Shape;424;g32424a6032f_0_363"/>
          <p:cNvGrpSpPr/>
          <p:nvPr/>
        </p:nvGrpSpPr>
        <p:grpSpPr>
          <a:xfrm>
            <a:off x="149448" y="72869"/>
            <a:ext cx="7960199" cy="2479463"/>
            <a:chOff x="549003" y="526916"/>
            <a:chExt cx="10613599" cy="3305951"/>
          </a:xfrm>
        </p:grpSpPr>
        <p:grpSp>
          <p:nvGrpSpPr>
            <p:cNvPr id="425" name="Google Shape;425;g32424a6032f_0_363"/>
            <p:cNvGrpSpPr/>
            <p:nvPr/>
          </p:nvGrpSpPr>
          <p:grpSpPr>
            <a:xfrm>
              <a:off x="549003" y="526916"/>
              <a:ext cx="5341200" cy="2723183"/>
              <a:chOff x="549003" y="526916"/>
              <a:chExt cx="5341200" cy="2723183"/>
            </a:xfrm>
          </p:grpSpPr>
          <p:sp>
            <p:nvSpPr>
              <p:cNvPr id="426" name="Google Shape;426;g32424a6032f_0_363"/>
              <p:cNvSpPr txBox="1"/>
              <p:nvPr/>
            </p:nvSpPr>
            <p:spPr>
              <a:xfrm>
                <a:off x="549335" y="526916"/>
                <a:ext cx="2033700" cy="379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DD643"/>
                    </a:solidFill>
                    <a:latin typeface="Arial"/>
                    <a:ea typeface="Arial"/>
                    <a:cs typeface="Arial"/>
                    <a:sym typeface="Arial"/>
                  </a:rPr>
                  <a:t>FEATURES</a:t>
                </a:r>
                <a:endParaRPr sz="1100" b="0" i="0" u="none" strike="noStrike" cap="none">
                  <a:solidFill>
                    <a:srgbClr val="000000"/>
                  </a:solidFill>
                  <a:latin typeface="Arial"/>
                  <a:ea typeface="Arial"/>
                  <a:cs typeface="Arial"/>
                  <a:sym typeface="Arial"/>
                </a:endParaRPr>
              </a:p>
            </p:txBody>
          </p:sp>
          <p:sp>
            <p:nvSpPr>
              <p:cNvPr id="427" name="Google Shape;427;g32424a6032f_0_363"/>
              <p:cNvSpPr txBox="1"/>
              <p:nvPr/>
            </p:nvSpPr>
            <p:spPr>
              <a:xfrm>
                <a:off x="549003" y="920899"/>
                <a:ext cx="5341200" cy="2329200"/>
              </a:xfrm>
              <a:prstGeom prst="rect">
                <a:avLst/>
              </a:prstGeom>
              <a:noFill/>
              <a:ln>
                <a:noFill/>
              </a:ln>
            </p:spPr>
            <p:txBody>
              <a:bodyPr spcFirstLastPara="1" wrap="square" lIns="68575" tIns="34275" rIns="68575" bIns="34275" anchor="t" anchorCtr="0">
                <a:spAutoFit/>
              </a:bodyPr>
              <a:lstStyle/>
              <a:p>
                <a:pPr marL="222250" marR="0" lvl="0" indent="-171450" algn="l" rtl="0">
                  <a:lnSpc>
                    <a:spcPct val="100000"/>
                  </a:lnSpc>
                  <a:spcBef>
                    <a:spcPts val="500"/>
                  </a:spcBef>
                  <a:spcAft>
                    <a:spcPts val="0"/>
                  </a:spcAft>
                  <a:buClr>
                    <a:schemeClr val="dk1"/>
                  </a:buClr>
                  <a:buSzPts val="1200"/>
                  <a:buFont typeface="Noto Sans Symbols"/>
                  <a:buChar char="✔"/>
                </a:pPr>
                <a:r>
                  <a:rPr lang="en" sz="1200" b="0" i="0" u="none" strike="noStrike" cap="none">
                    <a:solidFill>
                      <a:schemeClr val="dk1"/>
                    </a:solidFill>
                    <a:latin typeface="Arial"/>
                    <a:ea typeface="Arial"/>
                    <a:cs typeface="Arial"/>
                    <a:sym typeface="Arial"/>
                  </a:rPr>
                  <a:t>User Facing 15” Display</a:t>
                </a:r>
                <a:endParaRPr sz="1200" b="0" i="0" u="none" strike="noStrike" cap="none">
                  <a:solidFill>
                    <a:schemeClr val="dk1"/>
                  </a:solidFill>
                  <a:latin typeface="Arial"/>
                  <a:ea typeface="Arial"/>
                  <a:cs typeface="Arial"/>
                  <a:sym typeface="Arial"/>
                </a:endParaRPr>
              </a:p>
              <a:p>
                <a:pPr marL="222250" marR="0" lvl="0" indent="-171450" algn="l" rtl="0">
                  <a:lnSpc>
                    <a:spcPct val="100000"/>
                  </a:lnSpc>
                  <a:spcBef>
                    <a:spcPts val="500"/>
                  </a:spcBef>
                  <a:spcAft>
                    <a:spcPts val="0"/>
                  </a:spcAft>
                  <a:buClr>
                    <a:schemeClr val="dk1"/>
                  </a:buClr>
                  <a:buSzPts val="1200"/>
                  <a:buFont typeface="Noto Sans Symbols"/>
                  <a:buChar char="✔"/>
                </a:pPr>
                <a:r>
                  <a:rPr lang="en" sz="1200" b="0" i="0" u="none" strike="noStrike" cap="none">
                    <a:solidFill>
                      <a:schemeClr val="dk1"/>
                    </a:solidFill>
                    <a:latin typeface="Arial"/>
                    <a:ea typeface="Arial"/>
                    <a:cs typeface="Arial"/>
                    <a:sym typeface="Arial"/>
                  </a:rPr>
                  <a:t>Thermal production Label printer</a:t>
                </a:r>
                <a:endParaRPr sz="1200" b="0" i="0" u="none" strike="noStrike" cap="none">
                  <a:solidFill>
                    <a:schemeClr val="dk1"/>
                  </a:solidFill>
                  <a:latin typeface="Arial"/>
                  <a:ea typeface="Arial"/>
                  <a:cs typeface="Arial"/>
                  <a:sym typeface="Arial"/>
                </a:endParaRPr>
              </a:p>
              <a:p>
                <a:pPr marL="222250" marR="0" lvl="0" indent="-171450" algn="l" rtl="0">
                  <a:lnSpc>
                    <a:spcPct val="100000"/>
                  </a:lnSpc>
                  <a:spcBef>
                    <a:spcPts val="500"/>
                  </a:spcBef>
                  <a:spcAft>
                    <a:spcPts val="0"/>
                  </a:spcAft>
                  <a:buClr>
                    <a:schemeClr val="dk1"/>
                  </a:buClr>
                  <a:buSzPts val="1200"/>
                  <a:buFont typeface="Noto Sans Symbols"/>
                  <a:buChar char="✔"/>
                </a:pPr>
                <a:r>
                  <a:rPr lang="en" sz="1200" b="0" i="0" u="none" strike="noStrike" cap="none">
                    <a:solidFill>
                      <a:schemeClr val="dk1"/>
                    </a:solidFill>
                    <a:latin typeface="Arial"/>
                    <a:ea typeface="Arial"/>
                    <a:cs typeface="Arial"/>
                    <a:sym typeface="Arial"/>
                  </a:rPr>
                  <a:t>Windows Based OS</a:t>
                </a:r>
                <a:endParaRPr sz="1200" b="0" i="0" u="none" strike="noStrike" cap="none">
                  <a:solidFill>
                    <a:schemeClr val="dk1"/>
                  </a:solidFill>
                  <a:latin typeface="Arial"/>
                  <a:ea typeface="Arial"/>
                  <a:cs typeface="Arial"/>
                  <a:sym typeface="Arial"/>
                </a:endParaRPr>
              </a:p>
              <a:p>
                <a:pPr marL="222250" marR="0" lvl="0" indent="-171450" algn="l" rtl="0">
                  <a:lnSpc>
                    <a:spcPct val="100000"/>
                  </a:lnSpc>
                  <a:spcBef>
                    <a:spcPts val="500"/>
                  </a:spcBef>
                  <a:spcAft>
                    <a:spcPts val="0"/>
                  </a:spcAft>
                  <a:buClr>
                    <a:schemeClr val="dk1"/>
                  </a:buClr>
                  <a:buSzPts val="1200"/>
                  <a:buFont typeface="Noto Sans Symbols"/>
                  <a:buChar char="✔"/>
                </a:pPr>
                <a:r>
                  <a:rPr lang="en" sz="1200" b="0" i="0" u="none" strike="noStrike" cap="none">
                    <a:solidFill>
                      <a:schemeClr val="dk1"/>
                    </a:solidFill>
                    <a:latin typeface="Arial"/>
                    <a:ea typeface="Arial"/>
                    <a:cs typeface="Arial"/>
                    <a:sym typeface="Arial"/>
                  </a:rPr>
                  <a:t>Metal Housing for rough kitchen environments.</a:t>
                </a:r>
                <a:endParaRPr sz="1200" b="0" i="0" u="none" strike="noStrike" cap="none">
                  <a:solidFill>
                    <a:schemeClr val="dk1"/>
                  </a:solidFill>
                  <a:latin typeface="Arial"/>
                  <a:ea typeface="Arial"/>
                  <a:cs typeface="Arial"/>
                  <a:sym typeface="Arial"/>
                </a:endParaRPr>
              </a:p>
              <a:p>
                <a:pPr marL="222250" marR="0" lvl="0" indent="-171450" algn="l" rtl="0">
                  <a:lnSpc>
                    <a:spcPct val="100000"/>
                  </a:lnSpc>
                  <a:spcBef>
                    <a:spcPts val="500"/>
                  </a:spcBef>
                  <a:spcAft>
                    <a:spcPts val="0"/>
                  </a:spcAft>
                  <a:buClr>
                    <a:schemeClr val="dk1"/>
                  </a:buClr>
                  <a:buSzPts val="1200"/>
                  <a:buFont typeface="Noto Sans Symbols"/>
                  <a:buChar char="✔"/>
                </a:pPr>
                <a:r>
                  <a:rPr lang="en" sz="1200" b="0" i="0" u="none" strike="noStrike" cap="none">
                    <a:solidFill>
                      <a:schemeClr val="dk1"/>
                    </a:solidFill>
                    <a:latin typeface="Arial"/>
                    <a:ea typeface="Arial"/>
                    <a:cs typeface="Arial"/>
                    <a:sym typeface="Arial"/>
                  </a:rPr>
                  <a:t>Optional 60 lbs Scale</a:t>
                </a:r>
                <a:endParaRPr sz="1200" b="0" i="0" u="none" strike="noStrike" cap="none">
                  <a:solidFill>
                    <a:schemeClr val="dk1"/>
                  </a:solidFill>
                  <a:latin typeface="Arial"/>
                  <a:ea typeface="Arial"/>
                  <a:cs typeface="Arial"/>
                  <a:sym typeface="Arial"/>
                </a:endParaRPr>
              </a:p>
              <a:p>
                <a:pPr marL="222250" marR="0" lvl="0" indent="-171450" algn="l" rtl="0">
                  <a:lnSpc>
                    <a:spcPct val="100000"/>
                  </a:lnSpc>
                  <a:spcBef>
                    <a:spcPts val="500"/>
                  </a:spcBef>
                  <a:spcAft>
                    <a:spcPts val="0"/>
                  </a:spcAft>
                  <a:buClr>
                    <a:schemeClr val="dk1"/>
                  </a:buClr>
                  <a:buSzPts val="1200"/>
                  <a:buFont typeface="Noto Sans Symbols"/>
                  <a:buChar char="✔"/>
                </a:pPr>
                <a:r>
                  <a:rPr lang="en" sz="1200" b="0" i="0" u="none" strike="noStrike" cap="none">
                    <a:solidFill>
                      <a:schemeClr val="dk1"/>
                    </a:solidFill>
                    <a:latin typeface="Arial"/>
                    <a:ea typeface="Arial"/>
                    <a:cs typeface="Arial"/>
                    <a:sym typeface="Arial"/>
                  </a:rPr>
                  <a:t>Optional Industrial grade label printer</a:t>
                </a:r>
                <a:endParaRPr sz="1200" b="0" i="0" u="none" strike="noStrike" cap="none">
                  <a:solidFill>
                    <a:schemeClr val="dk1"/>
                  </a:solidFill>
                  <a:latin typeface="Arial"/>
                  <a:ea typeface="Arial"/>
                  <a:cs typeface="Arial"/>
                  <a:sym typeface="Arial"/>
                </a:endParaRPr>
              </a:p>
              <a:p>
                <a:pPr marL="222250" marR="0" lvl="0" indent="-171450" algn="l" rtl="0">
                  <a:lnSpc>
                    <a:spcPct val="100000"/>
                  </a:lnSpc>
                  <a:spcBef>
                    <a:spcPts val="500"/>
                  </a:spcBef>
                  <a:spcAft>
                    <a:spcPts val="0"/>
                  </a:spcAft>
                  <a:buClr>
                    <a:schemeClr val="dk1"/>
                  </a:buClr>
                  <a:buSzPts val="1200"/>
                  <a:buFont typeface="Noto Sans Symbols"/>
                  <a:buChar char="✔"/>
                </a:pPr>
                <a:r>
                  <a:rPr lang="en" sz="1200" b="0" i="0" u="none" strike="noStrike" cap="none">
                    <a:solidFill>
                      <a:schemeClr val="dk1"/>
                    </a:solidFill>
                    <a:latin typeface="Arial"/>
                    <a:ea typeface="Arial"/>
                    <a:cs typeface="Arial"/>
                    <a:sym typeface="Arial"/>
                  </a:rPr>
                  <a:t>Flushed, Capacitive Touchscreen</a:t>
                </a:r>
                <a:endParaRPr sz="1100" b="0" i="0" u="none" strike="noStrike" cap="none">
                  <a:solidFill>
                    <a:srgbClr val="000000"/>
                  </a:solidFill>
                  <a:latin typeface="Arial"/>
                  <a:ea typeface="Arial"/>
                  <a:cs typeface="Arial"/>
                  <a:sym typeface="Arial"/>
                </a:endParaRPr>
              </a:p>
            </p:txBody>
          </p:sp>
        </p:grpSp>
        <p:grpSp>
          <p:nvGrpSpPr>
            <p:cNvPr id="428" name="Google Shape;428;g32424a6032f_0_363"/>
            <p:cNvGrpSpPr/>
            <p:nvPr/>
          </p:nvGrpSpPr>
          <p:grpSpPr>
            <a:xfrm>
              <a:off x="5544351" y="528047"/>
              <a:ext cx="5618251" cy="3304820"/>
              <a:chOff x="8235597" y="-1748745"/>
              <a:chExt cx="5618251" cy="3304820"/>
            </a:xfrm>
          </p:grpSpPr>
          <p:sp>
            <p:nvSpPr>
              <p:cNvPr id="429" name="Google Shape;429;g32424a6032f_0_363"/>
              <p:cNvSpPr txBox="1"/>
              <p:nvPr/>
            </p:nvSpPr>
            <p:spPr>
              <a:xfrm>
                <a:off x="8235597" y="-1748745"/>
                <a:ext cx="2453700" cy="379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DD643"/>
                    </a:solidFill>
                    <a:latin typeface="Arial"/>
                    <a:ea typeface="Arial"/>
                    <a:cs typeface="Arial"/>
                    <a:sym typeface="Arial"/>
                  </a:rPr>
                  <a:t>FUNCTIONALITIES:</a:t>
                </a:r>
                <a:endParaRPr sz="1100" b="0" i="0" u="none" strike="noStrike" cap="none">
                  <a:solidFill>
                    <a:srgbClr val="000000"/>
                  </a:solidFill>
                  <a:latin typeface="Arial"/>
                  <a:ea typeface="Arial"/>
                  <a:cs typeface="Arial"/>
                  <a:sym typeface="Arial"/>
                </a:endParaRPr>
              </a:p>
            </p:txBody>
          </p:sp>
          <p:sp>
            <p:nvSpPr>
              <p:cNvPr id="430" name="Google Shape;430;g32424a6032f_0_363"/>
              <p:cNvSpPr txBox="1"/>
              <p:nvPr/>
            </p:nvSpPr>
            <p:spPr>
              <a:xfrm>
                <a:off x="8307148" y="-1436725"/>
                <a:ext cx="5546700" cy="2992800"/>
              </a:xfrm>
              <a:prstGeom prst="rect">
                <a:avLst/>
              </a:prstGeom>
              <a:noFill/>
              <a:ln>
                <a:noFill/>
              </a:ln>
            </p:spPr>
            <p:txBody>
              <a:bodyPr spcFirstLastPara="1" wrap="square" lIns="68575" tIns="34275" rIns="68575" bIns="34275" anchor="t" anchorCtr="0">
                <a:spAutoFit/>
              </a:bodyPr>
              <a:lstStyle/>
              <a:p>
                <a:pPr marL="222250" marR="0" lvl="0" indent="-171450" algn="l" rtl="0">
                  <a:lnSpc>
                    <a:spcPct val="100000"/>
                  </a:lnSpc>
                  <a:spcBef>
                    <a:spcPts val="500"/>
                  </a:spcBef>
                  <a:spcAft>
                    <a:spcPts val="0"/>
                  </a:spcAft>
                  <a:buClr>
                    <a:schemeClr val="dk1"/>
                  </a:buClr>
                  <a:buSzPts val="1200"/>
                  <a:buFont typeface="Noto Sans Symbols"/>
                  <a:buChar char="✔"/>
                </a:pPr>
                <a:r>
                  <a:rPr lang="en" sz="1200" b="0" i="0" u="none" strike="noStrike" cap="none">
                    <a:solidFill>
                      <a:schemeClr val="dk1"/>
                    </a:solidFill>
                    <a:latin typeface="Arial"/>
                    <a:ea typeface="Arial"/>
                    <a:cs typeface="Arial"/>
                    <a:sym typeface="Arial"/>
                  </a:rPr>
                  <a:t>Tare values assigned</a:t>
                </a:r>
                <a:endParaRPr sz="1200" b="0" i="0" u="none" strike="noStrike" cap="none">
                  <a:solidFill>
                    <a:schemeClr val="dk1"/>
                  </a:solidFill>
                  <a:latin typeface="Arial"/>
                  <a:ea typeface="Arial"/>
                  <a:cs typeface="Arial"/>
                  <a:sym typeface="Arial"/>
                </a:endParaRPr>
              </a:p>
              <a:p>
                <a:pPr marL="222250" marR="0" lvl="0" indent="-171450" algn="l" rtl="0">
                  <a:lnSpc>
                    <a:spcPct val="100000"/>
                  </a:lnSpc>
                  <a:spcBef>
                    <a:spcPts val="500"/>
                  </a:spcBef>
                  <a:spcAft>
                    <a:spcPts val="0"/>
                  </a:spcAft>
                  <a:buClr>
                    <a:schemeClr val="dk1"/>
                  </a:buClr>
                  <a:buSzPts val="1200"/>
                  <a:buFont typeface="Noto Sans Symbols"/>
                  <a:buChar char="✔"/>
                </a:pPr>
                <a:r>
                  <a:rPr lang="en" sz="1200" b="0" i="0" u="none" strike="noStrike" cap="none">
                    <a:solidFill>
                      <a:schemeClr val="dk1"/>
                    </a:solidFill>
                    <a:latin typeface="Arial"/>
                    <a:ea typeface="Arial"/>
                    <a:cs typeface="Arial"/>
                    <a:sym typeface="Arial"/>
                  </a:rPr>
                  <a:t>Random, Fixed and By Count PLU type printing.</a:t>
                </a:r>
                <a:endParaRPr sz="1200" b="0" i="0" u="none" strike="noStrike" cap="none">
                  <a:solidFill>
                    <a:schemeClr val="dk1"/>
                  </a:solidFill>
                  <a:latin typeface="Arial"/>
                  <a:ea typeface="Arial"/>
                  <a:cs typeface="Arial"/>
                  <a:sym typeface="Arial"/>
                </a:endParaRPr>
              </a:p>
              <a:p>
                <a:pPr marL="222250" marR="0" lvl="0" indent="-171450" algn="l" rtl="0">
                  <a:lnSpc>
                    <a:spcPct val="100000"/>
                  </a:lnSpc>
                  <a:spcBef>
                    <a:spcPts val="500"/>
                  </a:spcBef>
                  <a:spcAft>
                    <a:spcPts val="0"/>
                  </a:spcAft>
                  <a:buClr>
                    <a:schemeClr val="dk1"/>
                  </a:buClr>
                  <a:buSzPts val="1200"/>
                  <a:buFont typeface="Noto Sans Symbols"/>
                  <a:buChar char="✔"/>
                </a:pPr>
                <a:r>
                  <a:rPr lang="en" sz="1200" b="0" i="0" u="none" strike="noStrike" cap="none">
                    <a:solidFill>
                      <a:schemeClr val="dk1"/>
                    </a:solidFill>
                    <a:latin typeface="Arial"/>
                    <a:ea typeface="Arial"/>
                    <a:cs typeface="Arial"/>
                    <a:sym typeface="Arial"/>
                  </a:rPr>
                  <a:t>Departments Structure</a:t>
                </a:r>
                <a:endParaRPr sz="1200" b="0" i="0" u="none" strike="noStrike" cap="none">
                  <a:solidFill>
                    <a:schemeClr val="dk1"/>
                  </a:solidFill>
                  <a:latin typeface="Arial"/>
                  <a:ea typeface="Arial"/>
                  <a:cs typeface="Arial"/>
                  <a:sym typeface="Arial"/>
                </a:endParaRPr>
              </a:p>
              <a:p>
                <a:pPr marL="222250" marR="0" lvl="0" indent="-171450" algn="l" rtl="0">
                  <a:lnSpc>
                    <a:spcPct val="100000"/>
                  </a:lnSpc>
                  <a:spcBef>
                    <a:spcPts val="500"/>
                  </a:spcBef>
                  <a:spcAft>
                    <a:spcPts val="0"/>
                  </a:spcAft>
                  <a:buClr>
                    <a:schemeClr val="dk1"/>
                  </a:buClr>
                  <a:buSzPts val="1200"/>
                  <a:buFont typeface="Noto Sans Symbols"/>
                  <a:buChar char="✔"/>
                </a:pPr>
                <a:r>
                  <a:rPr lang="en" sz="1200" b="0" i="0" u="none" strike="noStrike" cap="none">
                    <a:solidFill>
                      <a:schemeClr val="dk1"/>
                    </a:solidFill>
                    <a:latin typeface="Arial"/>
                    <a:ea typeface="Arial"/>
                    <a:cs typeface="Arial"/>
                    <a:sym typeface="Arial"/>
                  </a:rPr>
                  <a:t>Item Categorization</a:t>
                </a:r>
                <a:endParaRPr sz="1200" b="0" i="0" u="none" strike="noStrike" cap="none">
                  <a:solidFill>
                    <a:schemeClr val="dk1"/>
                  </a:solidFill>
                  <a:latin typeface="Arial"/>
                  <a:ea typeface="Arial"/>
                  <a:cs typeface="Arial"/>
                  <a:sym typeface="Arial"/>
                </a:endParaRPr>
              </a:p>
              <a:p>
                <a:pPr marL="222250" marR="0" lvl="0" indent="-171450" algn="l" rtl="0">
                  <a:lnSpc>
                    <a:spcPct val="100000"/>
                  </a:lnSpc>
                  <a:spcBef>
                    <a:spcPts val="500"/>
                  </a:spcBef>
                  <a:spcAft>
                    <a:spcPts val="0"/>
                  </a:spcAft>
                  <a:buClr>
                    <a:schemeClr val="dk1"/>
                  </a:buClr>
                  <a:buSzPts val="1200"/>
                  <a:buFont typeface="Noto Sans Symbols"/>
                  <a:buChar char="✔"/>
                </a:pPr>
                <a:r>
                  <a:rPr lang="en" sz="1200" b="0" i="0" u="none" strike="noStrike" cap="none">
                    <a:solidFill>
                      <a:schemeClr val="dk1"/>
                    </a:solidFill>
                    <a:latin typeface="Arial"/>
                    <a:ea typeface="Arial"/>
                    <a:cs typeface="Arial"/>
                    <a:sym typeface="Arial"/>
                  </a:rPr>
                  <a:t>Inventory updater on production</a:t>
                </a:r>
                <a:endParaRPr sz="1200" b="0" i="0" u="none" strike="noStrike" cap="none">
                  <a:solidFill>
                    <a:schemeClr val="dk1"/>
                  </a:solidFill>
                  <a:latin typeface="Arial"/>
                  <a:ea typeface="Arial"/>
                  <a:cs typeface="Arial"/>
                  <a:sym typeface="Arial"/>
                </a:endParaRPr>
              </a:p>
              <a:p>
                <a:pPr marL="222250" marR="0" lvl="0" indent="-171450" algn="l" rtl="0">
                  <a:lnSpc>
                    <a:spcPct val="100000"/>
                  </a:lnSpc>
                  <a:spcBef>
                    <a:spcPts val="500"/>
                  </a:spcBef>
                  <a:spcAft>
                    <a:spcPts val="0"/>
                  </a:spcAft>
                  <a:buClr>
                    <a:schemeClr val="dk1"/>
                  </a:buClr>
                  <a:buSzPts val="1200"/>
                  <a:buFont typeface="Noto Sans Symbols"/>
                  <a:buChar char="✔"/>
                </a:pPr>
                <a:r>
                  <a:rPr lang="en" sz="1200" b="0" i="0" u="none" strike="noStrike" cap="none">
                    <a:solidFill>
                      <a:schemeClr val="dk1"/>
                    </a:solidFill>
                    <a:latin typeface="Arial"/>
                    <a:ea typeface="Arial"/>
                    <a:cs typeface="Arial"/>
                    <a:sym typeface="Arial"/>
                  </a:rPr>
                  <a:t>PLU finder</a:t>
                </a:r>
                <a:endParaRPr sz="1200" b="0" i="0" u="none" strike="noStrike" cap="none">
                  <a:solidFill>
                    <a:schemeClr val="dk1"/>
                  </a:solidFill>
                  <a:latin typeface="Arial"/>
                  <a:ea typeface="Arial"/>
                  <a:cs typeface="Arial"/>
                  <a:sym typeface="Arial"/>
                </a:endParaRPr>
              </a:p>
              <a:p>
                <a:pPr marL="222250" marR="0" lvl="0" indent="-171450" algn="l" rtl="0">
                  <a:lnSpc>
                    <a:spcPct val="100000"/>
                  </a:lnSpc>
                  <a:spcBef>
                    <a:spcPts val="500"/>
                  </a:spcBef>
                  <a:spcAft>
                    <a:spcPts val="0"/>
                  </a:spcAft>
                  <a:buClr>
                    <a:schemeClr val="dk1"/>
                  </a:buClr>
                  <a:buSzPts val="1200"/>
                  <a:buFont typeface="Noto Sans Symbols"/>
                  <a:buChar char="✔"/>
                </a:pPr>
                <a:r>
                  <a:rPr lang="en" sz="1200" b="0" i="0" u="none" strike="noStrike" cap="none">
                    <a:solidFill>
                      <a:schemeClr val="dk1"/>
                    </a:solidFill>
                    <a:latin typeface="Arial"/>
                    <a:ea typeface="Arial"/>
                    <a:cs typeface="Arial"/>
                    <a:sym typeface="Arial"/>
                  </a:rPr>
                  <a:t>Label Streaming</a:t>
                </a:r>
                <a:endParaRPr sz="1200" b="0" i="0" u="none" strike="noStrike" cap="none">
                  <a:solidFill>
                    <a:schemeClr val="dk1"/>
                  </a:solidFill>
                  <a:latin typeface="Arial"/>
                  <a:ea typeface="Arial"/>
                  <a:cs typeface="Arial"/>
                  <a:sym typeface="Arial"/>
                </a:endParaRPr>
              </a:p>
              <a:p>
                <a:pPr marL="222250" marR="0" lvl="0" indent="-171450" algn="l" rtl="0">
                  <a:lnSpc>
                    <a:spcPct val="100000"/>
                  </a:lnSpc>
                  <a:spcBef>
                    <a:spcPts val="500"/>
                  </a:spcBef>
                  <a:spcAft>
                    <a:spcPts val="0"/>
                  </a:spcAft>
                  <a:buClr>
                    <a:schemeClr val="dk1"/>
                  </a:buClr>
                  <a:buSzPts val="1200"/>
                  <a:buFont typeface="Noto Sans Symbols"/>
                  <a:buChar char="✔"/>
                </a:pPr>
                <a:r>
                  <a:rPr lang="en" sz="1200" b="0" i="0" u="none" strike="noStrike" cap="none">
                    <a:solidFill>
                      <a:schemeClr val="dk1"/>
                    </a:solidFill>
                    <a:latin typeface="Arial"/>
                    <a:ea typeface="Arial"/>
                    <a:cs typeface="Arial"/>
                    <a:sym typeface="Arial"/>
                  </a:rPr>
                  <a:t>Tare &amp; Print option</a:t>
                </a:r>
                <a:endParaRPr sz="1200" b="0" i="0" u="none" strike="noStrike" cap="none">
                  <a:solidFill>
                    <a:schemeClr val="dk1"/>
                  </a:solidFill>
                  <a:latin typeface="Arial"/>
                  <a:ea typeface="Arial"/>
                  <a:cs typeface="Arial"/>
                  <a:sym typeface="Arial"/>
                </a:endParaRPr>
              </a:p>
              <a:p>
                <a:pPr marL="222250" marR="0" lvl="0" indent="-171450" algn="l" rtl="0">
                  <a:lnSpc>
                    <a:spcPct val="100000"/>
                  </a:lnSpc>
                  <a:spcBef>
                    <a:spcPts val="500"/>
                  </a:spcBef>
                  <a:spcAft>
                    <a:spcPts val="0"/>
                  </a:spcAft>
                  <a:buClr>
                    <a:schemeClr val="dk1"/>
                  </a:buClr>
                  <a:buSzPts val="1200"/>
                  <a:buFont typeface="Noto Sans Symbols"/>
                  <a:buChar char="✔"/>
                </a:pPr>
                <a:r>
                  <a:rPr lang="en" sz="1200" b="0" i="0" u="none" strike="noStrike" cap="none">
                    <a:solidFill>
                      <a:schemeClr val="dk1"/>
                    </a:solidFill>
                    <a:latin typeface="Arial"/>
                    <a:ea typeface="Arial"/>
                    <a:cs typeface="Arial"/>
                    <a:sym typeface="Arial"/>
                  </a:rPr>
                  <a:t>Multiple label options, including continuous label stock</a:t>
                </a:r>
                <a:endParaRPr sz="1200" b="0" i="0" u="none" strike="noStrike" cap="none">
                  <a:solidFill>
                    <a:schemeClr val="dk1"/>
                  </a:solidFill>
                  <a:latin typeface="Arial"/>
                  <a:ea typeface="Arial"/>
                  <a:cs typeface="Arial"/>
                  <a:sym typeface="Arial"/>
                </a:endParaRPr>
              </a:p>
            </p:txBody>
          </p:sp>
        </p:grpSp>
      </p:grpSp>
      <p:pic>
        <p:nvPicPr>
          <p:cNvPr id="431" name="Google Shape;431;g32424a6032f_0_363"/>
          <p:cNvPicPr preferRelativeResize="0"/>
          <p:nvPr/>
        </p:nvPicPr>
        <p:blipFill rotWithShape="1">
          <a:blip r:embed="rId3">
            <a:alphaModFix/>
          </a:blip>
          <a:srcRect/>
          <a:stretch/>
        </p:blipFill>
        <p:spPr>
          <a:xfrm flipH="1">
            <a:off x="156881" y="2358414"/>
            <a:ext cx="2218067" cy="2680730"/>
          </a:xfrm>
          <a:prstGeom prst="rect">
            <a:avLst/>
          </a:prstGeom>
          <a:noFill/>
          <a:ln>
            <a:noFill/>
          </a:ln>
        </p:spPr>
      </p:pic>
      <p:pic>
        <p:nvPicPr>
          <p:cNvPr id="432" name="Google Shape;432;g32424a6032f_0_363"/>
          <p:cNvPicPr preferRelativeResize="0"/>
          <p:nvPr/>
        </p:nvPicPr>
        <p:blipFill rotWithShape="1">
          <a:blip r:embed="rId4">
            <a:alphaModFix/>
          </a:blip>
          <a:srcRect l="15040" t="29041" r="12511" b="27056"/>
          <a:stretch/>
        </p:blipFill>
        <p:spPr>
          <a:xfrm flipH="1">
            <a:off x="2041039" y="3799052"/>
            <a:ext cx="1716210" cy="912971"/>
          </a:xfrm>
          <a:prstGeom prst="rect">
            <a:avLst/>
          </a:prstGeom>
          <a:noFill/>
          <a:ln>
            <a:noFill/>
          </a:ln>
        </p:spPr>
      </p:pic>
      <p:sp>
        <p:nvSpPr>
          <p:cNvPr id="433" name="Google Shape;433;g32424a6032f_0_363"/>
          <p:cNvSpPr txBox="1"/>
          <p:nvPr/>
        </p:nvSpPr>
        <p:spPr>
          <a:xfrm>
            <a:off x="1853589" y="3560045"/>
            <a:ext cx="1672500" cy="2925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chemeClr val="dk1"/>
              </a:buClr>
              <a:buSzPts val="800"/>
              <a:buFont typeface="Arial"/>
              <a:buNone/>
            </a:pPr>
            <a:r>
              <a:rPr lang="en" sz="1000" b="0" i="0" u="none" strike="noStrike" cap="none">
                <a:solidFill>
                  <a:schemeClr val="dk1"/>
                </a:solidFill>
                <a:latin typeface="Arial"/>
                <a:ea typeface="Arial"/>
                <a:cs typeface="Arial"/>
                <a:sym typeface="Arial"/>
              </a:rPr>
              <a:t>Optional 60 lbs scale</a:t>
            </a:r>
            <a:endParaRPr sz="1000" b="0" i="0" u="none" strike="noStrike" cap="none">
              <a:solidFill>
                <a:schemeClr val="dk1"/>
              </a:solidFill>
              <a:latin typeface="Arial"/>
              <a:ea typeface="Arial"/>
              <a:cs typeface="Arial"/>
              <a:sym typeface="Arial"/>
            </a:endParaRPr>
          </a:p>
        </p:txBody>
      </p:sp>
      <p:graphicFrame>
        <p:nvGraphicFramePr>
          <p:cNvPr id="434" name="Google Shape;434;g32424a6032f_0_363"/>
          <p:cNvGraphicFramePr/>
          <p:nvPr/>
        </p:nvGraphicFramePr>
        <p:xfrm>
          <a:off x="3831288" y="3698779"/>
          <a:ext cx="3000000" cy="3000000"/>
        </p:xfrm>
        <a:graphic>
          <a:graphicData uri="http://schemas.openxmlformats.org/drawingml/2006/table">
            <a:tbl>
              <a:tblPr firstRow="1" bandRow="1">
                <a:noFill/>
                <a:tableStyleId>{A9FB00F6-4EF7-45DC-A9A9-1C0F6DF98595}</a:tableStyleId>
              </a:tblPr>
              <a:tblGrid>
                <a:gridCol w="2986350">
                  <a:extLst>
                    <a:ext uri="{9D8B030D-6E8A-4147-A177-3AD203B41FA5}">
                      <a16:colId xmlns:a16="http://schemas.microsoft.com/office/drawing/2014/main" val="20000"/>
                    </a:ext>
                  </a:extLst>
                </a:gridCol>
                <a:gridCol w="2176925">
                  <a:extLst>
                    <a:ext uri="{9D8B030D-6E8A-4147-A177-3AD203B41FA5}">
                      <a16:colId xmlns:a16="http://schemas.microsoft.com/office/drawing/2014/main" val="20001"/>
                    </a:ext>
                  </a:extLst>
                </a:gridCol>
              </a:tblGrid>
              <a:tr h="296225">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Item</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Monthly Pricing</a:t>
                      </a:r>
                      <a:endParaRPr sz="1400" u="none" strike="noStrike" cap="none"/>
                    </a:p>
                  </a:txBody>
                  <a:tcPr marL="91450" marR="91450" marT="45725" marB="45725"/>
                </a:tc>
                <a:extLst>
                  <a:ext uri="{0D108BD9-81ED-4DB2-BD59-A6C34878D82A}">
                    <a16:rowId xmlns:a16="http://schemas.microsoft.com/office/drawing/2014/main" val="10000"/>
                  </a:ext>
                </a:extLst>
              </a:tr>
              <a:tr h="2962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Label Printing Station (No Scale)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$49.99/ Month</a:t>
                      </a:r>
                      <a:endParaRPr sz="1400" u="none" strike="noStrike" cap="none"/>
                    </a:p>
                  </a:txBody>
                  <a:tcPr marL="91450" marR="91450" marT="45725" marB="45725"/>
                </a:tc>
                <a:extLst>
                  <a:ext uri="{0D108BD9-81ED-4DB2-BD59-A6C34878D82A}">
                    <a16:rowId xmlns:a16="http://schemas.microsoft.com/office/drawing/2014/main" val="10001"/>
                  </a:ext>
                </a:extLst>
              </a:tr>
              <a:tr h="2962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Label Printing Station (With Scale)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$79.99/ Month</a:t>
                      </a:r>
                      <a:endParaRPr sz="1400" u="none" strike="noStrike" cap="none"/>
                    </a:p>
                  </a:txBody>
                  <a:tcPr marL="91450" marR="91450" marT="45725" marB="45725"/>
                </a:tc>
                <a:extLst>
                  <a:ext uri="{0D108BD9-81ED-4DB2-BD59-A6C34878D82A}">
                    <a16:rowId xmlns:a16="http://schemas.microsoft.com/office/drawing/2014/main" val="10002"/>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g31f1deeae9d_0_578"/>
          <p:cNvSpPr txBox="1">
            <a:spLocks noGrp="1"/>
          </p:cNvSpPr>
          <p:nvPr>
            <p:ph type="title"/>
          </p:nvPr>
        </p:nvSpPr>
        <p:spPr>
          <a:xfrm>
            <a:off x="372695" y="0"/>
            <a:ext cx="7886700" cy="9942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3600"/>
              <a:buFont typeface="Play"/>
              <a:buNone/>
            </a:pPr>
            <a:r>
              <a:rPr lang="en" sz="3600"/>
              <a:t>POS Sales Support Overview</a:t>
            </a:r>
            <a:endParaRPr/>
          </a:p>
        </p:txBody>
      </p:sp>
      <p:sp>
        <p:nvSpPr>
          <p:cNvPr id="82" name="Google Shape;82;g31f1deeae9d_0_578"/>
          <p:cNvSpPr txBox="1">
            <a:spLocks noGrp="1"/>
          </p:cNvSpPr>
          <p:nvPr>
            <p:ph type="body" idx="3"/>
          </p:nvPr>
        </p:nvSpPr>
        <p:spPr>
          <a:xfrm>
            <a:off x="291762" y="994172"/>
            <a:ext cx="3887400" cy="618000"/>
          </a:xfrm>
          <a:prstGeom prst="rect">
            <a:avLst/>
          </a:prstGeom>
          <a:noFill/>
          <a:ln>
            <a:noFill/>
          </a:ln>
        </p:spPr>
        <p:txBody>
          <a:bodyPr spcFirstLastPara="1" wrap="square" lIns="68575" tIns="34275" rIns="68575" bIns="34275" anchor="b" anchorCtr="0">
            <a:normAutofit/>
          </a:bodyPr>
          <a:lstStyle/>
          <a:p>
            <a:pPr marL="342900" lvl="0" indent="-165100" algn="l" rtl="0">
              <a:lnSpc>
                <a:spcPct val="90000"/>
              </a:lnSpc>
              <a:spcBef>
                <a:spcPts val="800"/>
              </a:spcBef>
              <a:spcAft>
                <a:spcPts val="0"/>
              </a:spcAft>
              <a:buClr>
                <a:schemeClr val="dk1"/>
              </a:buClr>
              <a:buSzPts val="1800"/>
              <a:buNone/>
            </a:pPr>
            <a:r>
              <a:rPr lang="en"/>
              <a:t>Onboarding Assistance</a:t>
            </a:r>
            <a:endParaRPr/>
          </a:p>
        </p:txBody>
      </p:sp>
      <p:pic>
        <p:nvPicPr>
          <p:cNvPr id="83" name="Google Shape;83;g31f1deeae9d_0_578" descr="The sales CRM that's fully customizable | monday.com"/>
          <p:cNvPicPr preferRelativeResize="0"/>
          <p:nvPr/>
        </p:nvPicPr>
        <p:blipFill rotWithShape="1">
          <a:blip r:embed="rId3">
            <a:alphaModFix/>
          </a:blip>
          <a:srcRect l="6061" r="5831"/>
          <a:stretch/>
        </p:blipFill>
        <p:spPr>
          <a:xfrm>
            <a:off x="5376082" y="3295346"/>
            <a:ext cx="2883312" cy="676506"/>
          </a:xfrm>
          <a:prstGeom prst="rect">
            <a:avLst/>
          </a:prstGeom>
          <a:noFill/>
          <a:ln>
            <a:noFill/>
          </a:ln>
        </p:spPr>
      </p:pic>
      <p:sp>
        <p:nvSpPr>
          <p:cNvPr id="84" name="Google Shape;84;g31f1deeae9d_0_578"/>
          <p:cNvSpPr/>
          <p:nvPr/>
        </p:nvSpPr>
        <p:spPr>
          <a:xfrm rot="5400000">
            <a:off x="8500423" y="1589566"/>
            <a:ext cx="537000" cy="1143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85" name="Google Shape;85;g31f1deeae9d_0_578"/>
          <p:cNvPicPr preferRelativeResize="0"/>
          <p:nvPr/>
        </p:nvPicPr>
        <p:blipFill rotWithShape="1">
          <a:blip r:embed="rId4">
            <a:alphaModFix/>
          </a:blip>
          <a:srcRect l="18562" t="42414" r="17714" b="41489"/>
          <a:stretch/>
        </p:blipFill>
        <p:spPr>
          <a:xfrm>
            <a:off x="59275" y="4829100"/>
            <a:ext cx="1478001" cy="347576"/>
          </a:xfrm>
          <a:prstGeom prst="rect">
            <a:avLst/>
          </a:prstGeom>
          <a:noFill/>
          <a:ln>
            <a:noFill/>
          </a:ln>
        </p:spPr>
      </p:pic>
      <p:grpSp>
        <p:nvGrpSpPr>
          <p:cNvPr id="86" name="Google Shape;86;g31f1deeae9d_0_578"/>
          <p:cNvGrpSpPr/>
          <p:nvPr/>
        </p:nvGrpSpPr>
        <p:grpSpPr>
          <a:xfrm>
            <a:off x="317927" y="1635727"/>
            <a:ext cx="4374675" cy="2716199"/>
            <a:chOff x="0" y="31494"/>
            <a:chExt cx="5832900" cy="3621599"/>
          </a:xfrm>
        </p:grpSpPr>
        <p:sp>
          <p:nvSpPr>
            <p:cNvPr id="87" name="Google Shape;87;g31f1deeae9d_0_578"/>
            <p:cNvSpPr/>
            <p:nvPr/>
          </p:nvSpPr>
          <p:spPr>
            <a:xfrm>
              <a:off x="0" y="31494"/>
              <a:ext cx="5832900" cy="468000"/>
            </a:xfrm>
            <a:prstGeom prst="roundRect">
              <a:avLst>
                <a:gd name="adj" fmla="val 16667"/>
              </a:avLst>
            </a:prstGeom>
            <a:solidFill>
              <a:srgbClr val="126082"/>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g31f1deeae9d_0_578"/>
            <p:cNvSpPr txBox="1"/>
            <p:nvPr/>
          </p:nvSpPr>
          <p:spPr>
            <a:xfrm>
              <a:off x="22846" y="54340"/>
              <a:ext cx="5787300" cy="422400"/>
            </a:xfrm>
            <a:prstGeom prst="rect">
              <a:avLst/>
            </a:prstGeom>
            <a:no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000000"/>
                </a:buClr>
                <a:buSzPts val="1500"/>
                <a:buFont typeface="Arial"/>
                <a:buNone/>
              </a:pPr>
              <a:r>
                <a:rPr lang="en" sz="1500" b="0" i="0" u="none" strike="noStrike" cap="none">
                  <a:solidFill>
                    <a:schemeClr val="lt1"/>
                  </a:solidFill>
                  <a:latin typeface="Arial"/>
                  <a:ea typeface="Arial"/>
                  <a:cs typeface="Arial"/>
                  <a:sym typeface="Arial"/>
                </a:rPr>
                <a:t>GRETA Sales Force</a:t>
              </a:r>
              <a:endParaRPr sz="1500" b="0" i="0" u="none" strike="noStrike" cap="none">
                <a:solidFill>
                  <a:schemeClr val="lt1"/>
                </a:solidFill>
                <a:latin typeface="Arial"/>
                <a:ea typeface="Arial"/>
                <a:cs typeface="Arial"/>
                <a:sym typeface="Arial"/>
              </a:endParaRPr>
            </a:p>
          </p:txBody>
        </p:sp>
        <p:sp>
          <p:nvSpPr>
            <p:cNvPr id="89" name="Google Shape;89;g31f1deeae9d_0_578"/>
            <p:cNvSpPr/>
            <p:nvPr/>
          </p:nvSpPr>
          <p:spPr>
            <a:xfrm>
              <a:off x="0" y="557094"/>
              <a:ext cx="5832900" cy="468000"/>
            </a:xfrm>
            <a:prstGeom prst="roundRect">
              <a:avLst>
                <a:gd name="adj" fmla="val 16667"/>
              </a:avLst>
            </a:prstGeom>
            <a:solidFill>
              <a:srgbClr val="126082"/>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g31f1deeae9d_0_578"/>
            <p:cNvSpPr txBox="1"/>
            <p:nvPr/>
          </p:nvSpPr>
          <p:spPr>
            <a:xfrm>
              <a:off x="22846" y="579940"/>
              <a:ext cx="5787300" cy="422400"/>
            </a:xfrm>
            <a:prstGeom prst="rect">
              <a:avLst/>
            </a:prstGeom>
            <a:no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000000"/>
                </a:buClr>
                <a:buSzPts val="1500"/>
                <a:buFont typeface="Arial"/>
                <a:buNone/>
              </a:pPr>
              <a:r>
                <a:rPr lang="en" sz="1500" b="0" i="0" u="none" strike="noStrike" cap="none">
                  <a:solidFill>
                    <a:schemeClr val="lt1"/>
                  </a:solidFill>
                  <a:latin typeface="Arial"/>
                  <a:ea typeface="Arial"/>
                  <a:cs typeface="Arial"/>
                  <a:sym typeface="Arial"/>
                </a:rPr>
                <a:t>Contract Completion</a:t>
              </a:r>
              <a:endParaRPr sz="1100" b="0" i="0" u="none" strike="noStrike" cap="none">
                <a:solidFill>
                  <a:srgbClr val="000000"/>
                </a:solidFill>
                <a:latin typeface="Arial"/>
                <a:ea typeface="Arial"/>
                <a:cs typeface="Arial"/>
                <a:sym typeface="Arial"/>
              </a:endParaRPr>
            </a:p>
          </p:txBody>
        </p:sp>
        <p:sp>
          <p:nvSpPr>
            <p:cNvPr id="91" name="Google Shape;91;g31f1deeae9d_0_578"/>
            <p:cNvSpPr/>
            <p:nvPr/>
          </p:nvSpPr>
          <p:spPr>
            <a:xfrm>
              <a:off x="0" y="1082694"/>
              <a:ext cx="5832900" cy="468000"/>
            </a:xfrm>
            <a:prstGeom prst="roundRect">
              <a:avLst>
                <a:gd name="adj" fmla="val 16667"/>
              </a:avLst>
            </a:prstGeom>
            <a:solidFill>
              <a:srgbClr val="126082"/>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g31f1deeae9d_0_578"/>
            <p:cNvSpPr txBox="1"/>
            <p:nvPr/>
          </p:nvSpPr>
          <p:spPr>
            <a:xfrm>
              <a:off x="22846" y="1105540"/>
              <a:ext cx="5787300" cy="422400"/>
            </a:xfrm>
            <a:prstGeom prst="rect">
              <a:avLst/>
            </a:prstGeom>
            <a:no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000000"/>
                </a:buClr>
                <a:buSzPts val="1500"/>
                <a:buFont typeface="Arial"/>
                <a:buNone/>
              </a:pPr>
              <a:r>
                <a:rPr lang="en" sz="1500" b="0" i="0" u="none" strike="noStrike" cap="none">
                  <a:solidFill>
                    <a:schemeClr val="lt1"/>
                  </a:solidFill>
                  <a:latin typeface="Arial"/>
                  <a:ea typeface="Arial"/>
                  <a:cs typeface="Arial"/>
                  <a:sym typeface="Arial"/>
                </a:rPr>
                <a:t>VAR Sheets</a:t>
              </a:r>
              <a:endParaRPr sz="1100" b="0" i="0" u="none" strike="noStrike" cap="none">
                <a:solidFill>
                  <a:srgbClr val="000000"/>
                </a:solidFill>
                <a:latin typeface="Arial"/>
                <a:ea typeface="Arial"/>
                <a:cs typeface="Arial"/>
                <a:sym typeface="Arial"/>
              </a:endParaRPr>
            </a:p>
          </p:txBody>
        </p:sp>
        <p:sp>
          <p:nvSpPr>
            <p:cNvPr id="93" name="Google Shape;93;g31f1deeae9d_0_578"/>
            <p:cNvSpPr/>
            <p:nvPr/>
          </p:nvSpPr>
          <p:spPr>
            <a:xfrm>
              <a:off x="0" y="1608294"/>
              <a:ext cx="5832900" cy="468000"/>
            </a:xfrm>
            <a:prstGeom prst="roundRect">
              <a:avLst>
                <a:gd name="adj" fmla="val 16667"/>
              </a:avLst>
            </a:prstGeom>
            <a:solidFill>
              <a:srgbClr val="126082"/>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g31f1deeae9d_0_578"/>
            <p:cNvSpPr txBox="1"/>
            <p:nvPr/>
          </p:nvSpPr>
          <p:spPr>
            <a:xfrm>
              <a:off x="22846" y="1631140"/>
              <a:ext cx="5787300" cy="422400"/>
            </a:xfrm>
            <a:prstGeom prst="rect">
              <a:avLst/>
            </a:prstGeom>
            <a:no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000000"/>
                </a:buClr>
                <a:buSzPts val="1500"/>
                <a:buFont typeface="Arial"/>
                <a:buNone/>
              </a:pPr>
              <a:r>
                <a:rPr lang="en" sz="1500" b="0" i="0" u="none" strike="noStrike" cap="none">
                  <a:solidFill>
                    <a:schemeClr val="lt1"/>
                  </a:solidFill>
                  <a:latin typeface="Arial"/>
                  <a:ea typeface="Arial"/>
                  <a:cs typeface="Arial"/>
                  <a:sym typeface="Arial"/>
                </a:rPr>
                <a:t>Site Surveys</a:t>
              </a:r>
              <a:endParaRPr sz="1100" b="0" i="0" u="none" strike="noStrike" cap="none">
                <a:solidFill>
                  <a:srgbClr val="000000"/>
                </a:solidFill>
                <a:latin typeface="Arial"/>
                <a:ea typeface="Arial"/>
                <a:cs typeface="Arial"/>
                <a:sym typeface="Arial"/>
              </a:endParaRPr>
            </a:p>
          </p:txBody>
        </p:sp>
        <p:sp>
          <p:nvSpPr>
            <p:cNvPr id="95" name="Google Shape;95;g31f1deeae9d_0_578"/>
            <p:cNvSpPr/>
            <p:nvPr/>
          </p:nvSpPr>
          <p:spPr>
            <a:xfrm>
              <a:off x="0" y="2133894"/>
              <a:ext cx="5832900" cy="468000"/>
            </a:xfrm>
            <a:prstGeom prst="roundRect">
              <a:avLst>
                <a:gd name="adj" fmla="val 16667"/>
              </a:avLst>
            </a:prstGeom>
            <a:solidFill>
              <a:srgbClr val="126082"/>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g31f1deeae9d_0_578"/>
            <p:cNvSpPr txBox="1"/>
            <p:nvPr/>
          </p:nvSpPr>
          <p:spPr>
            <a:xfrm>
              <a:off x="22846" y="2156740"/>
              <a:ext cx="5787300" cy="422400"/>
            </a:xfrm>
            <a:prstGeom prst="rect">
              <a:avLst/>
            </a:prstGeom>
            <a:no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000000"/>
                </a:buClr>
                <a:buSzPts val="1500"/>
                <a:buFont typeface="Arial"/>
                <a:buNone/>
              </a:pPr>
              <a:r>
                <a:rPr lang="en" sz="1500" b="0" i="0" u="none" strike="noStrike" cap="none">
                  <a:solidFill>
                    <a:schemeClr val="lt1"/>
                  </a:solidFill>
                  <a:latin typeface="Arial"/>
                  <a:ea typeface="Arial"/>
                  <a:cs typeface="Arial"/>
                  <a:sym typeface="Arial"/>
                </a:rPr>
                <a:t>Netevia HQ Updates</a:t>
              </a:r>
              <a:endParaRPr sz="1100" b="0" i="0" u="none" strike="noStrike" cap="none">
                <a:solidFill>
                  <a:srgbClr val="000000"/>
                </a:solidFill>
                <a:latin typeface="Arial"/>
                <a:ea typeface="Arial"/>
                <a:cs typeface="Arial"/>
                <a:sym typeface="Arial"/>
              </a:endParaRPr>
            </a:p>
          </p:txBody>
        </p:sp>
        <p:sp>
          <p:nvSpPr>
            <p:cNvPr id="97" name="Google Shape;97;g31f1deeae9d_0_578"/>
            <p:cNvSpPr/>
            <p:nvPr/>
          </p:nvSpPr>
          <p:spPr>
            <a:xfrm>
              <a:off x="0" y="2659493"/>
              <a:ext cx="5832900" cy="468000"/>
            </a:xfrm>
            <a:prstGeom prst="roundRect">
              <a:avLst>
                <a:gd name="adj" fmla="val 16667"/>
              </a:avLst>
            </a:prstGeom>
            <a:solidFill>
              <a:srgbClr val="126082"/>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g31f1deeae9d_0_578"/>
            <p:cNvSpPr txBox="1"/>
            <p:nvPr/>
          </p:nvSpPr>
          <p:spPr>
            <a:xfrm>
              <a:off x="22846" y="2682339"/>
              <a:ext cx="5787300" cy="422400"/>
            </a:xfrm>
            <a:prstGeom prst="rect">
              <a:avLst/>
            </a:prstGeom>
            <a:no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000000"/>
                </a:buClr>
                <a:buSzPts val="1500"/>
                <a:buFont typeface="Arial"/>
                <a:buNone/>
              </a:pPr>
              <a:r>
                <a:rPr lang="en" sz="1500" b="0" i="0" u="none" strike="noStrike" cap="none">
                  <a:solidFill>
                    <a:schemeClr val="lt1"/>
                  </a:solidFill>
                  <a:latin typeface="Arial"/>
                  <a:ea typeface="Arial"/>
                  <a:cs typeface="Arial"/>
                  <a:sym typeface="Arial"/>
                </a:rPr>
                <a:t>Upload to Shared Drive</a:t>
              </a:r>
              <a:endParaRPr sz="1100" b="0" i="0" u="none" strike="noStrike" cap="none">
                <a:solidFill>
                  <a:srgbClr val="000000"/>
                </a:solidFill>
                <a:latin typeface="Arial"/>
                <a:ea typeface="Arial"/>
                <a:cs typeface="Arial"/>
                <a:sym typeface="Arial"/>
              </a:endParaRPr>
            </a:p>
          </p:txBody>
        </p:sp>
        <p:sp>
          <p:nvSpPr>
            <p:cNvPr id="99" name="Google Shape;99;g31f1deeae9d_0_578"/>
            <p:cNvSpPr/>
            <p:nvPr/>
          </p:nvSpPr>
          <p:spPr>
            <a:xfrm>
              <a:off x="0" y="3185093"/>
              <a:ext cx="5832900" cy="468000"/>
            </a:xfrm>
            <a:prstGeom prst="roundRect">
              <a:avLst>
                <a:gd name="adj" fmla="val 16667"/>
              </a:avLst>
            </a:prstGeom>
            <a:solidFill>
              <a:srgbClr val="126082"/>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g31f1deeae9d_0_578"/>
            <p:cNvSpPr txBox="1"/>
            <p:nvPr/>
          </p:nvSpPr>
          <p:spPr>
            <a:xfrm>
              <a:off x="22846" y="3207939"/>
              <a:ext cx="5787300" cy="422400"/>
            </a:xfrm>
            <a:prstGeom prst="rect">
              <a:avLst/>
            </a:prstGeom>
            <a:no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000000"/>
                </a:buClr>
                <a:buSzPts val="1500"/>
                <a:buFont typeface="Arial"/>
                <a:buNone/>
              </a:pPr>
              <a:r>
                <a:rPr lang="en" sz="1500" b="0" i="0" u="none" strike="noStrike" cap="none">
                  <a:solidFill>
                    <a:schemeClr val="lt1"/>
                  </a:solidFill>
                  <a:latin typeface="Arial"/>
                  <a:ea typeface="Arial"/>
                  <a:cs typeface="Arial"/>
                  <a:sym typeface="Arial"/>
                </a:rPr>
                <a:t>Notify GRETA for Implementation</a:t>
              </a:r>
              <a:endParaRPr sz="1100" b="0" i="0" u="none" strike="noStrike" cap="none">
                <a:solidFill>
                  <a:srgbClr val="000000"/>
                </a:solidFill>
                <a:latin typeface="Arial"/>
                <a:ea typeface="Arial"/>
                <a:cs typeface="Arial"/>
                <a:sym typeface="Arial"/>
              </a:endParaRPr>
            </a:p>
          </p:txBody>
        </p:sp>
      </p:grpSp>
      <p:pic>
        <p:nvPicPr>
          <p:cNvPr id="101" name="Google Shape;101;g31f1deeae9d_0_578"/>
          <p:cNvPicPr preferRelativeResize="0"/>
          <p:nvPr/>
        </p:nvPicPr>
        <p:blipFill rotWithShape="1">
          <a:blip r:embed="rId5">
            <a:alphaModFix/>
          </a:blip>
          <a:srcRect/>
          <a:stretch/>
        </p:blipFill>
        <p:spPr>
          <a:xfrm>
            <a:off x="5890061" y="1558858"/>
            <a:ext cx="2000326" cy="14003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g32424a6032f_0_379"/>
          <p:cNvSpPr>
            <a:spLocks noGrp="1"/>
          </p:cNvSpPr>
          <p:nvPr>
            <p:ph type="pic" idx="2"/>
          </p:nvPr>
        </p:nvSpPr>
        <p:spPr>
          <a:xfrm>
            <a:off x="0" y="0"/>
            <a:ext cx="9144000" cy="5143500"/>
          </a:xfrm>
          <a:prstGeom prst="rect">
            <a:avLst/>
          </a:prstGeom>
          <a:noFill/>
          <a:ln>
            <a:noFill/>
          </a:ln>
        </p:spPr>
        <p:txBody>
          <a:bodyPr/>
          <a:lstStyle/>
          <a:p>
            <a:endParaRPr lang="en-US"/>
          </a:p>
        </p:txBody>
      </p:sp>
      <p:pic>
        <p:nvPicPr>
          <p:cNvPr id="440" name="Google Shape;440;g32424a6032f_0_379"/>
          <p:cNvPicPr preferRelativeResize="0"/>
          <p:nvPr/>
        </p:nvPicPr>
        <p:blipFill rotWithShape="1">
          <a:blip r:embed="rId3">
            <a:alphaModFix/>
          </a:blip>
          <a:srcRect/>
          <a:stretch/>
        </p:blipFill>
        <p:spPr>
          <a:xfrm>
            <a:off x="1382858" y="0"/>
            <a:ext cx="6200699" cy="483041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g32424a6032f_0_384"/>
          <p:cNvPicPr preferRelativeResize="0"/>
          <p:nvPr/>
        </p:nvPicPr>
        <p:blipFill rotWithShape="1">
          <a:blip r:embed="rId3">
            <a:alphaModFix/>
          </a:blip>
          <a:srcRect/>
          <a:stretch/>
        </p:blipFill>
        <p:spPr>
          <a:xfrm>
            <a:off x="313403" y="891384"/>
            <a:ext cx="4241260" cy="2786015"/>
          </a:xfrm>
          <a:prstGeom prst="rect">
            <a:avLst/>
          </a:prstGeom>
          <a:noFill/>
          <a:ln>
            <a:noFill/>
          </a:ln>
        </p:spPr>
      </p:pic>
      <p:pic>
        <p:nvPicPr>
          <p:cNvPr id="446" name="Google Shape;446;g32424a6032f_0_384"/>
          <p:cNvPicPr preferRelativeResize="0"/>
          <p:nvPr/>
        </p:nvPicPr>
        <p:blipFill rotWithShape="1">
          <a:blip r:embed="rId4">
            <a:alphaModFix/>
          </a:blip>
          <a:srcRect/>
          <a:stretch/>
        </p:blipFill>
        <p:spPr>
          <a:xfrm>
            <a:off x="4589339" y="891383"/>
            <a:ext cx="4233651" cy="2786016"/>
          </a:xfrm>
          <a:prstGeom prst="rect">
            <a:avLst/>
          </a:prstGeom>
          <a:noFill/>
          <a:ln>
            <a:noFill/>
          </a:ln>
        </p:spPr>
      </p:pic>
      <p:grpSp>
        <p:nvGrpSpPr>
          <p:cNvPr id="447" name="Google Shape;447;g32424a6032f_0_384"/>
          <p:cNvGrpSpPr/>
          <p:nvPr/>
        </p:nvGrpSpPr>
        <p:grpSpPr>
          <a:xfrm>
            <a:off x="-122872" y="195887"/>
            <a:ext cx="4299049" cy="438750"/>
            <a:chOff x="-163830" y="960236"/>
            <a:chExt cx="5732065" cy="585000"/>
          </a:xfrm>
        </p:grpSpPr>
        <p:sp>
          <p:nvSpPr>
            <p:cNvPr id="448" name="Google Shape;448;g32424a6032f_0_384"/>
            <p:cNvSpPr txBox="1"/>
            <p:nvPr/>
          </p:nvSpPr>
          <p:spPr>
            <a:xfrm>
              <a:off x="689035" y="960236"/>
              <a:ext cx="4879200" cy="585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E43327"/>
                  </a:solidFill>
                  <a:latin typeface="Arial"/>
                  <a:ea typeface="Arial"/>
                  <a:cs typeface="Arial"/>
                  <a:sym typeface="Arial"/>
                </a:rPr>
                <a:t>INVENTORY TABLET</a:t>
              </a:r>
              <a:endParaRPr sz="1100" b="0" i="0" u="none" strike="noStrike" cap="none">
                <a:solidFill>
                  <a:srgbClr val="000000"/>
                </a:solidFill>
                <a:latin typeface="Arial"/>
                <a:ea typeface="Arial"/>
                <a:cs typeface="Arial"/>
                <a:sym typeface="Arial"/>
              </a:endParaRPr>
            </a:p>
          </p:txBody>
        </p:sp>
        <p:sp>
          <p:nvSpPr>
            <p:cNvPr id="449" name="Google Shape;449;g32424a6032f_0_384"/>
            <p:cNvSpPr/>
            <p:nvPr/>
          </p:nvSpPr>
          <p:spPr>
            <a:xfrm>
              <a:off x="-163830" y="1097280"/>
              <a:ext cx="581700" cy="274200"/>
            </a:xfrm>
            <a:prstGeom prst="roundRect">
              <a:avLst>
                <a:gd name="adj" fmla="val 50000"/>
              </a:avLst>
            </a:prstGeom>
            <a:gradFill>
              <a:gsLst>
                <a:gs pos="0">
                  <a:srgbClr val="FDD643"/>
                </a:gs>
                <a:gs pos="100000">
                  <a:srgbClr val="E43327"/>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graphicFrame>
        <p:nvGraphicFramePr>
          <p:cNvPr id="450" name="Google Shape;450;g32424a6032f_0_384"/>
          <p:cNvGraphicFramePr/>
          <p:nvPr/>
        </p:nvGraphicFramePr>
        <p:xfrm>
          <a:off x="2188779" y="3835164"/>
          <a:ext cx="3000000" cy="3000000"/>
        </p:xfrm>
        <a:graphic>
          <a:graphicData uri="http://schemas.openxmlformats.org/drawingml/2006/table">
            <a:tbl>
              <a:tblPr firstRow="1" bandRow="1">
                <a:noFill/>
                <a:tableStyleId>{A9FB00F6-4EF7-45DC-A9A9-1C0F6DF98595}</a:tableStyleId>
              </a:tblPr>
              <a:tblGrid>
                <a:gridCol w="2986350">
                  <a:extLst>
                    <a:ext uri="{9D8B030D-6E8A-4147-A177-3AD203B41FA5}">
                      <a16:colId xmlns:a16="http://schemas.microsoft.com/office/drawing/2014/main" val="20000"/>
                    </a:ext>
                  </a:extLst>
                </a:gridCol>
                <a:gridCol w="2176925">
                  <a:extLst>
                    <a:ext uri="{9D8B030D-6E8A-4147-A177-3AD203B41FA5}">
                      <a16:colId xmlns:a16="http://schemas.microsoft.com/office/drawing/2014/main" val="20001"/>
                    </a:ext>
                  </a:extLst>
                </a:gridCol>
              </a:tblGrid>
              <a:tr h="296225">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Item</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Monthly Pricing</a:t>
                      </a:r>
                      <a:endParaRPr sz="1400" u="none" strike="noStrike" cap="none"/>
                    </a:p>
                  </a:txBody>
                  <a:tcPr marL="91450" marR="91450" marT="45725" marB="45725"/>
                </a:tc>
                <a:extLst>
                  <a:ext uri="{0D108BD9-81ED-4DB2-BD59-A6C34878D82A}">
                    <a16:rowId xmlns:a16="http://schemas.microsoft.com/office/drawing/2014/main" val="10000"/>
                  </a:ext>
                </a:extLst>
              </a:tr>
              <a:tr h="2962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7” Inventory Tablet</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$19.99/ Month</a:t>
                      </a:r>
                      <a:endParaRPr sz="1400" u="none" strike="noStrike" cap="none"/>
                    </a:p>
                  </a:txBody>
                  <a:tcPr marL="91450" marR="91450" marT="45725" marB="45725"/>
                </a:tc>
                <a:extLst>
                  <a:ext uri="{0D108BD9-81ED-4DB2-BD59-A6C34878D82A}">
                    <a16:rowId xmlns:a16="http://schemas.microsoft.com/office/drawing/2014/main" val="10001"/>
                  </a:ext>
                </a:extLst>
              </a:tr>
              <a:tr h="2962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10” Inventory Tablet</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$29.99/ Month</a:t>
                      </a:r>
                      <a:endParaRPr sz="1400" u="none" strike="noStrike" cap="none"/>
                    </a:p>
                  </a:txBody>
                  <a:tcPr marL="91450" marR="91450" marT="45725" marB="45725"/>
                </a:tc>
                <a:extLst>
                  <a:ext uri="{0D108BD9-81ED-4DB2-BD59-A6C34878D82A}">
                    <a16:rowId xmlns:a16="http://schemas.microsoft.com/office/drawing/2014/main" val="10002"/>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grpSp>
        <p:nvGrpSpPr>
          <p:cNvPr id="455" name="Google Shape;455;g32424a6032f_0_393"/>
          <p:cNvGrpSpPr/>
          <p:nvPr/>
        </p:nvGrpSpPr>
        <p:grpSpPr>
          <a:xfrm>
            <a:off x="-122872" y="195887"/>
            <a:ext cx="4299049" cy="438750"/>
            <a:chOff x="-163830" y="960236"/>
            <a:chExt cx="5732065" cy="585000"/>
          </a:xfrm>
        </p:grpSpPr>
        <p:sp>
          <p:nvSpPr>
            <p:cNvPr id="456" name="Google Shape;456;g32424a6032f_0_393"/>
            <p:cNvSpPr txBox="1"/>
            <p:nvPr/>
          </p:nvSpPr>
          <p:spPr>
            <a:xfrm>
              <a:off x="689035" y="960236"/>
              <a:ext cx="4879200" cy="585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E43327"/>
                  </a:solidFill>
                  <a:latin typeface="Arial"/>
                  <a:ea typeface="Arial"/>
                  <a:cs typeface="Arial"/>
                  <a:sym typeface="Arial"/>
                </a:rPr>
                <a:t>Add on Hardware</a:t>
              </a:r>
              <a:endParaRPr sz="1100" b="0" i="0" u="none" strike="noStrike" cap="none">
                <a:solidFill>
                  <a:srgbClr val="000000"/>
                </a:solidFill>
                <a:latin typeface="Arial"/>
                <a:ea typeface="Arial"/>
                <a:cs typeface="Arial"/>
                <a:sym typeface="Arial"/>
              </a:endParaRPr>
            </a:p>
          </p:txBody>
        </p:sp>
        <p:sp>
          <p:nvSpPr>
            <p:cNvPr id="457" name="Google Shape;457;g32424a6032f_0_393"/>
            <p:cNvSpPr/>
            <p:nvPr/>
          </p:nvSpPr>
          <p:spPr>
            <a:xfrm>
              <a:off x="-163830" y="1097280"/>
              <a:ext cx="581700" cy="274200"/>
            </a:xfrm>
            <a:prstGeom prst="roundRect">
              <a:avLst>
                <a:gd name="adj" fmla="val 50000"/>
              </a:avLst>
            </a:prstGeom>
            <a:gradFill>
              <a:gsLst>
                <a:gs pos="0">
                  <a:srgbClr val="FDD643"/>
                </a:gs>
                <a:gs pos="100000">
                  <a:srgbClr val="E43327"/>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grpSp>
        <p:nvGrpSpPr>
          <p:cNvPr id="458" name="Google Shape;458;g32424a6032f_0_393"/>
          <p:cNvGrpSpPr/>
          <p:nvPr/>
        </p:nvGrpSpPr>
        <p:grpSpPr>
          <a:xfrm>
            <a:off x="377452" y="1560784"/>
            <a:ext cx="4937417" cy="2287117"/>
            <a:chOff x="1738325" y="829686"/>
            <a:chExt cx="6286500" cy="2914639"/>
          </a:xfrm>
        </p:grpSpPr>
        <p:pic>
          <p:nvPicPr>
            <p:cNvPr id="459" name="Google Shape;459;g32424a6032f_0_393"/>
            <p:cNvPicPr preferRelativeResize="0"/>
            <p:nvPr/>
          </p:nvPicPr>
          <p:blipFill rotWithShape="1">
            <a:blip r:embed="rId3">
              <a:alphaModFix/>
            </a:blip>
            <a:srcRect/>
            <a:stretch/>
          </p:blipFill>
          <p:spPr>
            <a:xfrm>
              <a:off x="1738325" y="1820275"/>
              <a:ext cx="6286500" cy="962025"/>
            </a:xfrm>
            <a:prstGeom prst="rect">
              <a:avLst/>
            </a:prstGeom>
            <a:noFill/>
            <a:ln>
              <a:noFill/>
            </a:ln>
          </p:spPr>
        </p:pic>
        <p:pic>
          <p:nvPicPr>
            <p:cNvPr id="460" name="Google Shape;460;g32424a6032f_0_393"/>
            <p:cNvPicPr preferRelativeResize="0"/>
            <p:nvPr/>
          </p:nvPicPr>
          <p:blipFill rotWithShape="1">
            <a:blip r:embed="rId4">
              <a:alphaModFix/>
            </a:blip>
            <a:srcRect/>
            <a:stretch/>
          </p:blipFill>
          <p:spPr>
            <a:xfrm>
              <a:off x="1738325" y="829686"/>
              <a:ext cx="6286500" cy="990600"/>
            </a:xfrm>
            <a:prstGeom prst="rect">
              <a:avLst/>
            </a:prstGeom>
            <a:noFill/>
            <a:ln>
              <a:noFill/>
            </a:ln>
          </p:spPr>
        </p:pic>
        <p:pic>
          <p:nvPicPr>
            <p:cNvPr id="461" name="Google Shape;461;g32424a6032f_0_393"/>
            <p:cNvPicPr preferRelativeResize="0"/>
            <p:nvPr/>
          </p:nvPicPr>
          <p:blipFill rotWithShape="1">
            <a:blip r:embed="rId5">
              <a:alphaModFix/>
            </a:blip>
            <a:srcRect/>
            <a:stretch/>
          </p:blipFill>
          <p:spPr>
            <a:xfrm>
              <a:off x="1738325" y="2782300"/>
              <a:ext cx="3734400" cy="962025"/>
            </a:xfrm>
            <a:prstGeom prst="rect">
              <a:avLst/>
            </a:prstGeom>
            <a:noFill/>
            <a:ln>
              <a:noFill/>
            </a:ln>
          </p:spPr>
        </p:pic>
      </p:grpSp>
      <p:graphicFrame>
        <p:nvGraphicFramePr>
          <p:cNvPr id="462" name="Google Shape;462;g32424a6032f_0_393"/>
          <p:cNvGraphicFramePr/>
          <p:nvPr/>
        </p:nvGraphicFramePr>
        <p:xfrm>
          <a:off x="5613194" y="547066"/>
          <a:ext cx="3000000" cy="3000000"/>
        </p:xfrm>
        <a:graphic>
          <a:graphicData uri="http://schemas.openxmlformats.org/drawingml/2006/table">
            <a:tbl>
              <a:tblPr firstRow="1" bandRow="1">
                <a:noFill/>
                <a:tableStyleId>{A9FB00F6-4EF7-45DC-A9A9-1C0F6DF98595}</a:tableStyleId>
              </a:tblPr>
              <a:tblGrid>
                <a:gridCol w="2067650">
                  <a:extLst>
                    <a:ext uri="{9D8B030D-6E8A-4147-A177-3AD203B41FA5}">
                      <a16:colId xmlns:a16="http://schemas.microsoft.com/office/drawing/2014/main" val="20000"/>
                    </a:ext>
                  </a:extLst>
                </a:gridCol>
                <a:gridCol w="1286375">
                  <a:extLst>
                    <a:ext uri="{9D8B030D-6E8A-4147-A177-3AD203B41FA5}">
                      <a16:colId xmlns:a16="http://schemas.microsoft.com/office/drawing/2014/main" val="20001"/>
                    </a:ext>
                  </a:extLst>
                </a:gridCol>
              </a:tblGrid>
              <a:tr h="232175">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t>Item</a:t>
                      </a:r>
                      <a:endParaRPr sz="10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t>Monthly Pricing</a:t>
                      </a:r>
                      <a:endParaRPr sz="1000" u="none" strike="noStrike" cap="none"/>
                    </a:p>
                  </a:txBody>
                  <a:tcPr marL="91450" marR="91450" marT="45725" marB="45725"/>
                </a:tc>
                <a:extLst>
                  <a:ext uri="{0D108BD9-81ED-4DB2-BD59-A6C34878D82A}">
                    <a16:rowId xmlns:a16="http://schemas.microsoft.com/office/drawing/2014/main" val="10000"/>
                  </a:ext>
                </a:extLst>
              </a:tr>
              <a:tr h="2321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Label Printer LP1</a:t>
                      </a:r>
                      <a:endParaRPr sz="10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t>14.99/ Month</a:t>
                      </a:r>
                      <a:endParaRPr sz="1000" u="none" strike="noStrike" cap="none"/>
                    </a:p>
                  </a:txBody>
                  <a:tcPr marL="91450" marR="91450" marT="45725" marB="45725"/>
                </a:tc>
                <a:extLst>
                  <a:ext uri="{0D108BD9-81ED-4DB2-BD59-A6C34878D82A}">
                    <a16:rowId xmlns:a16="http://schemas.microsoft.com/office/drawing/2014/main" val="10001"/>
                  </a:ext>
                </a:extLst>
              </a:tr>
              <a:tr h="2321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Shelf Tag Printer GA3406</a:t>
                      </a:r>
                      <a:endParaRPr sz="10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t>$9.99/ Month</a:t>
                      </a:r>
                      <a:endParaRPr sz="1000" u="none" strike="noStrike" cap="none"/>
                    </a:p>
                  </a:txBody>
                  <a:tcPr marL="91450" marR="91450" marT="45725" marB="45725"/>
                </a:tc>
                <a:extLst>
                  <a:ext uri="{0D108BD9-81ED-4DB2-BD59-A6C34878D82A}">
                    <a16:rowId xmlns:a16="http://schemas.microsoft.com/office/drawing/2014/main" val="10002"/>
                  </a:ext>
                </a:extLst>
              </a:tr>
              <a:tr h="2321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USB/BT Scanner BT40D</a:t>
                      </a:r>
                      <a:endParaRPr sz="10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t>$4.99/ Month</a:t>
                      </a:r>
                      <a:endParaRPr sz="1000" u="none" strike="noStrike" cap="none"/>
                    </a:p>
                  </a:txBody>
                  <a:tcPr marL="91450" marR="91450" marT="45725" marB="45725"/>
                </a:tc>
                <a:extLst>
                  <a:ext uri="{0D108BD9-81ED-4DB2-BD59-A6C34878D82A}">
                    <a16:rowId xmlns:a16="http://schemas.microsoft.com/office/drawing/2014/main" val="10003"/>
                  </a:ext>
                </a:extLst>
              </a:tr>
              <a:tr h="2321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Cash Drawer- ECH410</a:t>
                      </a:r>
                      <a:endParaRPr sz="10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t>$4.99/ Month</a:t>
                      </a:r>
                      <a:endParaRPr sz="1000" u="none" strike="noStrike" cap="none"/>
                    </a:p>
                  </a:txBody>
                  <a:tcPr marL="91450" marR="91450" marT="45725" marB="45725"/>
                </a:tc>
                <a:extLst>
                  <a:ext uri="{0D108BD9-81ED-4DB2-BD59-A6C34878D82A}">
                    <a16:rowId xmlns:a16="http://schemas.microsoft.com/office/drawing/2014/main" val="10004"/>
                  </a:ext>
                </a:extLst>
              </a:tr>
              <a:tr h="2321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PAX A30</a:t>
                      </a:r>
                      <a:endParaRPr sz="10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t>$14.99/ Month</a:t>
                      </a:r>
                      <a:endParaRPr sz="1000" u="none" strike="noStrike" cap="none"/>
                    </a:p>
                  </a:txBody>
                  <a:tcPr marL="91450" marR="91450" marT="45725" marB="45725"/>
                </a:tc>
                <a:extLst>
                  <a:ext uri="{0D108BD9-81ED-4DB2-BD59-A6C34878D82A}">
                    <a16:rowId xmlns:a16="http://schemas.microsoft.com/office/drawing/2014/main" val="10005"/>
                  </a:ext>
                </a:extLst>
              </a:tr>
              <a:tr h="2321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60lb Weight Scale-OS2C</a:t>
                      </a:r>
                      <a:endParaRPr sz="10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t>$29.99/ Month</a:t>
                      </a:r>
                      <a:endParaRPr sz="1000" u="none" strike="noStrike" cap="none"/>
                    </a:p>
                  </a:txBody>
                  <a:tcPr marL="91450" marR="91450" marT="45725" marB="45725"/>
                </a:tc>
                <a:extLst>
                  <a:ext uri="{0D108BD9-81ED-4DB2-BD59-A6C34878D82A}">
                    <a16:rowId xmlns:a16="http://schemas.microsoft.com/office/drawing/2014/main" val="10006"/>
                  </a:ext>
                </a:extLst>
              </a:tr>
              <a:tr h="292800">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GRETA Digital Computer</a:t>
                      </a:r>
                      <a:endParaRPr sz="10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t>$9.99/ Month</a:t>
                      </a:r>
                      <a:endParaRPr sz="1000" u="none" strike="noStrike" cap="none"/>
                    </a:p>
                  </a:txBody>
                  <a:tcPr marL="91450" marR="91450" marT="45725" marB="45725"/>
                </a:tc>
                <a:extLst>
                  <a:ext uri="{0D108BD9-81ED-4DB2-BD59-A6C34878D82A}">
                    <a16:rowId xmlns:a16="http://schemas.microsoft.com/office/drawing/2014/main" val="10007"/>
                  </a:ext>
                </a:extLst>
              </a:tr>
              <a:tr h="292800">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10” Inventory Tablet I17J</a:t>
                      </a:r>
                      <a:endParaRPr sz="10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t>$29.99/ Month</a:t>
                      </a:r>
                      <a:endParaRPr sz="1000" u="none" strike="noStrike" cap="none"/>
                    </a:p>
                  </a:txBody>
                  <a:tcPr marL="91450" marR="91450" marT="45725" marB="45725"/>
                </a:tc>
                <a:extLst>
                  <a:ext uri="{0D108BD9-81ED-4DB2-BD59-A6C34878D82A}">
                    <a16:rowId xmlns:a16="http://schemas.microsoft.com/office/drawing/2014/main" val="10008"/>
                  </a:ext>
                </a:extLst>
              </a:tr>
              <a:tr h="292800">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7” Inventory Tablet I62H</a:t>
                      </a:r>
                      <a:endParaRPr sz="10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t>$19.99/ Month</a:t>
                      </a:r>
                      <a:endParaRPr sz="1000" u="none" strike="noStrike" cap="none"/>
                    </a:p>
                  </a:txBody>
                  <a:tcPr marL="91450" marR="91450" marT="45725" marB="45725"/>
                </a:tc>
                <a:extLst>
                  <a:ext uri="{0D108BD9-81ED-4DB2-BD59-A6C34878D82A}">
                    <a16:rowId xmlns:a16="http://schemas.microsoft.com/office/drawing/2014/main" val="10009"/>
                  </a:ext>
                </a:extLst>
              </a:tr>
              <a:tr h="292800">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Extra CD Till E410I</a:t>
                      </a:r>
                      <a:endParaRPr sz="10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t>$1.99/ Month</a:t>
                      </a:r>
                      <a:endParaRPr sz="1000" u="none" strike="noStrike" cap="none"/>
                    </a:p>
                  </a:txBody>
                  <a:tcPr marL="91450" marR="91450" marT="45725" marB="45725"/>
                </a:tc>
                <a:extLst>
                  <a:ext uri="{0D108BD9-81ED-4DB2-BD59-A6C34878D82A}">
                    <a16:rowId xmlns:a16="http://schemas.microsoft.com/office/drawing/2014/main" val="10010"/>
                  </a:ext>
                </a:extLst>
              </a:tr>
              <a:tr h="292800">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2D Barcode Scan OD</a:t>
                      </a:r>
                      <a:endParaRPr sz="10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t>$5.99/ Month</a:t>
                      </a:r>
                      <a:endParaRPr sz="1000" u="none" strike="noStrike" cap="none"/>
                    </a:p>
                  </a:txBody>
                  <a:tcPr marL="91450" marR="91450" marT="45725" marB="45725"/>
                </a:tc>
                <a:extLst>
                  <a:ext uri="{0D108BD9-81ED-4DB2-BD59-A6C34878D82A}">
                    <a16:rowId xmlns:a16="http://schemas.microsoft.com/office/drawing/2014/main" val="10011"/>
                  </a:ext>
                </a:extLst>
              </a:tr>
              <a:tr h="292800">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2D Presentation Scan OD4600</a:t>
                      </a:r>
                      <a:endParaRPr sz="10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t>$7.99/ Month</a:t>
                      </a:r>
                      <a:endParaRPr sz="1000" u="none" strike="noStrike" cap="none"/>
                    </a:p>
                  </a:txBody>
                  <a:tcPr marL="91450" marR="91450" marT="45725" marB="45725"/>
                </a:tc>
                <a:extLst>
                  <a:ext uri="{0D108BD9-81ED-4DB2-BD59-A6C34878D82A}">
                    <a16:rowId xmlns:a16="http://schemas.microsoft.com/office/drawing/2014/main" val="10012"/>
                  </a:ext>
                </a:extLst>
              </a:tr>
              <a:tr h="292800">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GRETA Label Print Scale TS5</a:t>
                      </a:r>
                      <a:endParaRPr sz="10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t>$49.99/ Month</a:t>
                      </a:r>
                      <a:endParaRPr sz="1000" u="none" strike="noStrike" cap="none"/>
                    </a:p>
                  </a:txBody>
                  <a:tcPr marL="91450" marR="91450" marT="45725" marB="45725"/>
                </a:tc>
                <a:extLst>
                  <a:ext uri="{0D108BD9-81ED-4DB2-BD59-A6C34878D82A}">
                    <a16:rowId xmlns:a16="http://schemas.microsoft.com/office/drawing/2014/main" val="10013"/>
                  </a:ext>
                </a:extLst>
              </a:tr>
              <a:tr h="292800">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GRETA Label Print Scale LS5</a:t>
                      </a:r>
                      <a:endParaRPr sz="10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t>$39.99/ Month</a:t>
                      </a:r>
                      <a:endParaRPr sz="1000" u="none" strike="noStrike" cap="none"/>
                    </a:p>
                  </a:txBody>
                  <a:tcPr marL="91450" marR="91450" marT="45725" marB="45725"/>
                </a:tc>
                <a:extLst>
                  <a:ext uri="{0D108BD9-81ED-4DB2-BD59-A6C34878D82A}">
                    <a16:rowId xmlns:a16="http://schemas.microsoft.com/office/drawing/2014/main" val="10014"/>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grpSp>
        <p:nvGrpSpPr>
          <p:cNvPr id="467" name="Google Shape;467;g32424a6032f_0_568"/>
          <p:cNvGrpSpPr/>
          <p:nvPr/>
        </p:nvGrpSpPr>
        <p:grpSpPr>
          <a:xfrm>
            <a:off x="-180023" y="171355"/>
            <a:ext cx="8985168" cy="438525"/>
            <a:chOff x="-163830" y="972780"/>
            <a:chExt cx="11980224" cy="584700"/>
          </a:xfrm>
        </p:grpSpPr>
        <p:sp>
          <p:nvSpPr>
            <p:cNvPr id="468" name="Google Shape;468;g32424a6032f_0_568"/>
            <p:cNvSpPr txBox="1"/>
            <p:nvPr/>
          </p:nvSpPr>
          <p:spPr>
            <a:xfrm>
              <a:off x="615594" y="972780"/>
              <a:ext cx="11200800" cy="5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400" b="0" i="0" u="none" strike="noStrike" cap="none">
                  <a:solidFill>
                    <a:srgbClr val="E43327"/>
                  </a:solidFill>
                  <a:latin typeface="Arial"/>
                  <a:ea typeface="Arial"/>
                  <a:cs typeface="Arial"/>
                  <a:sym typeface="Arial"/>
                </a:rPr>
                <a:t>GRETA Sales Cycle</a:t>
              </a:r>
              <a:endParaRPr sz="2400" b="0" i="0" u="none" strike="noStrike" cap="none">
                <a:solidFill>
                  <a:srgbClr val="E43327"/>
                </a:solidFill>
                <a:latin typeface="Arial"/>
                <a:ea typeface="Arial"/>
                <a:cs typeface="Arial"/>
                <a:sym typeface="Arial"/>
              </a:endParaRPr>
            </a:p>
          </p:txBody>
        </p:sp>
        <p:sp>
          <p:nvSpPr>
            <p:cNvPr id="469" name="Google Shape;469;g32424a6032f_0_568"/>
            <p:cNvSpPr/>
            <p:nvPr/>
          </p:nvSpPr>
          <p:spPr>
            <a:xfrm>
              <a:off x="-163830" y="1097280"/>
              <a:ext cx="581700" cy="274200"/>
            </a:xfrm>
            <a:prstGeom prst="roundRect">
              <a:avLst>
                <a:gd name="adj" fmla="val 50000"/>
              </a:avLst>
            </a:prstGeom>
            <a:gradFill>
              <a:gsLst>
                <a:gs pos="0">
                  <a:srgbClr val="FDD643"/>
                </a:gs>
                <a:gs pos="100000">
                  <a:srgbClr val="E43327"/>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470" name="Google Shape;470;g32424a6032f_0_568"/>
          <p:cNvSpPr txBox="1"/>
          <p:nvPr/>
        </p:nvSpPr>
        <p:spPr>
          <a:xfrm>
            <a:off x="5185600" y="753675"/>
            <a:ext cx="3572100" cy="4632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Char char="★"/>
            </a:pPr>
            <a:r>
              <a:rPr lang="en" sz="1400" b="1" i="0" u="none" strike="noStrike" cap="none">
                <a:solidFill>
                  <a:srgbClr val="000000"/>
                </a:solidFill>
                <a:latin typeface="Arial"/>
                <a:ea typeface="Arial"/>
                <a:cs typeface="Arial"/>
                <a:sym typeface="Arial"/>
              </a:rPr>
              <a:t>Sales agents should let the sales engineer do their presentation without interruption.  </a:t>
            </a:r>
            <a:endParaRPr sz="1400" b="1"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1" i="0" u="none" strike="noStrike" cap="none">
                <a:solidFill>
                  <a:srgbClr val="000000"/>
                </a:solidFill>
                <a:latin typeface="Arial"/>
                <a:ea typeface="Arial"/>
                <a:cs typeface="Arial"/>
                <a:sym typeface="Arial"/>
              </a:rPr>
              <a:t>Sales agents should not ask questions during the presentation, especially ones they do not know the answer too. </a:t>
            </a:r>
            <a:endParaRPr sz="1400" b="1" i="0" u="none" strike="noStrike" cap="none">
              <a:solidFill>
                <a:srgbClr val="000000"/>
              </a:solidFill>
              <a:latin typeface="Arial"/>
              <a:ea typeface="Arial"/>
              <a:cs typeface="Arial"/>
              <a:sym typeface="Arial"/>
            </a:endParaRPr>
          </a:p>
        </p:txBody>
      </p:sp>
      <p:sp>
        <p:nvSpPr>
          <p:cNvPr id="471" name="Google Shape;471;g32424a6032f_0_568"/>
          <p:cNvSpPr txBox="1"/>
          <p:nvPr/>
        </p:nvSpPr>
        <p:spPr>
          <a:xfrm>
            <a:off x="667150" y="1609625"/>
            <a:ext cx="4310700" cy="47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Sales engineers play a crucial role in closing sales by providing technical expertise and bridging the gap between sales and engineering teams. They showcase the product's features and benefits through compelling demonstrations, highlighting how it solves customer problems. engineers play a vital role in building trust, credibility, and ultimately closing deals.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72" name="Google Shape;472;g32424a6032f_0_568"/>
          <p:cNvGrpSpPr/>
          <p:nvPr/>
        </p:nvGrpSpPr>
        <p:grpSpPr>
          <a:xfrm>
            <a:off x="624609" y="690025"/>
            <a:ext cx="1193850" cy="716175"/>
            <a:chOff x="6690345" y="1698153"/>
            <a:chExt cx="1591800" cy="954900"/>
          </a:xfrm>
        </p:grpSpPr>
        <p:sp>
          <p:nvSpPr>
            <p:cNvPr id="473" name="Google Shape;473;g32424a6032f_0_568"/>
            <p:cNvSpPr/>
            <p:nvPr/>
          </p:nvSpPr>
          <p:spPr>
            <a:xfrm>
              <a:off x="6690345" y="1698153"/>
              <a:ext cx="1591800" cy="954900"/>
            </a:xfrm>
            <a:prstGeom prst="roundRect">
              <a:avLst>
                <a:gd name="adj" fmla="val 10000"/>
              </a:avLst>
            </a:prstGeom>
            <a:solidFill>
              <a:srgbClr val="A02891"/>
            </a:solidFill>
            <a:ln w="19050" cap="flat" cmpd="sng">
              <a:solidFill>
                <a:srgbClr val="FFFFFF"/>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74" name="Google Shape;474;g32424a6032f_0_568"/>
            <p:cNvSpPr txBox="1"/>
            <p:nvPr/>
          </p:nvSpPr>
          <p:spPr>
            <a:xfrm>
              <a:off x="6718317" y="1726125"/>
              <a:ext cx="1535700" cy="899100"/>
            </a:xfrm>
            <a:prstGeom prst="rect">
              <a:avLst/>
            </a:prstGeom>
            <a:noFill/>
            <a:ln>
              <a:noFill/>
            </a:ln>
          </p:spPr>
          <p:txBody>
            <a:bodyPr spcFirstLastPara="1" wrap="square" lIns="60000" tIns="60000" rIns="60000" bIns="60000" anchor="ctr" anchorCtr="0">
              <a:noAutofit/>
            </a:bodyPr>
            <a:lstStyle/>
            <a:p>
              <a:pPr marL="0" marR="0" lvl="0" indent="0" algn="ctr" rtl="0">
                <a:lnSpc>
                  <a:spcPct val="90000"/>
                </a:lnSpc>
                <a:spcBef>
                  <a:spcPts val="0"/>
                </a:spcBef>
                <a:spcAft>
                  <a:spcPts val="0"/>
                </a:spcAft>
                <a:buClr>
                  <a:srgbClr val="FFFFFF"/>
                </a:buClr>
                <a:buSzPts val="1600"/>
                <a:buFont typeface="Arial"/>
                <a:buNone/>
              </a:pPr>
              <a:r>
                <a:rPr lang="en" sz="1600" b="0" i="0" u="none" strike="noStrike" cap="none">
                  <a:solidFill>
                    <a:srgbClr val="FFFFFF"/>
                  </a:solidFill>
                  <a:latin typeface="Arial"/>
                  <a:ea typeface="Arial"/>
                  <a:cs typeface="Arial"/>
                  <a:sym typeface="Arial"/>
                </a:rPr>
                <a:t>Demo</a:t>
              </a:r>
              <a:endParaRPr sz="1100" b="0" i="0" u="none" strike="noStrike" cap="none">
                <a:solidFill>
                  <a:srgbClr val="000000"/>
                </a:solidFill>
                <a:latin typeface="Arial"/>
                <a:ea typeface="Arial"/>
                <a:cs typeface="Arial"/>
                <a:sym typeface="Arial"/>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grpSp>
        <p:nvGrpSpPr>
          <p:cNvPr id="479" name="Google Shape;479;g32424a6032f_0_183"/>
          <p:cNvGrpSpPr/>
          <p:nvPr/>
        </p:nvGrpSpPr>
        <p:grpSpPr>
          <a:xfrm>
            <a:off x="-180023" y="171355"/>
            <a:ext cx="8985168" cy="438525"/>
            <a:chOff x="-163830" y="972780"/>
            <a:chExt cx="11980224" cy="584700"/>
          </a:xfrm>
        </p:grpSpPr>
        <p:sp>
          <p:nvSpPr>
            <p:cNvPr id="480" name="Google Shape;480;g32424a6032f_0_183"/>
            <p:cNvSpPr txBox="1"/>
            <p:nvPr/>
          </p:nvSpPr>
          <p:spPr>
            <a:xfrm>
              <a:off x="615594" y="972780"/>
              <a:ext cx="11200800" cy="5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400" b="0" i="0" u="none" strike="noStrike" cap="none">
                  <a:solidFill>
                    <a:srgbClr val="E43327"/>
                  </a:solidFill>
                  <a:latin typeface="Arial"/>
                  <a:ea typeface="Arial"/>
                  <a:cs typeface="Arial"/>
                  <a:sym typeface="Arial"/>
                </a:rPr>
                <a:t>GRETA Sales Cycle</a:t>
              </a:r>
              <a:endParaRPr sz="2400" b="0" i="0" u="none" strike="noStrike" cap="none">
                <a:solidFill>
                  <a:srgbClr val="E43327"/>
                </a:solidFill>
                <a:latin typeface="Arial"/>
                <a:ea typeface="Arial"/>
                <a:cs typeface="Arial"/>
                <a:sym typeface="Arial"/>
              </a:endParaRPr>
            </a:p>
          </p:txBody>
        </p:sp>
        <p:sp>
          <p:nvSpPr>
            <p:cNvPr id="481" name="Google Shape;481;g32424a6032f_0_183"/>
            <p:cNvSpPr/>
            <p:nvPr/>
          </p:nvSpPr>
          <p:spPr>
            <a:xfrm>
              <a:off x="-163830" y="1097280"/>
              <a:ext cx="581700" cy="274200"/>
            </a:xfrm>
            <a:prstGeom prst="roundRect">
              <a:avLst>
                <a:gd name="adj" fmla="val 50000"/>
              </a:avLst>
            </a:prstGeom>
            <a:gradFill>
              <a:gsLst>
                <a:gs pos="0">
                  <a:srgbClr val="FDD643"/>
                </a:gs>
                <a:gs pos="100000">
                  <a:srgbClr val="E43327"/>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482" name="Google Shape;482;g32424a6032f_0_183"/>
          <p:cNvSpPr txBox="1"/>
          <p:nvPr/>
        </p:nvSpPr>
        <p:spPr>
          <a:xfrm>
            <a:off x="5185600" y="753675"/>
            <a:ext cx="3572100" cy="4632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Char char="★"/>
            </a:pPr>
            <a:r>
              <a:rPr lang="en" sz="1400" b="1" i="0" u="none" strike="noStrike" cap="none">
                <a:solidFill>
                  <a:srgbClr val="000000"/>
                </a:solidFill>
                <a:latin typeface="Arial"/>
                <a:ea typeface="Arial"/>
                <a:cs typeface="Arial"/>
                <a:sym typeface="Arial"/>
              </a:rPr>
              <a:t>Setting expectations with the merchant throughout the sales cycle will make this process easier. </a:t>
            </a:r>
            <a:endParaRPr sz="1400" b="1"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1" i="0" u="none" strike="noStrike" cap="none">
                <a:solidFill>
                  <a:srgbClr val="000000"/>
                </a:solidFill>
                <a:latin typeface="Arial"/>
                <a:ea typeface="Arial"/>
                <a:cs typeface="Arial"/>
                <a:sym typeface="Arial"/>
              </a:rPr>
              <a:t>The sales support team has a comprehensive checklist of what needs to be collected to move the deal forward to implementation.   </a:t>
            </a:r>
            <a:endParaRPr sz="1400" b="1" i="0" u="none" strike="noStrike" cap="none">
              <a:solidFill>
                <a:srgbClr val="000000"/>
              </a:solidFill>
              <a:latin typeface="Arial"/>
              <a:ea typeface="Arial"/>
              <a:cs typeface="Arial"/>
              <a:sym typeface="Arial"/>
            </a:endParaRPr>
          </a:p>
        </p:txBody>
      </p:sp>
      <p:sp>
        <p:nvSpPr>
          <p:cNvPr id="483" name="Google Shape;483;g32424a6032f_0_183"/>
          <p:cNvSpPr txBox="1"/>
          <p:nvPr/>
        </p:nvSpPr>
        <p:spPr>
          <a:xfrm>
            <a:off x="667150" y="1609625"/>
            <a:ext cx="4310700" cy="47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Onboarding is perhaps the most important part of the </a:t>
            </a:r>
            <a:r>
              <a:rPr lang="en"/>
              <a:t>implementation</a:t>
            </a:r>
            <a:r>
              <a:rPr lang="en" sz="1400" b="0" i="0" u="none" strike="noStrike" cap="none">
                <a:solidFill>
                  <a:srgbClr val="000000"/>
                </a:solidFill>
                <a:latin typeface="Arial"/>
                <a:ea typeface="Arial"/>
                <a:cs typeface="Arial"/>
                <a:sym typeface="Arial"/>
              </a:rPr>
              <a:t> process.  Without collection of the information we need and collaboration with the merchant we will not be able to meet our installation timeline.   </a:t>
            </a:r>
            <a:endParaRPr sz="1400" b="0" i="0" u="none" strike="noStrike" cap="none">
              <a:solidFill>
                <a:srgbClr val="000000"/>
              </a:solidFill>
              <a:latin typeface="Arial"/>
              <a:ea typeface="Arial"/>
              <a:cs typeface="Arial"/>
              <a:sym typeface="Arial"/>
            </a:endParaRPr>
          </a:p>
        </p:txBody>
      </p:sp>
      <p:grpSp>
        <p:nvGrpSpPr>
          <p:cNvPr id="484" name="Google Shape;484;g32424a6032f_0_183"/>
          <p:cNvGrpSpPr/>
          <p:nvPr/>
        </p:nvGrpSpPr>
        <p:grpSpPr>
          <a:xfrm>
            <a:off x="667161" y="700400"/>
            <a:ext cx="1265233" cy="716175"/>
            <a:chOff x="8918748" y="1698153"/>
            <a:chExt cx="1686977" cy="954900"/>
          </a:xfrm>
        </p:grpSpPr>
        <p:sp>
          <p:nvSpPr>
            <p:cNvPr id="485" name="Google Shape;485;g32424a6032f_0_183"/>
            <p:cNvSpPr/>
            <p:nvPr/>
          </p:nvSpPr>
          <p:spPr>
            <a:xfrm>
              <a:off x="8918748" y="1698153"/>
              <a:ext cx="1591800" cy="954900"/>
            </a:xfrm>
            <a:prstGeom prst="roundRect">
              <a:avLst>
                <a:gd name="adj" fmla="val 10000"/>
              </a:avLst>
            </a:prstGeom>
            <a:solidFill>
              <a:srgbClr val="4EA62C"/>
            </a:solidFill>
            <a:ln w="19050" cap="flat" cmpd="sng">
              <a:solidFill>
                <a:srgbClr val="FFFFFF"/>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86" name="Google Shape;486;g32424a6032f_0_183"/>
            <p:cNvSpPr txBox="1"/>
            <p:nvPr/>
          </p:nvSpPr>
          <p:spPr>
            <a:xfrm>
              <a:off x="8946725" y="1726119"/>
              <a:ext cx="1659000" cy="899100"/>
            </a:xfrm>
            <a:prstGeom prst="rect">
              <a:avLst/>
            </a:prstGeom>
            <a:noFill/>
            <a:ln>
              <a:noFill/>
            </a:ln>
          </p:spPr>
          <p:txBody>
            <a:bodyPr spcFirstLastPara="1" wrap="square" lIns="60000" tIns="60000" rIns="60000" bIns="60000" anchor="ctr" anchorCtr="0">
              <a:noAutofit/>
            </a:bodyPr>
            <a:lstStyle/>
            <a:p>
              <a:pPr marL="0" marR="0" lvl="0" indent="0" algn="ctr" rtl="0">
                <a:lnSpc>
                  <a:spcPct val="90000"/>
                </a:lnSpc>
                <a:spcBef>
                  <a:spcPts val="0"/>
                </a:spcBef>
                <a:spcAft>
                  <a:spcPts val="0"/>
                </a:spcAft>
                <a:buClr>
                  <a:srgbClr val="FFFFFF"/>
                </a:buClr>
                <a:buSzPts val="1600"/>
                <a:buFont typeface="Arial"/>
                <a:buNone/>
              </a:pPr>
              <a:r>
                <a:rPr lang="en" sz="1600" b="0" i="0" u="none" strike="noStrike" cap="none">
                  <a:solidFill>
                    <a:srgbClr val="FFFFFF"/>
                  </a:solidFill>
                  <a:latin typeface="Arial"/>
                  <a:ea typeface="Arial"/>
                  <a:cs typeface="Arial"/>
                  <a:sym typeface="Arial"/>
                </a:rPr>
                <a:t>Onboarding</a:t>
              </a:r>
              <a:endParaRPr sz="1100" b="0" i="0" u="none" strike="noStrike" cap="none">
                <a:solidFill>
                  <a:srgbClr val="000000"/>
                </a:solidFill>
                <a:latin typeface="Arial"/>
                <a:ea typeface="Arial"/>
                <a:cs typeface="Arial"/>
                <a:sym typeface="Arial"/>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g3191d50b05e_0_29"/>
          <p:cNvSpPr txBox="1">
            <a:spLocks noGrp="1"/>
          </p:cNvSpPr>
          <p:nvPr>
            <p:ph type="title"/>
          </p:nvPr>
        </p:nvSpPr>
        <p:spPr>
          <a:xfrm>
            <a:off x="471488" y="205383"/>
            <a:ext cx="5915100" cy="745800"/>
          </a:xfrm>
          <a:prstGeom prst="rect">
            <a:avLst/>
          </a:prstGeom>
          <a:noFill/>
          <a:ln>
            <a:noFill/>
          </a:ln>
        </p:spPr>
        <p:txBody>
          <a:bodyPr spcFirstLastPara="1" wrap="square" lIns="68575" tIns="34275" rIns="68575" bIns="34275" anchor="b" anchorCtr="0">
            <a:normAutofit/>
          </a:bodyPr>
          <a:lstStyle/>
          <a:p>
            <a:pPr marL="0" marR="0" lvl="0" indent="0" algn="l" rtl="0">
              <a:lnSpc>
                <a:spcPct val="90000"/>
              </a:lnSpc>
              <a:spcBef>
                <a:spcPts val="0"/>
              </a:spcBef>
              <a:spcAft>
                <a:spcPts val="0"/>
              </a:spcAft>
              <a:buClr>
                <a:schemeClr val="dk1"/>
              </a:buClr>
              <a:buSzPts val="3600"/>
              <a:buFont typeface="Play"/>
              <a:buNone/>
            </a:pPr>
            <a:r>
              <a:rPr lang="en" sz="3600"/>
              <a:t>POS Sales</a:t>
            </a:r>
            <a:r>
              <a:rPr lang="en"/>
              <a:t> </a:t>
            </a:r>
            <a:r>
              <a:rPr lang="en" sz="3600"/>
              <a:t>Cycle</a:t>
            </a:r>
            <a:endParaRPr/>
          </a:p>
        </p:txBody>
      </p:sp>
      <p:grpSp>
        <p:nvGrpSpPr>
          <p:cNvPr id="492" name="Google Shape;492;g3191d50b05e_0_29"/>
          <p:cNvGrpSpPr/>
          <p:nvPr/>
        </p:nvGrpSpPr>
        <p:grpSpPr>
          <a:xfrm>
            <a:off x="630732" y="2086046"/>
            <a:ext cx="7412499" cy="480806"/>
            <a:chOff x="2776" y="2781395"/>
            <a:chExt cx="9883332" cy="641075"/>
          </a:xfrm>
        </p:grpSpPr>
        <p:sp>
          <p:nvSpPr>
            <p:cNvPr id="493" name="Google Shape;493;g3191d50b05e_0_29"/>
            <p:cNvSpPr/>
            <p:nvPr/>
          </p:nvSpPr>
          <p:spPr>
            <a:xfrm>
              <a:off x="2776" y="2791570"/>
              <a:ext cx="1051500" cy="630900"/>
            </a:xfrm>
            <a:prstGeom prst="roundRect">
              <a:avLst>
                <a:gd name="adj" fmla="val 10000"/>
              </a:avLst>
            </a:prstGeom>
            <a:solidFill>
              <a:srgbClr val="E97131"/>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94" name="Google Shape;494;g3191d50b05e_0_29"/>
            <p:cNvSpPr txBox="1"/>
            <p:nvPr/>
          </p:nvSpPr>
          <p:spPr>
            <a:xfrm>
              <a:off x="21253" y="2810047"/>
              <a:ext cx="1014600" cy="594000"/>
            </a:xfrm>
            <a:prstGeom prst="rect">
              <a:avLst/>
            </a:prstGeom>
            <a:noFill/>
            <a:ln>
              <a:noFill/>
            </a:ln>
          </p:spPr>
          <p:txBody>
            <a:bodyPr spcFirstLastPara="1" wrap="square" lIns="37150" tIns="37150" rIns="37150" bIns="37150"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 sz="1000" b="0" i="0" u="none" strike="noStrike" cap="none">
                  <a:solidFill>
                    <a:schemeClr val="lt1"/>
                  </a:solidFill>
                  <a:latin typeface="Arial"/>
                  <a:ea typeface="Arial"/>
                  <a:cs typeface="Arial"/>
                  <a:sym typeface="Arial"/>
                </a:rPr>
                <a:t>Lead</a:t>
              </a:r>
              <a:endParaRPr sz="1100" b="0" i="0" u="none" strike="noStrike" cap="none">
                <a:solidFill>
                  <a:srgbClr val="000000"/>
                </a:solidFill>
                <a:latin typeface="Arial"/>
                <a:ea typeface="Arial"/>
                <a:cs typeface="Arial"/>
                <a:sym typeface="Arial"/>
              </a:endParaRPr>
            </a:p>
          </p:txBody>
        </p:sp>
        <p:sp>
          <p:nvSpPr>
            <p:cNvPr id="495" name="Google Shape;495;g3191d50b05e_0_29"/>
            <p:cNvSpPr/>
            <p:nvPr/>
          </p:nvSpPr>
          <p:spPr>
            <a:xfrm>
              <a:off x="1159325" y="2976618"/>
              <a:ext cx="222900" cy="260700"/>
            </a:xfrm>
            <a:prstGeom prst="rightArrow">
              <a:avLst>
                <a:gd name="adj1" fmla="val 60000"/>
                <a:gd name="adj2" fmla="val 50000"/>
              </a:avLst>
            </a:prstGeom>
            <a:solidFill>
              <a:srgbClr val="E9713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96" name="Google Shape;496;g3191d50b05e_0_29"/>
            <p:cNvSpPr txBox="1"/>
            <p:nvPr/>
          </p:nvSpPr>
          <p:spPr>
            <a:xfrm>
              <a:off x="1159325" y="3028768"/>
              <a:ext cx="156000" cy="1563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p:txBody>
        </p:sp>
        <p:sp>
          <p:nvSpPr>
            <p:cNvPr id="497" name="Google Shape;497;g3191d50b05e_0_29"/>
            <p:cNvSpPr/>
            <p:nvPr/>
          </p:nvSpPr>
          <p:spPr>
            <a:xfrm>
              <a:off x="1474748" y="2791570"/>
              <a:ext cx="1051500" cy="630900"/>
            </a:xfrm>
            <a:prstGeom prst="roundRect">
              <a:avLst>
                <a:gd name="adj" fmla="val 10000"/>
              </a:avLst>
            </a:prstGeom>
            <a:solidFill>
              <a:srgbClr val="176B22"/>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98" name="Google Shape;498;g3191d50b05e_0_29"/>
            <p:cNvSpPr txBox="1"/>
            <p:nvPr/>
          </p:nvSpPr>
          <p:spPr>
            <a:xfrm>
              <a:off x="1493234" y="2810032"/>
              <a:ext cx="1062000" cy="594000"/>
            </a:xfrm>
            <a:prstGeom prst="rect">
              <a:avLst/>
            </a:prstGeom>
            <a:noFill/>
            <a:ln>
              <a:noFill/>
            </a:ln>
          </p:spPr>
          <p:txBody>
            <a:bodyPr spcFirstLastPara="1" wrap="square" lIns="37150" tIns="37150" rIns="37150" bIns="37150"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 sz="1000" b="0" i="0" u="none" strike="noStrike" cap="none">
                  <a:solidFill>
                    <a:schemeClr val="lt1"/>
                  </a:solidFill>
                  <a:latin typeface="Arial"/>
                  <a:ea typeface="Arial"/>
                  <a:cs typeface="Arial"/>
                  <a:sym typeface="Arial"/>
                </a:rPr>
                <a:t>Lead Qualification</a:t>
              </a:r>
              <a:endParaRPr sz="1100" b="0" i="0" u="none" strike="noStrike" cap="none">
                <a:solidFill>
                  <a:srgbClr val="000000"/>
                </a:solidFill>
                <a:latin typeface="Arial"/>
                <a:ea typeface="Arial"/>
                <a:cs typeface="Arial"/>
                <a:sym typeface="Arial"/>
              </a:endParaRPr>
            </a:p>
          </p:txBody>
        </p:sp>
        <p:sp>
          <p:nvSpPr>
            <p:cNvPr id="499" name="Google Shape;499;g3191d50b05e_0_29"/>
            <p:cNvSpPr/>
            <p:nvPr/>
          </p:nvSpPr>
          <p:spPr>
            <a:xfrm>
              <a:off x="2631297" y="2976618"/>
              <a:ext cx="222900" cy="260700"/>
            </a:xfrm>
            <a:prstGeom prst="rightArrow">
              <a:avLst>
                <a:gd name="adj1" fmla="val 60000"/>
                <a:gd name="adj2" fmla="val 50000"/>
              </a:avLst>
            </a:prstGeom>
            <a:solidFill>
              <a:srgbClr val="176B2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00" name="Google Shape;500;g3191d50b05e_0_29"/>
            <p:cNvSpPr txBox="1"/>
            <p:nvPr/>
          </p:nvSpPr>
          <p:spPr>
            <a:xfrm>
              <a:off x="2631297" y="3028768"/>
              <a:ext cx="156000" cy="1563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p:txBody>
        </p:sp>
        <p:sp>
          <p:nvSpPr>
            <p:cNvPr id="501" name="Google Shape;501;g3191d50b05e_0_29"/>
            <p:cNvSpPr/>
            <p:nvPr/>
          </p:nvSpPr>
          <p:spPr>
            <a:xfrm>
              <a:off x="2946720" y="2791570"/>
              <a:ext cx="1051500" cy="630900"/>
            </a:xfrm>
            <a:prstGeom prst="roundRect">
              <a:avLst>
                <a:gd name="adj" fmla="val 10000"/>
              </a:avLst>
            </a:prstGeom>
            <a:solidFill>
              <a:srgbClr val="0C9ED5"/>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02" name="Google Shape;502;g3191d50b05e_0_29"/>
            <p:cNvSpPr txBox="1"/>
            <p:nvPr/>
          </p:nvSpPr>
          <p:spPr>
            <a:xfrm>
              <a:off x="2965197" y="2810047"/>
              <a:ext cx="1014600" cy="594000"/>
            </a:xfrm>
            <a:prstGeom prst="rect">
              <a:avLst/>
            </a:prstGeom>
            <a:noFill/>
            <a:ln>
              <a:noFill/>
            </a:ln>
          </p:spPr>
          <p:txBody>
            <a:bodyPr spcFirstLastPara="1" wrap="square" lIns="37150" tIns="37150" rIns="37150" bIns="37150"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 sz="1000" b="0" i="0" u="none" strike="noStrike" cap="none">
                  <a:solidFill>
                    <a:schemeClr val="lt1"/>
                  </a:solidFill>
                  <a:latin typeface="Arial"/>
                  <a:ea typeface="Arial"/>
                  <a:cs typeface="Arial"/>
                  <a:sym typeface="Arial"/>
                </a:rPr>
                <a:t>Discovery</a:t>
              </a:r>
              <a:endParaRPr sz="1100" b="0" i="0" u="none" strike="noStrike" cap="none">
                <a:solidFill>
                  <a:srgbClr val="000000"/>
                </a:solidFill>
                <a:latin typeface="Arial"/>
                <a:ea typeface="Arial"/>
                <a:cs typeface="Arial"/>
                <a:sym typeface="Arial"/>
              </a:endParaRPr>
            </a:p>
          </p:txBody>
        </p:sp>
        <p:sp>
          <p:nvSpPr>
            <p:cNvPr id="503" name="Google Shape;503;g3191d50b05e_0_29"/>
            <p:cNvSpPr/>
            <p:nvPr/>
          </p:nvSpPr>
          <p:spPr>
            <a:xfrm>
              <a:off x="4103269" y="2976618"/>
              <a:ext cx="222900" cy="260700"/>
            </a:xfrm>
            <a:prstGeom prst="rightArrow">
              <a:avLst>
                <a:gd name="adj1" fmla="val 60000"/>
                <a:gd name="adj2" fmla="val 50000"/>
              </a:avLst>
            </a:prstGeom>
            <a:solidFill>
              <a:srgbClr val="0C9ED5"/>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04" name="Google Shape;504;g3191d50b05e_0_29"/>
            <p:cNvSpPr txBox="1"/>
            <p:nvPr/>
          </p:nvSpPr>
          <p:spPr>
            <a:xfrm>
              <a:off x="4103269" y="3028768"/>
              <a:ext cx="156000" cy="1563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p:txBody>
        </p:sp>
        <p:sp>
          <p:nvSpPr>
            <p:cNvPr id="505" name="Google Shape;505;g3191d50b05e_0_29"/>
            <p:cNvSpPr/>
            <p:nvPr/>
          </p:nvSpPr>
          <p:spPr>
            <a:xfrm>
              <a:off x="4418692" y="2791570"/>
              <a:ext cx="1051500" cy="630900"/>
            </a:xfrm>
            <a:prstGeom prst="roundRect">
              <a:avLst>
                <a:gd name="adj" fmla="val 10000"/>
              </a:avLst>
            </a:prstGeom>
            <a:solidFill>
              <a:srgbClr val="A02891"/>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06" name="Google Shape;506;g3191d50b05e_0_29"/>
            <p:cNvSpPr txBox="1"/>
            <p:nvPr/>
          </p:nvSpPr>
          <p:spPr>
            <a:xfrm>
              <a:off x="4437169" y="2810047"/>
              <a:ext cx="1014600" cy="594000"/>
            </a:xfrm>
            <a:prstGeom prst="rect">
              <a:avLst/>
            </a:prstGeom>
            <a:noFill/>
            <a:ln>
              <a:noFill/>
            </a:ln>
          </p:spPr>
          <p:txBody>
            <a:bodyPr spcFirstLastPara="1" wrap="square" lIns="37150" tIns="37150" rIns="37150" bIns="37150"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 sz="1000" b="0" i="0" u="none" strike="noStrike" cap="none">
                  <a:solidFill>
                    <a:schemeClr val="lt1"/>
                  </a:solidFill>
                  <a:latin typeface="Arial"/>
                  <a:ea typeface="Arial"/>
                  <a:cs typeface="Arial"/>
                  <a:sym typeface="Arial"/>
                </a:rPr>
                <a:t>Proposal </a:t>
              </a:r>
              <a:endParaRPr sz="1100" b="0" i="0" u="none" strike="noStrike" cap="none">
                <a:solidFill>
                  <a:srgbClr val="000000"/>
                </a:solidFill>
                <a:latin typeface="Arial"/>
                <a:ea typeface="Arial"/>
                <a:cs typeface="Arial"/>
                <a:sym typeface="Arial"/>
              </a:endParaRPr>
            </a:p>
          </p:txBody>
        </p:sp>
        <p:sp>
          <p:nvSpPr>
            <p:cNvPr id="507" name="Google Shape;507;g3191d50b05e_0_29"/>
            <p:cNvSpPr/>
            <p:nvPr/>
          </p:nvSpPr>
          <p:spPr>
            <a:xfrm rot="-23134">
              <a:off x="5575237" y="2971507"/>
              <a:ext cx="222905" cy="260706"/>
            </a:xfrm>
            <a:prstGeom prst="rightArrow">
              <a:avLst>
                <a:gd name="adj1" fmla="val 60000"/>
                <a:gd name="adj2" fmla="val 50000"/>
              </a:avLst>
            </a:prstGeom>
            <a:solidFill>
              <a:srgbClr val="A0289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08" name="Google Shape;508;g3191d50b05e_0_29"/>
            <p:cNvSpPr txBox="1"/>
            <p:nvPr/>
          </p:nvSpPr>
          <p:spPr>
            <a:xfrm rot="-26444">
              <a:off x="5575298" y="3023807"/>
              <a:ext cx="156005" cy="15630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p:txBody>
        </p:sp>
        <p:sp>
          <p:nvSpPr>
            <p:cNvPr id="509" name="Google Shape;509;g3191d50b05e_0_29"/>
            <p:cNvSpPr/>
            <p:nvPr/>
          </p:nvSpPr>
          <p:spPr>
            <a:xfrm>
              <a:off x="5890664" y="2781395"/>
              <a:ext cx="1051500" cy="630900"/>
            </a:xfrm>
            <a:prstGeom prst="roundRect">
              <a:avLst>
                <a:gd name="adj" fmla="val 10000"/>
              </a:avLst>
            </a:prstGeom>
            <a:solidFill>
              <a:srgbClr val="4EA62C"/>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10" name="Google Shape;510;g3191d50b05e_0_29"/>
            <p:cNvSpPr txBox="1"/>
            <p:nvPr/>
          </p:nvSpPr>
          <p:spPr>
            <a:xfrm>
              <a:off x="5909141" y="2799872"/>
              <a:ext cx="1014600" cy="594000"/>
            </a:xfrm>
            <a:prstGeom prst="rect">
              <a:avLst/>
            </a:prstGeom>
            <a:noFill/>
            <a:ln>
              <a:noFill/>
            </a:ln>
          </p:spPr>
          <p:txBody>
            <a:bodyPr spcFirstLastPara="1" wrap="square" lIns="37150" tIns="37150" rIns="37150" bIns="37150"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 sz="1000" b="0" i="0" u="none" strike="noStrike" cap="none">
                  <a:solidFill>
                    <a:schemeClr val="lt1"/>
                  </a:solidFill>
                  <a:latin typeface="Arial"/>
                  <a:ea typeface="Arial"/>
                  <a:cs typeface="Arial"/>
                  <a:sym typeface="Arial"/>
                </a:rPr>
                <a:t>Sales Force</a:t>
              </a:r>
              <a:endParaRPr sz="1100" b="0" i="0" u="none" strike="noStrike" cap="none">
                <a:solidFill>
                  <a:srgbClr val="000000"/>
                </a:solidFill>
                <a:latin typeface="Arial"/>
                <a:ea typeface="Arial"/>
                <a:cs typeface="Arial"/>
                <a:sym typeface="Arial"/>
              </a:endParaRPr>
            </a:p>
          </p:txBody>
        </p:sp>
        <p:sp>
          <p:nvSpPr>
            <p:cNvPr id="511" name="Google Shape;511;g3191d50b05e_0_29"/>
            <p:cNvSpPr/>
            <p:nvPr/>
          </p:nvSpPr>
          <p:spPr>
            <a:xfrm rot="23134">
              <a:off x="7047211" y="2971554"/>
              <a:ext cx="222905" cy="260706"/>
            </a:xfrm>
            <a:prstGeom prst="rightArrow">
              <a:avLst>
                <a:gd name="adj1" fmla="val 60000"/>
                <a:gd name="adj2" fmla="val 50000"/>
              </a:avLst>
            </a:prstGeom>
            <a:solidFill>
              <a:srgbClr val="4EA62C"/>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12" name="Google Shape;512;g3191d50b05e_0_29"/>
            <p:cNvSpPr txBox="1"/>
            <p:nvPr/>
          </p:nvSpPr>
          <p:spPr>
            <a:xfrm rot="26444">
              <a:off x="7047151" y="3023553"/>
              <a:ext cx="156005" cy="15630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p:txBody>
        </p:sp>
        <p:sp>
          <p:nvSpPr>
            <p:cNvPr id="513" name="Google Shape;513;g3191d50b05e_0_29"/>
            <p:cNvSpPr/>
            <p:nvPr/>
          </p:nvSpPr>
          <p:spPr>
            <a:xfrm>
              <a:off x="7362636" y="2791570"/>
              <a:ext cx="1051500" cy="630900"/>
            </a:xfrm>
            <a:prstGeom prst="roundRect">
              <a:avLst>
                <a:gd name="adj" fmla="val 10000"/>
              </a:avLst>
            </a:prstGeom>
            <a:solidFill>
              <a:srgbClr val="E97131"/>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14" name="Google Shape;514;g3191d50b05e_0_29"/>
            <p:cNvSpPr txBox="1"/>
            <p:nvPr/>
          </p:nvSpPr>
          <p:spPr>
            <a:xfrm>
              <a:off x="7381113" y="2810047"/>
              <a:ext cx="1014600" cy="594000"/>
            </a:xfrm>
            <a:prstGeom prst="rect">
              <a:avLst/>
            </a:prstGeom>
            <a:noFill/>
            <a:ln>
              <a:noFill/>
            </a:ln>
          </p:spPr>
          <p:txBody>
            <a:bodyPr spcFirstLastPara="1" wrap="square" lIns="37150" tIns="37150" rIns="37150" bIns="37150"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 sz="1000" b="0" i="0" u="none" strike="noStrike" cap="none">
                  <a:solidFill>
                    <a:schemeClr val="lt1"/>
                  </a:solidFill>
                  <a:latin typeface="Arial"/>
                  <a:ea typeface="Arial"/>
                  <a:cs typeface="Arial"/>
                  <a:sym typeface="Arial"/>
                </a:rPr>
                <a:t>Demo</a:t>
              </a:r>
              <a:endParaRPr sz="1100" b="0" i="0" u="none" strike="noStrike" cap="none">
                <a:solidFill>
                  <a:srgbClr val="000000"/>
                </a:solidFill>
                <a:latin typeface="Arial"/>
                <a:ea typeface="Arial"/>
                <a:cs typeface="Arial"/>
                <a:sym typeface="Arial"/>
              </a:endParaRPr>
            </a:p>
          </p:txBody>
        </p:sp>
        <p:sp>
          <p:nvSpPr>
            <p:cNvPr id="515" name="Google Shape;515;g3191d50b05e_0_29"/>
            <p:cNvSpPr/>
            <p:nvPr/>
          </p:nvSpPr>
          <p:spPr>
            <a:xfrm>
              <a:off x="8519185" y="2976618"/>
              <a:ext cx="222900" cy="260700"/>
            </a:xfrm>
            <a:prstGeom prst="rightArrow">
              <a:avLst>
                <a:gd name="adj1" fmla="val 60000"/>
                <a:gd name="adj2" fmla="val 50000"/>
              </a:avLst>
            </a:prstGeom>
            <a:solidFill>
              <a:srgbClr val="E9713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16" name="Google Shape;516;g3191d50b05e_0_29"/>
            <p:cNvSpPr txBox="1"/>
            <p:nvPr/>
          </p:nvSpPr>
          <p:spPr>
            <a:xfrm>
              <a:off x="8519185" y="3028768"/>
              <a:ext cx="156000" cy="1563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p:txBody>
        </p:sp>
        <p:sp>
          <p:nvSpPr>
            <p:cNvPr id="517" name="Google Shape;517;g3191d50b05e_0_29"/>
            <p:cNvSpPr/>
            <p:nvPr/>
          </p:nvSpPr>
          <p:spPr>
            <a:xfrm>
              <a:off x="8834608" y="2791570"/>
              <a:ext cx="1051500" cy="630900"/>
            </a:xfrm>
            <a:prstGeom prst="roundRect">
              <a:avLst>
                <a:gd name="adj" fmla="val 10000"/>
              </a:avLst>
            </a:prstGeom>
            <a:solidFill>
              <a:srgbClr val="176B22"/>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18" name="Google Shape;518;g3191d50b05e_0_29"/>
            <p:cNvSpPr txBox="1"/>
            <p:nvPr/>
          </p:nvSpPr>
          <p:spPr>
            <a:xfrm>
              <a:off x="8853085" y="2810047"/>
              <a:ext cx="1014600" cy="594000"/>
            </a:xfrm>
            <a:prstGeom prst="rect">
              <a:avLst/>
            </a:prstGeom>
            <a:noFill/>
            <a:ln>
              <a:noFill/>
            </a:ln>
          </p:spPr>
          <p:txBody>
            <a:bodyPr spcFirstLastPara="1" wrap="square" lIns="37150" tIns="37150" rIns="37150" bIns="37150"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 sz="1000" b="0" i="0" u="none" strike="noStrike" cap="none">
                  <a:solidFill>
                    <a:schemeClr val="lt1"/>
                  </a:solidFill>
                  <a:latin typeface="Arial"/>
                  <a:ea typeface="Arial"/>
                  <a:cs typeface="Arial"/>
                  <a:sym typeface="Arial"/>
                </a:rPr>
                <a:t>Onboarding</a:t>
              </a:r>
              <a:endParaRPr sz="1100" b="0" i="0" u="none" strike="noStrike" cap="none">
                <a:solidFill>
                  <a:srgbClr val="000000"/>
                </a:solidFill>
                <a:latin typeface="Arial"/>
                <a:ea typeface="Arial"/>
                <a:cs typeface="Arial"/>
                <a:sym typeface="Arial"/>
              </a:endParaRPr>
            </a:p>
          </p:txBody>
        </p:sp>
      </p:grpSp>
      <p:cxnSp>
        <p:nvCxnSpPr>
          <p:cNvPr id="519" name="Google Shape;519;g3191d50b05e_0_29"/>
          <p:cNvCxnSpPr/>
          <p:nvPr/>
        </p:nvCxnSpPr>
        <p:spPr>
          <a:xfrm flipH="1">
            <a:off x="5467280" y="1541861"/>
            <a:ext cx="258000" cy="508800"/>
          </a:xfrm>
          <a:prstGeom prst="straightConnector1">
            <a:avLst/>
          </a:prstGeom>
          <a:noFill/>
          <a:ln w="9525" cap="flat" cmpd="sng">
            <a:solidFill>
              <a:srgbClr val="115D81"/>
            </a:solidFill>
            <a:prstDash val="solid"/>
            <a:round/>
            <a:headEnd type="none" w="sm" len="sm"/>
            <a:tailEnd type="triangle" w="med" len="med"/>
          </a:ln>
        </p:spPr>
      </p:cxnSp>
      <p:sp>
        <p:nvSpPr>
          <p:cNvPr id="520" name="Google Shape;520;g3191d50b05e_0_29"/>
          <p:cNvSpPr txBox="1"/>
          <p:nvPr/>
        </p:nvSpPr>
        <p:spPr>
          <a:xfrm>
            <a:off x="5192108" y="1084875"/>
            <a:ext cx="1818600" cy="408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Upload Proposals &amp; Discovery Info</a:t>
            </a:r>
            <a:endParaRPr sz="1100" b="0" i="0" u="none" strike="noStrike" cap="none">
              <a:solidFill>
                <a:srgbClr val="000000"/>
              </a:solidFill>
              <a:latin typeface="Arial"/>
              <a:ea typeface="Arial"/>
              <a:cs typeface="Arial"/>
              <a:sym typeface="Arial"/>
            </a:endParaRPr>
          </a:p>
        </p:txBody>
      </p:sp>
      <p:cxnSp>
        <p:nvCxnSpPr>
          <p:cNvPr id="521" name="Google Shape;521;g3191d50b05e_0_29"/>
          <p:cNvCxnSpPr/>
          <p:nvPr/>
        </p:nvCxnSpPr>
        <p:spPr>
          <a:xfrm rot="10800000" flipH="1">
            <a:off x="1549331" y="2648100"/>
            <a:ext cx="402600" cy="591900"/>
          </a:xfrm>
          <a:prstGeom prst="straightConnector1">
            <a:avLst/>
          </a:prstGeom>
          <a:noFill/>
          <a:ln w="9525" cap="flat" cmpd="sng">
            <a:solidFill>
              <a:srgbClr val="115D81"/>
            </a:solidFill>
            <a:prstDash val="solid"/>
            <a:round/>
            <a:headEnd type="none" w="sm" len="sm"/>
            <a:tailEnd type="triangle" w="med" len="med"/>
          </a:ln>
        </p:spPr>
      </p:cxnSp>
      <p:sp>
        <p:nvSpPr>
          <p:cNvPr id="522" name="Google Shape;522;g3191d50b05e_0_29"/>
          <p:cNvSpPr txBox="1"/>
          <p:nvPr/>
        </p:nvSpPr>
        <p:spPr>
          <a:xfrm>
            <a:off x="416607" y="3240000"/>
            <a:ext cx="21828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Lead Qualification Form</a:t>
            </a:r>
            <a:endParaRPr sz="1100" b="0" i="0" u="none" strike="noStrike" cap="none">
              <a:solidFill>
                <a:srgbClr val="000000"/>
              </a:solidFill>
              <a:latin typeface="Arial"/>
              <a:ea typeface="Arial"/>
              <a:cs typeface="Arial"/>
              <a:sym typeface="Arial"/>
            </a:endParaRPr>
          </a:p>
        </p:txBody>
      </p:sp>
      <p:cxnSp>
        <p:nvCxnSpPr>
          <p:cNvPr id="523" name="Google Shape;523;g3191d50b05e_0_29"/>
          <p:cNvCxnSpPr/>
          <p:nvPr/>
        </p:nvCxnSpPr>
        <p:spPr>
          <a:xfrm rot="10800000">
            <a:off x="3249094" y="2647950"/>
            <a:ext cx="260700" cy="781500"/>
          </a:xfrm>
          <a:prstGeom prst="straightConnector1">
            <a:avLst/>
          </a:prstGeom>
          <a:noFill/>
          <a:ln w="9525" cap="flat" cmpd="sng">
            <a:solidFill>
              <a:srgbClr val="115D81"/>
            </a:solidFill>
            <a:prstDash val="solid"/>
            <a:round/>
            <a:headEnd type="none" w="sm" len="sm"/>
            <a:tailEnd type="triangle" w="med" len="med"/>
          </a:ln>
        </p:spPr>
      </p:cxnSp>
      <p:sp>
        <p:nvSpPr>
          <p:cNvPr id="524" name="Google Shape;524;g3191d50b05e_0_29"/>
          <p:cNvSpPr txBox="1"/>
          <p:nvPr/>
        </p:nvSpPr>
        <p:spPr>
          <a:xfrm>
            <a:off x="2932988" y="3384844"/>
            <a:ext cx="21828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Proposal Request Form</a:t>
            </a:r>
            <a:endParaRPr sz="1100" b="0" i="0" u="none" strike="noStrike" cap="none">
              <a:solidFill>
                <a:srgbClr val="000000"/>
              </a:solidFill>
              <a:latin typeface="Arial"/>
              <a:ea typeface="Arial"/>
              <a:cs typeface="Arial"/>
              <a:sym typeface="Arial"/>
            </a:endParaRPr>
          </a:p>
        </p:txBody>
      </p:sp>
      <p:cxnSp>
        <p:nvCxnSpPr>
          <p:cNvPr id="525" name="Google Shape;525;g3191d50b05e_0_29"/>
          <p:cNvCxnSpPr/>
          <p:nvPr/>
        </p:nvCxnSpPr>
        <p:spPr>
          <a:xfrm rot="10800000" flipH="1">
            <a:off x="7503188" y="2599406"/>
            <a:ext cx="199500" cy="504300"/>
          </a:xfrm>
          <a:prstGeom prst="straightConnector1">
            <a:avLst/>
          </a:prstGeom>
          <a:noFill/>
          <a:ln w="9525" cap="flat" cmpd="sng">
            <a:solidFill>
              <a:srgbClr val="115D81"/>
            </a:solidFill>
            <a:prstDash val="solid"/>
            <a:round/>
            <a:headEnd type="none" w="sm" len="sm"/>
            <a:tailEnd type="triangle" w="med" len="med"/>
          </a:ln>
        </p:spPr>
      </p:cxnSp>
      <p:sp>
        <p:nvSpPr>
          <p:cNvPr id="526" name="Google Shape;526;g3191d50b05e_0_29"/>
          <p:cNvSpPr txBox="1"/>
          <p:nvPr/>
        </p:nvSpPr>
        <p:spPr>
          <a:xfrm>
            <a:off x="6435955" y="3103706"/>
            <a:ext cx="2182800" cy="577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Data Collection and Formatting </a:t>
            </a:r>
            <a:endParaRPr sz="11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FF0000"/>
                </a:solidFill>
                <a:latin typeface="Arial"/>
                <a:ea typeface="Arial"/>
                <a:cs typeface="Arial"/>
                <a:sym typeface="Arial"/>
              </a:rPr>
              <a:t>(Biggest reason for delays)</a:t>
            </a:r>
            <a:endParaRPr sz="1100" b="0" i="0" u="none" strike="noStrike" cap="none">
              <a:solidFill>
                <a:srgbClr val="FF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g318058c7353_3_4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600"/>
              <a:buFont typeface="Arial"/>
              <a:buNone/>
            </a:pPr>
            <a:r>
              <a:rPr lang="en" sz="3600"/>
              <a:t>Sales Cycle</a:t>
            </a:r>
            <a:r>
              <a:rPr lang="en" sz="1400"/>
              <a:t> </a:t>
            </a:r>
            <a:r>
              <a:rPr lang="en" sz="3600"/>
              <a:t>Assistance</a:t>
            </a:r>
            <a:endParaRPr sz="1400"/>
          </a:p>
          <a:p>
            <a:pPr marL="0" lvl="0" indent="0" algn="l" rtl="0">
              <a:lnSpc>
                <a:spcPct val="90000"/>
              </a:lnSpc>
              <a:spcBef>
                <a:spcPts val="0"/>
              </a:spcBef>
              <a:spcAft>
                <a:spcPts val="0"/>
              </a:spcAft>
              <a:buClr>
                <a:schemeClr val="dk1"/>
              </a:buClr>
              <a:buSzPts val="1400"/>
              <a:buNone/>
            </a:pPr>
            <a:endParaRPr/>
          </a:p>
        </p:txBody>
      </p:sp>
      <p:pic>
        <p:nvPicPr>
          <p:cNvPr id="532" name="Google Shape;532;g318058c7353_3_43" descr="The sales CRM that's fully customizable | monday.com"/>
          <p:cNvPicPr preferRelativeResize="0"/>
          <p:nvPr/>
        </p:nvPicPr>
        <p:blipFill rotWithShape="1">
          <a:blip r:embed="rId3">
            <a:alphaModFix/>
          </a:blip>
          <a:srcRect l="6061" r="5830"/>
          <a:stretch/>
        </p:blipFill>
        <p:spPr>
          <a:xfrm>
            <a:off x="4923113" y="2352368"/>
            <a:ext cx="2736437" cy="608163"/>
          </a:xfrm>
          <a:prstGeom prst="rect">
            <a:avLst/>
          </a:prstGeom>
          <a:noFill/>
          <a:ln>
            <a:noFill/>
          </a:ln>
        </p:spPr>
      </p:pic>
      <p:pic>
        <p:nvPicPr>
          <p:cNvPr id="533" name="Google Shape;533;g318058c7353_3_43"/>
          <p:cNvPicPr preferRelativeResize="0"/>
          <p:nvPr/>
        </p:nvPicPr>
        <p:blipFill rotWithShape="1">
          <a:blip r:embed="rId4">
            <a:alphaModFix/>
          </a:blip>
          <a:srcRect/>
          <a:stretch/>
        </p:blipFill>
        <p:spPr>
          <a:xfrm>
            <a:off x="718678" y="1111175"/>
            <a:ext cx="2736438" cy="3643821"/>
          </a:xfrm>
          <a:prstGeom prst="rect">
            <a:avLst/>
          </a:prstGeom>
          <a:noFill/>
          <a:ln>
            <a:noFill/>
          </a:ln>
        </p:spPr>
      </p:pic>
      <p:cxnSp>
        <p:nvCxnSpPr>
          <p:cNvPr id="534" name="Google Shape;534;g318058c7353_3_43"/>
          <p:cNvCxnSpPr/>
          <p:nvPr/>
        </p:nvCxnSpPr>
        <p:spPr>
          <a:xfrm>
            <a:off x="3524864" y="3974690"/>
            <a:ext cx="943800" cy="0"/>
          </a:xfrm>
          <a:prstGeom prst="straightConnector1">
            <a:avLst/>
          </a:prstGeom>
          <a:noFill/>
          <a:ln w="9525" cap="flat" cmpd="sng">
            <a:solidFill>
              <a:srgbClr val="115D81"/>
            </a:solidFill>
            <a:prstDash val="solid"/>
            <a:round/>
            <a:headEnd type="none" w="sm" len="sm"/>
            <a:tailEnd type="triangle" w="med" len="med"/>
          </a:ln>
        </p:spPr>
      </p:cxnSp>
      <p:pic>
        <p:nvPicPr>
          <p:cNvPr id="535" name="Google Shape;535;g318058c7353_3_43"/>
          <p:cNvPicPr preferRelativeResize="0"/>
          <p:nvPr/>
        </p:nvPicPr>
        <p:blipFill rotWithShape="1">
          <a:blip r:embed="rId5">
            <a:alphaModFix/>
          </a:blip>
          <a:srcRect/>
          <a:stretch/>
        </p:blipFill>
        <p:spPr>
          <a:xfrm>
            <a:off x="4675241" y="3731769"/>
            <a:ext cx="2829319" cy="48584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g318058c7353_3_51"/>
          <p:cNvSpPr txBox="1">
            <a:spLocks noGrp="1"/>
          </p:cNvSpPr>
          <p:nvPr>
            <p:ph type="title"/>
          </p:nvPr>
        </p:nvSpPr>
        <p:spPr>
          <a:xfrm>
            <a:off x="628650" y="0"/>
            <a:ext cx="7886700" cy="994200"/>
          </a:xfrm>
          <a:prstGeom prst="rect">
            <a:avLst/>
          </a:prstGeom>
          <a:noFill/>
          <a:ln>
            <a:noFill/>
          </a:ln>
        </p:spPr>
        <p:txBody>
          <a:bodyPr spcFirstLastPara="1" wrap="square" lIns="68575" tIns="34275" rIns="68575" bIns="34275" anchor="ctr" anchorCtr="0">
            <a:normAutofit/>
          </a:bodyPr>
          <a:lstStyle/>
          <a:p>
            <a:pPr marL="0" marR="0" lvl="0" indent="0" algn="r" rtl="0">
              <a:lnSpc>
                <a:spcPct val="90000"/>
              </a:lnSpc>
              <a:spcBef>
                <a:spcPts val="0"/>
              </a:spcBef>
              <a:spcAft>
                <a:spcPts val="0"/>
              </a:spcAft>
              <a:buClr>
                <a:schemeClr val="dk1"/>
              </a:buClr>
              <a:buSzPts val="3600"/>
              <a:buFont typeface="Arial"/>
              <a:buNone/>
            </a:pPr>
            <a:r>
              <a:rPr lang="en" sz="3600"/>
              <a:t>Onboarding Assistance</a:t>
            </a:r>
            <a:endParaRPr sz="3600"/>
          </a:p>
        </p:txBody>
      </p:sp>
      <p:pic>
        <p:nvPicPr>
          <p:cNvPr id="541" name="Google Shape;541;g318058c7353_3_51"/>
          <p:cNvPicPr preferRelativeResize="0"/>
          <p:nvPr/>
        </p:nvPicPr>
        <p:blipFill rotWithShape="1">
          <a:blip r:embed="rId3">
            <a:alphaModFix/>
          </a:blip>
          <a:srcRect/>
          <a:stretch/>
        </p:blipFill>
        <p:spPr>
          <a:xfrm>
            <a:off x="400044" y="565278"/>
            <a:ext cx="2915056" cy="4179677"/>
          </a:xfrm>
          <a:prstGeom prst="rect">
            <a:avLst/>
          </a:prstGeom>
          <a:noFill/>
          <a:ln>
            <a:noFill/>
          </a:ln>
        </p:spPr>
      </p:pic>
      <p:sp>
        <p:nvSpPr>
          <p:cNvPr id="542" name="Google Shape;542;g318058c7353_3_51"/>
          <p:cNvSpPr txBox="1"/>
          <p:nvPr/>
        </p:nvSpPr>
        <p:spPr>
          <a:xfrm>
            <a:off x="3923200" y="968675"/>
            <a:ext cx="4286400" cy="163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E43327"/>
                </a:solidFill>
                <a:latin typeface="Arial"/>
                <a:ea typeface="Arial"/>
                <a:cs typeface="Arial"/>
                <a:sym typeface="Arial"/>
              </a:rPr>
              <a:t>This is the biggest cause of delays, the faster we are able to collect the information we need, the faster we can program, install and train.</a:t>
            </a: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g318058c7353_3_56"/>
          <p:cNvSpPr txBox="1">
            <a:spLocks noGrp="1"/>
          </p:cNvSpPr>
          <p:nvPr>
            <p:ph type="title"/>
          </p:nvPr>
        </p:nvSpPr>
        <p:spPr>
          <a:xfrm>
            <a:off x="628650" y="13691"/>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600"/>
              <a:buFont typeface="Arial"/>
              <a:buNone/>
            </a:pPr>
            <a:r>
              <a:rPr lang="en" sz="3600"/>
              <a:t>Onboarding Assistance</a:t>
            </a:r>
            <a:endParaRPr sz="3600"/>
          </a:p>
          <a:p>
            <a:pPr marL="0" lvl="0" indent="0" algn="l" rtl="0">
              <a:lnSpc>
                <a:spcPct val="90000"/>
              </a:lnSpc>
              <a:spcBef>
                <a:spcPts val="0"/>
              </a:spcBef>
              <a:spcAft>
                <a:spcPts val="0"/>
              </a:spcAft>
              <a:buClr>
                <a:schemeClr val="dk1"/>
              </a:buClr>
              <a:buSzPts val="1400"/>
              <a:buNone/>
            </a:pPr>
            <a:endParaRPr/>
          </a:p>
        </p:txBody>
      </p:sp>
      <p:sp>
        <p:nvSpPr>
          <p:cNvPr id="548" name="Google Shape;548;g318058c7353_3_5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p>
            <a:pPr marL="342900" lvl="0" indent="-165100" algn="l" rtl="0">
              <a:lnSpc>
                <a:spcPct val="90000"/>
              </a:lnSpc>
              <a:spcBef>
                <a:spcPts val="800"/>
              </a:spcBef>
              <a:spcAft>
                <a:spcPts val="0"/>
              </a:spcAft>
              <a:buClr>
                <a:schemeClr val="dk1"/>
              </a:buClr>
              <a:buSzPts val="1400"/>
              <a:buNone/>
            </a:pPr>
            <a:endParaRPr/>
          </a:p>
        </p:txBody>
      </p:sp>
      <p:pic>
        <p:nvPicPr>
          <p:cNvPr id="549" name="Google Shape;549;g318058c7353_3_56"/>
          <p:cNvPicPr preferRelativeResize="0"/>
          <p:nvPr/>
        </p:nvPicPr>
        <p:blipFill rotWithShape="1">
          <a:blip r:embed="rId3">
            <a:alphaModFix/>
          </a:blip>
          <a:srcRect/>
          <a:stretch/>
        </p:blipFill>
        <p:spPr>
          <a:xfrm>
            <a:off x="286069" y="951035"/>
            <a:ext cx="8526091" cy="419246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g318058c7353_3_106"/>
          <p:cNvSpPr txBox="1">
            <a:spLocks noGrp="1"/>
          </p:cNvSpPr>
          <p:nvPr>
            <p:ph type="sldNum" idx="12"/>
          </p:nvPr>
        </p:nvSpPr>
        <p:spPr>
          <a:xfrm>
            <a:off x="8273634" y="4655126"/>
            <a:ext cx="367800" cy="177000"/>
          </a:xfrm>
          <a:prstGeom prst="rect">
            <a:avLst/>
          </a:prstGeom>
          <a:noFill/>
          <a:ln>
            <a:noFill/>
          </a:ln>
        </p:spPr>
        <p:txBody>
          <a:bodyPr spcFirstLastPara="1" wrap="square" lIns="19050" tIns="19050" rIns="19050" bIns="19050" anchor="t" anchorCtr="0">
            <a:spAutoFit/>
          </a:bodyPr>
          <a:lstStyle/>
          <a:p>
            <a:pPr marL="0" marR="0" lvl="0" indent="0" algn="ctr" rtl="0">
              <a:lnSpc>
                <a:spcPct val="100000"/>
              </a:lnSpc>
              <a:spcBef>
                <a:spcPts val="0"/>
              </a:spcBef>
              <a:spcAft>
                <a:spcPts val="0"/>
              </a:spcAft>
              <a:buClr>
                <a:srgbClr val="535353"/>
              </a:buClr>
              <a:buSzPts val="700"/>
              <a:buFont typeface="DM Sans"/>
              <a:buNone/>
            </a:pPr>
            <a:fld id="{00000000-1234-1234-1234-123412341234}" type="slidenum">
              <a:rPr lang="en">
                <a:solidFill>
                  <a:srgbClr val="535353"/>
                </a:solidFill>
              </a:rPr>
              <a:t>39</a:t>
            </a:fld>
            <a:endParaRPr/>
          </a:p>
        </p:txBody>
      </p:sp>
      <p:grpSp>
        <p:nvGrpSpPr>
          <p:cNvPr id="555" name="Google Shape;555;g318058c7353_3_106"/>
          <p:cNvGrpSpPr/>
          <p:nvPr/>
        </p:nvGrpSpPr>
        <p:grpSpPr>
          <a:xfrm>
            <a:off x="-35123" y="1163856"/>
            <a:ext cx="8926291" cy="3315721"/>
            <a:chOff x="0" y="0"/>
            <a:chExt cx="23803444" cy="8841923"/>
          </a:xfrm>
        </p:grpSpPr>
        <p:sp>
          <p:nvSpPr>
            <p:cNvPr id="556" name="Google Shape;556;g318058c7353_3_106"/>
            <p:cNvSpPr/>
            <p:nvPr/>
          </p:nvSpPr>
          <p:spPr>
            <a:xfrm>
              <a:off x="4292203" y="6625065"/>
              <a:ext cx="19511241" cy="422777"/>
            </a:xfrm>
            <a:custGeom>
              <a:avLst/>
              <a:gdLst/>
              <a:ahLst/>
              <a:cxnLst/>
              <a:rect l="l" t="t" r="r" b="b"/>
              <a:pathLst>
                <a:path w="21599" h="21420" extrusionOk="0">
                  <a:moveTo>
                    <a:pt x="21170" y="28"/>
                  </a:moveTo>
                  <a:cubicBezTo>
                    <a:pt x="21161" y="90"/>
                    <a:pt x="21153" y="256"/>
                    <a:pt x="21146" y="530"/>
                  </a:cubicBezTo>
                  <a:cubicBezTo>
                    <a:pt x="21135" y="946"/>
                    <a:pt x="21129" y="1559"/>
                    <a:pt x="21129" y="2199"/>
                  </a:cubicBezTo>
                  <a:lnTo>
                    <a:pt x="21129" y="7186"/>
                  </a:lnTo>
                  <a:lnTo>
                    <a:pt x="0" y="7468"/>
                  </a:lnTo>
                  <a:lnTo>
                    <a:pt x="0" y="13722"/>
                  </a:lnTo>
                  <a:lnTo>
                    <a:pt x="2687" y="13722"/>
                  </a:lnTo>
                  <a:lnTo>
                    <a:pt x="2687" y="13601"/>
                  </a:lnTo>
                  <a:lnTo>
                    <a:pt x="21128" y="13601"/>
                  </a:lnTo>
                  <a:lnTo>
                    <a:pt x="21128" y="18950"/>
                  </a:lnTo>
                  <a:cubicBezTo>
                    <a:pt x="21126" y="19700"/>
                    <a:pt x="21133" y="20444"/>
                    <a:pt x="21146" y="20921"/>
                  </a:cubicBezTo>
                  <a:cubicBezTo>
                    <a:pt x="21160" y="21442"/>
                    <a:pt x="21179" y="21565"/>
                    <a:pt x="21196" y="21242"/>
                  </a:cubicBezTo>
                  <a:lnTo>
                    <a:pt x="21577" y="12495"/>
                  </a:lnTo>
                  <a:cubicBezTo>
                    <a:pt x="21590" y="12138"/>
                    <a:pt x="21598" y="11498"/>
                    <a:pt x="21599" y="10806"/>
                  </a:cubicBezTo>
                  <a:cubicBezTo>
                    <a:pt x="21600" y="9925"/>
                    <a:pt x="21590" y="9107"/>
                    <a:pt x="21572" y="8735"/>
                  </a:cubicBezTo>
                  <a:lnTo>
                    <a:pt x="21196" y="168"/>
                  </a:lnTo>
                  <a:cubicBezTo>
                    <a:pt x="21188" y="5"/>
                    <a:pt x="21179" y="-35"/>
                    <a:pt x="21170" y="28"/>
                  </a:cubicBezTo>
                  <a:close/>
                </a:path>
              </a:pathLst>
            </a:custGeom>
            <a:solidFill>
              <a:srgbClr val="A7A7A7"/>
            </a:solidFill>
            <a:ln>
              <a:noFill/>
            </a:ln>
          </p:spPr>
          <p:txBody>
            <a:bodyPr spcFirstLastPara="1" wrap="square" lIns="17150" tIns="17150" rIns="17150" bIns="17150" anchor="t"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1A1A1A"/>
                </a:solidFill>
                <a:latin typeface="DM Sans Medium"/>
                <a:ea typeface="DM Sans Medium"/>
                <a:cs typeface="DM Sans Medium"/>
                <a:sym typeface="DM Sans Medium"/>
              </a:endParaRPr>
            </a:p>
          </p:txBody>
        </p:sp>
        <p:sp>
          <p:nvSpPr>
            <p:cNvPr id="557" name="Google Shape;557;g318058c7353_3_106"/>
            <p:cNvSpPr/>
            <p:nvPr/>
          </p:nvSpPr>
          <p:spPr>
            <a:xfrm>
              <a:off x="8723610" y="4854923"/>
              <a:ext cx="2949300" cy="3987000"/>
            </a:xfrm>
            <a:prstGeom prst="roundRect">
              <a:avLst>
                <a:gd name="adj" fmla="val 8708"/>
              </a:avLst>
            </a:prstGeom>
            <a:solidFill>
              <a:srgbClr val="FFFFFF"/>
            </a:solidFill>
            <a:ln w="9525" cap="flat" cmpd="sng">
              <a:solidFill>
                <a:srgbClr val="A7A7A7"/>
              </a:solidFill>
              <a:prstDash val="dash"/>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1A1A1A"/>
                </a:solidFill>
                <a:latin typeface="DM Sans Medium"/>
                <a:ea typeface="DM Sans Medium"/>
                <a:cs typeface="DM Sans Medium"/>
                <a:sym typeface="DM Sans Medium"/>
              </a:endParaRPr>
            </a:p>
          </p:txBody>
        </p:sp>
        <p:sp>
          <p:nvSpPr>
            <p:cNvPr id="558" name="Google Shape;558;g318058c7353_3_106"/>
            <p:cNvSpPr/>
            <p:nvPr/>
          </p:nvSpPr>
          <p:spPr>
            <a:xfrm>
              <a:off x="0" y="1673652"/>
              <a:ext cx="1094265" cy="422777"/>
            </a:xfrm>
            <a:custGeom>
              <a:avLst/>
              <a:gdLst/>
              <a:ahLst/>
              <a:cxnLst/>
              <a:rect l="l" t="t" r="r" b="b"/>
              <a:pathLst>
                <a:path w="21581" h="21420" extrusionOk="0">
                  <a:moveTo>
                    <a:pt x="13932" y="28"/>
                  </a:moveTo>
                  <a:cubicBezTo>
                    <a:pt x="13776" y="90"/>
                    <a:pt x="13626" y="257"/>
                    <a:pt x="13502" y="530"/>
                  </a:cubicBezTo>
                  <a:cubicBezTo>
                    <a:pt x="13312" y="946"/>
                    <a:pt x="13204" y="1559"/>
                    <a:pt x="13204" y="2199"/>
                  </a:cubicBezTo>
                  <a:lnTo>
                    <a:pt x="13204" y="7387"/>
                  </a:lnTo>
                  <a:lnTo>
                    <a:pt x="0" y="7387"/>
                  </a:lnTo>
                  <a:lnTo>
                    <a:pt x="0" y="13822"/>
                  </a:lnTo>
                  <a:lnTo>
                    <a:pt x="13196" y="13822"/>
                  </a:lnTo>
                  <a:lnTo>
                    <a:pt x="13196" y="18950"/>
                  </a:lnTo>
                  <a:cubicBezTo>
                    <a:pt x="13162" y="19700"/>
                    <a:pt x="13282" y="20444"/>
                    <a:pt x="13510" y="20921"/>
                  </a:cubicBezTo>
                  <a:cubicBezTo>
                    <a:pt x="13759" y="21442"/>
                    <a:pt x="14098" y="21565"/>
                    <a:pt x="14394" y="21242"/>
                  </a:cubicBezTo>
                  <a:lnTo>
                    <a:pt x="21180" y="12495"/>
                  </a:lnTo>
                  <a:cubicBezTo>
                    <a:pt x="21411" y="12138"/>
                    <a:pt x="21563" y="11498"/>
                    <a:pt x="21579" y="10806"/>
                  </a:cubicBezTo>
                  <a:cubicBezTo>
                    <a:pt x="21600" y="9925"/>
                    <a:pt x="21405" y="9107"/>
                    <a:pt x="21094" y="8735"/>
                  </a:cubicBezTo>
                  <a:lnTo>
                    <a:pt x="14402" y="168"/>
                  </a:lnTo>
                  <a:cubicBezTo>
                    <a:pt x="14251" y="5"/>
                    <a:pt x="14088" y="-35"/>
                    <a:pt x="13932" y="28"/>
                  </a:cubicBezTo>
                  <a:close/>
                </a:path>
              </a:pathLst>
            </a:custGeom>
            <a:solidFill>
              <a:srgbClr val="A7A7A7"/>
            </a:solidFill>
            <a:ln>
              <a:noFill/>
            </a:ln>
          </p:spPr>
          <p:txBody>
            <a:bodyPr spcFirstLastPara="1" wrap="square" lIns="17150" tIns="17150" rIns="17150" bIns="17150" anchor="t"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1A1A1A"/>
                </a:solidFill>
                <a:latin typeface="DM Sans Medium"/>
                <a:ea typeface="DM Sans Medium"/>
                <a:cs typeface="DM Sans Medium"/>
                <a:sym typeface="DM Sans Medium"/>
              </a:endParaRPr>
            </a:p>
          </p:txBody>
        </p:sp>
        <p:sp>
          <p:nvSpPr>
            <p:cNvPr id="559" name="Google Shape;559;g318058c7353_3_106"/>
            <p:cNvSpPr/>
            <p:nvPr/>
          </p:nvSpPr>
          <p:spPr>
            <a:xfrm>
              <a:off x="2071290" y="1673652"/>
              <a:ext cx="18410718" cy="422777"/>
            </a:xfrm>
            <a:custGeom>
              <a:avLst/>
              <a:gdLst/>
              <a:ahLst/>
              <a:cxnLst/>
              <a:rect l="l" t="t" r="r" b="b"/>
              <a:pathLst>
                <a:path w="21599" h="21420" extrusionOk="0">
                  <a:moveTo>
                    <a:pt x="21144" y="28"/>
                  </a:moveTo>
                  <a:cubicBezTo>
                    <a:pt x="21135" y="90"/>
                    <a:pt x="21126" y="257"/>
                    <a:pt x="21118" y="530"/>
                  </a:cubicBezTo>
                  <a:cubicBezTo>
                    <a:pt x="21107" y="946"/>
                    <a:pt x="21101" y="1559"/>
                    <a:pt x="21101" y="2199"/>
                  </a:cubicBezTo>
                  <a:lnTo>
                    <a:pt x="21101" y="7508"/>
                  </a:lnTo>
                  <a:lnTo>
                    <a:pt x="0" y="7407"/>
                  </a:lnTo>
                  <a:lnTo>
                    <a:pt x="0" y="13822"/>
                  </a:lnTo>
                  <a:lnTo>
                    <a:pt x="21100" y="13742"/>
                  </a:lnTo>
                  <a:lnTo>
                    <a:pt x="21100" y="18950"/>
                  </a:lnTo>
                  <a:cubicBezTo>
                    <a:pt x="21098" y="19700"/>
                    <a:pt x="21105" y="20444"/>
                    <a:pt x="21118" y="20921"/>
                  </a:cubicBezTo>
                  <a:cubicBezTo>
                    <a:pt x="21133" y="21442"/>
                    <a:pt x="21154" y="21565"/>
                    <a:pt x="21171" y="21242"/>
                  </a:cubicBezTo>
                  <a:lnTo>
                    <a:pt x="21575" y="12495"/>
                  </a:lnTo>
                  <a:cubicBezTo>
                    <a:pt x="21589" y="12138"/>
                    <a:pt x="21598" y="11498"/>
                    <a:pt x="21599" y="10806"/>
                  </a:cubicBezTo>
                  <a:cubicBezTo>
                    <a:pt x="21600" y="9925"/>
                    <a:pt x="21588" y="9107"/>
                    <a:pt x="21570" y="8735"/>
                  </a:cubicBezTo>
                  <a:lnTo>
                    <a:pt x="21172" y="168"/>
                  </a:lnTo>
                  <a:cubicBezTo>
                    <a:pt x="21163" y="5"/>
                    <a:pt x="21153" y="-35"/>
                    <a:pt x="21144" y="28"/>
                  </a:cubicBezTo>
                  <a:close/>
                </a:path>
              </a:pathLst>
            </a:custGeom>
            <a:solidFill>
              <a:srgbClr val="A7A7A7"/>
            </a:solidFill>
            <a:ln>
              <a:noFill/>
            </a:ln>
          </p:spPr>
          <p:txBody>
            <a:bodyPr spcFirstLastPara="1" wrap="square" lIns="17150" tIns="17150" rIns="17150" bIns="17150" anchor="t"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1A1A1A"/>
                </a:solidFill>
                <a:latin typeface="DM Sans Medium"/>
                <a:ea typeface="DM Sans Medium"/>
                <a:cs typeface="DM Sans Medium"/>
                <a:sym typeface="DM Sans Medium"/>
              </a:endParaRPr>
            </a:p>
          </p:txBody>
        </p:sp>
        <p:sp>
          <p:nvSpPr>
            <p:cNvPr id="560" name="Google Shape;560;g318058c7353_3_106"/>
            <p:cNvSpPr/>
            <p:nvPr/>
          </p:nvSpPr>
          <p:spPr>
            <a:xfrm>
              <a:off x="20056399" y="1821843"/>
              <a:ext cx="2763128" cy="2755868"/>
            </a:xfrm>
            <a:custGeom>
              <a:avLst/>
              <a:gdLst/>
              <a:ahLst/>
              <a:cxnLst/>
              <a:rect l="l" t="t" r="r" b="b"/>
              <a:pathLst>
                <a:path w="21592" h="21577" extrusionOk="0">
                  <a:moveTo>
                    <a:pt x="7431" y="0"/>
                  </a:moveTo>
                  <a:lnTo>
                    <a:pt x="7431" y="963"/>
                  </a:lnTo>
                  <a:lnTo>
                    <a:pt x="13813" y="963"/>
                  </a:lnTo>
                  <a:cubicBezTo>
                    <a:pt x="14813" y="963"/>
                    <a:pt x="15613" y="964"/>
                    <a:pt x="16263" y="1006"/>
                  </a:cubicBezTo>
                  <a:cubicBezTo>
                    <a:pt x="16914" y="1048"/>
                    <a:pt x="17414" y="1131"/>
                    <a:pt x="17814" y="1298"/>
                  </a:cubicBezTo>
                  <a:cubicBezTo>
                    <a:pt x="18391" y="1509"/>
                    <a:pt x="18907" y="1840"/>
                    <a:pt x="19331" y="2265"/>
                  </a:cubicBezTo>
                  <a:cubicBezTo>
                    <a:pt x="19754" y="2689"/>
                    <a:pt x="20085" y="3206"/>
                    <a:pt x="20295" y="3784"/>
                  </a:cubicBezTo>
                  <a:cubicBezTo>
                    <a:pt x="20462" y="4185"/>
                    <a:pt x="20545" y="4686"/>
                    <a:pt x="20587" y="5338"/>
                  </a:cubicBezTo>
                  <a:cubicBezTo>
                    <a:pt x="20629" y="5989"/>
                    <a:pt x="20630" y="6791"/>
                    <a:pt x="20630" y="7793"/>
                  </a:cubicBezTo>
                  <a:lnTo>
                    <a:pt x="20630" y="12593"/>
                  </a:lnTo>
                  <a:cubicBezTo>
                    <a:pt x="20630" y="13595"/>
                    <a:pt x="20629" y="14397"/>
                    <a:pt x="20587" y="15048"/>
                  </a:cubicBezTo>
                  <a:cubicBezTo>
                    <a:pt x="20545" y="15699"/>
                    <a:pt x="20462" y="16198"/>
                    <a:pt x="20295" y="16599"/>
                  </a:cubicBezTo>
                  <a:cubicBezTo>
                    <a:pt x="20085" y="17176"/>
                    <a:pt x="19754" y="17694"/>
                    <a:pt x="19331" y="18118"/>
                  </a:cubicBezTo>
                  <a:cubicBezTo>
                    <a:pt x="18907" y="18543"/>
                    <a:pt x="18391" y="18874"/>
                    <a:pt x="17814" y="19084"/>
                  </a:cubicBezTo>
                  <a:cubicBezTo>
                    <a:pt x="17414" y="19252"/>
                    <a:pt x="16914" y="19335"/>
                    <a:pt x="16263" y="19377"/>
                  </a:cubicBezTo>
                  <a:cubicBezTo>
                    <a:pt x="15613" y="19419"/>
                    <a:pt x="14813" y="19420"/>
                    <a:pt x="13813" y="19420"/>
                  </a:cubicBezTo>
                  <a:lnTo>
                    <a:pt x="3322" y="19423"/>
                  </a:lnTo>
                  <a:lnTo>
                    <a:pt x="3322" y="18646"/>
                  </a:lnTo>
                  <a:cubicBezTo>
                    <a:pt x="3335" y="18530"/>
                    <a:pt x="3288" y="18416"/>
                    <a:pt x="3198" y="18342"/>
                  </a:cubicBezTo>
                  <a:cubicBezTo>
                    <a:pt x="3099" y="18261"/>
                    <a:pt x="2964" y="18242"/>
                    <a:pt x="2847" y="18292"/>
                  </a:cubicBezTo>
                  <a:lnTo>
                    <a:pt x="158" y="19647"/>
                  </a:lnTo>
                  <a:cubicBezTo>
                    <a:pt x="67" y="19702"/>
                    <a:pt x="7" y="19801"/>
                    <a:pt x="0" y="19908"/>
                  </a:cubicBezTo>
                  <a:cubicBezTo>
                    <a:pt x="-8" y="20044"/>
                    <a:pt x="69" y="20170"/>
                    <a:pt x="192" y="20228"/>
                  </a:cubicBezTo>
                  <a:lnTo>
                    <a:pt x="2844" y="21549"/>
                  </a:lnTo>
                  <a:cubicBezTo>
                    <a:pt x="2964" y="21599"/>
                    <a:pt x="3102" y="21580"/>
                    <a:pt x="3201" y="21496"/>
                  </a:cubicBezTo>
                  <a:cubicBezTo>
                    <a:pt x="3276" y="21432"/>
                    <a:pt x="3319" y="21337"/>
                    <a:pt x="3319" y="21238"/>
                  </a:cubicBezTo>
                  <a:lnTo>
                    <a:pt x="3319" y="20386"/>
                  </a:lnTo>
                  <a:lnTo>
                    <a:pt x="13953" y="20383"/>
                  </a:lnTo>
                  <a:cubicBezTo>
                    <a:pt x="15073" y="20383"/>
                    <a:pt x="15969" y="20384"/>
                    <a:pt x="16698" y="20337"/>
                  </a:cubicBezTo>
                  <a:cubicBezTo>
                    <a:pt x="17426" y="20290"/>
                    <a:pt x="17986" y="20195"/>
                    <a:pt x="18434" y="20007"/>
                  </a:cubicBezTo>
                  <a:cubicBezTo>
                    <a:pt x="19080" y="19772"/>
                    <a:pt x="19659" y="19398"/>
                    <a:pt x="20134" y="18923"/>
                  </a:cubicBezTo>
                  <a:cubicBezTo>
                    <a:pt x="20609" y="18448"/>
                    <a:pt x="20981" y="17871"/>
                    <a:pt x="21216" y="17223"/>
                  </a:cubicBezTo>
                  <a:cubicBezTo>
                    <a:pt x="21403" y="16774"/>
                    <a:pt x="21498" y="16213"/>
                    <a:pt x="21545" y="15483"/>
                  </a:cubicBezTo>
                  <a:cubicBezTo>
                    <a:pt x="21592" y="14754"/>
                    <a:pt x="21592" y="13856"/>
                    <a:pt x="21591" y="12733"/>
                  </a:cubicBezTo>
                  <a:lnTo>
                    <a:pt x="21591" y="7653"/>
                  </a:lnTo>
                  <a:cubicBezTo>
                    <a:pt x="21591" y="6530"/>
                    <a:pt x="21592" y="5632"/>
                    <a:pt x="21545" y="4903"/>
                  </a:cubicBezTo>
                  <a:cubicBezTo>
                    <a:pt x="21498" y="4173"/>
                    <a:pt x="21403" y="3612"/>
                    <a:pt x="21216" y="3163"/>
                  </a:cubicBezTo>
                  <a:cubicBezTo>
                    <a:pt x="20981" y="2515"/>
                    <a:pt x="20609" y="1936"/>
                    <a:pt x="20134" y="1460"/>
                  </a:cubicBezTo>
                  <a:cubicBezTo>
                    <a:pt x="19659" y="984"/>
                    <a:pt x="19081" y="611"/>
                    <a:pt x="18434" y="376"/>
                  </a:cubicBezTo>
                  <a:cubicBezTo>
                    <a:pt x="17986" y="188"/>
                    <a:pt x="17426" y="93"/>
                    <a:pt x="16698" y="46"/>
                  </a:cubicBezTo>
                  <a:cubicBezTo>
                    <a:pt x="15969" y="-1"/>
                    <a:pt x="15073" y="0"/>
                    <a:pt x="13953" y="0"/>
                  </a:cubicBezTo>
                  <a:lnTo>
                    <a:pt x="7431" y="0"/>
                  </a:lnTo>
                  <a:close/>
                </a:path>
              </a:pathLst>
            </a:custGeom>
            <a:solidFill>
              <a:srgbClr val="A7A7A7"/>
            </a:solidFill>
            <a:ln>
              <a:noFill/>
            </a:ln>
          </p:spPr>
          <p:txBody>
            <a:bodyPr spcFirstLastPara="1" wrap="square" lIns="17150" tIns="17150" rIns="17150" bIns="17150" anchor="t"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1A1A1A"/>
                </a:solidFill>
                <a:latin typeface="DM Sans Medium"/>
                <a:ea typeface="DM Sans Medium"/>
                <a:cs typeface="DM Sans Medium"/>
                <a:sym typeface="DM Sans Medium"/>
              </a:endParaRPr>
            </a:p>
          </p:txBody>
        </p:sp>
        <p:sp>
          <p:nvSpPr>
            <p:cNvPr id="561" name="Google Shape;561;g318058c7353_3_106"/>
            <p:cNvSpPr/>
            <p:nvPr/>
          </p:nvSpPr>
          <p:spPr>
            <a:xfrm>
              <a:off x="3211832" y="4146319"/>
              <a:ext cx="7422457" cy="422960"/>
            </a:xfrm>
            <a:custGeom>
              <a:avLst/>
              <a:gdLst/>
              <a:ahLst/>
              <a:cxnLst/>
              <a:rect l="l" t="t" r="r" b="b"/>
              <a:pathLst>
                <a:path w="21597" h="21413" extrusionOk="0">
                  <a:moveTo>
                    <a:pt x="1128" y="21"/>
                  </a:moveTo>
                  <a:cubicBezTo>
                    <a:pt x="1106" y="-35"/>
                    <a:pt x="1082" y="20"/>
                    <a:pt x="1060" y="182"/>
                  </a:cubicBezTo>
                  <a:lnTo>
                    <a:pt x="59" y="8922"/>
                  </a:lnTo>
                  <a:cubicBezTo>
                    <a:pt x="25" y="9279"/>
                    <a:pt x="2" y="9918"/>
                    <a:pt x="0" y="10610"/>
                  </a:cubicBezTo>
                  <a:cubicBezTo>
                    <a:pt x="-3" y="11490"/>
                    <a:pt x="26" y="12307"/>
                    <a:pt x="72" y="12679"/>
                  </a:cubicBezTo>
                  <a:lnTo>
                    <a:pt x="1059" y="21239"/>
                  </a:lnTo>
                  <a:cubicBezTo>
                    <a:pt x="1104" y="21565"/>
                    <a:pt x="1155" y="21424"/>
                    <a:pt x="1192" y="20877"/>
                  </a:cubicBezTo>
                  <a:cubicBezTo>
                    <a:pt x="1220" y="20462"/>
                    <a:pt x="1236" y="19849"/>
                    <a:pt x="1236" y="19210"/>
                  </a:cubicBezTo>
                  <a:lnTo>
                    <a:pt x="1236" y="14468"/>
                  </a:lnTo>
                  <a:lnTo>
                    <a:pt x="21597" y="14327"/>
                  </a:lnTo>
                  <a:lnTo>
                    <a:pt x="21597" y="7978"/>
                  </a:lnTo>
                  <a:lnTo>
                    <a:pt x="1237" y="8038"/>
                  </a:lnTo>
                  <a:lnTo>
                    <a:pt x="1237" y="2472"/>
                  </a:lnTo>
                  <a:cubicBezTo>
                    <a:pt x="1242" y="1723"/>
                    <a:pt x="1224" y="979"/>
                    <a:pt x="1191" y="503"/>
                  </a:cubicBezTo>
                  <a:cubicBezTo>
                    <a:pt x="1172" y="243"/>
                    <a:pt x="1151" y="77"/>
                    <a:pt x="1128" y="21"/>
                  </a:cubicBezTo>
                  <a:close/>
                </a:path>
              </a:pathLst>
            </a:custGeom>
            <a:solidFill>
              <a:srgbClr val="A7A7A7"/>
            </a:solidFill>
            <a:ln>
              <a:noFill/>
            </a:ln>
          </p:spPr>
          <p:txBody>
            <a:bodyPr spcFirstLastPara="1" wrap="square" lIns="17150" tIns="17150" rIns="17150" bIns="17150" anchor="t"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1A1A1A"/>
                </a:solidFill>
                <a:latin typeface="DM Sans Medium"/>
                <a:ea typeface="DM Sans Medium"/>
                <a:cs typeface="DM Sans Medium"/>
                <a:sym typeface="DM Sans Medium"/>
              </a:endParaRPr>
            </a:p>
          </p:txBody>
        </p:sp>
        <p:sp>
          <p:nvSpPr>
            <p:cNvPr id="562" name="Google Shape;562;g318058c7353_3_106"/>
            <p:cNvSpPr/>
            <p:nvPr/>
          </p:nvSpPr>
          <p:spPr>
            <a:xfrm>
              <a:off x="11206879" y="4154979"/>
              <a:ext cx="8259449" cy="422763"/>
            </a:xfrm>
            <a:custGeom>
              <a:avLst/>
              <a:gdLst/>
              <a:ahLst/>
              <a:cxnLst/>
              <a:rect l="l" t="t" r="r" b="b"/>
              <a:pathLst>
                <a:path w="21597" h="21422" extrusionOk="0">
                  <a:moveTo>
                    <a:pt x="1014" y="25"/>
                  </a:moveTo>
                  <a:cubicBezTo>
                    <a:pt x="993" y="-31"/>
                    <a:pt x="972" y="4"/>
                    <a:pt x="952" y="166"/>
                  </a:cubicBezTo>
                  <a:lnTo>
                    <a:pt x="53" y="8934"/>
                  </a:lnTo>
                  <a:cubicBezTo>
                    <a:pt x="22" y="9291"/>
                    <a:pt x="2" y="9931"/>
                    <a:pt x="0" y="10624"/>
                  </a:cubicBezTo>
                  <a:cubicBezTo>
                    <a:pt x="-3" y="11504"/>
                    <a:pt x="23" y="12323"/>
                    <a:pt x="64" y="12695"/>
                  </a:cubicBezTo>
                  <a:lnTo>
                    <a:pt x="951" y="21243"/>
                  </a:lnTo>
                  <a:cubicBezTo>
                    <a:pt x="992" y="21569"/>
                    <a:pt x="1038" y="21448"/>
                    <a:pt x="1071" y="20901"/>
                  </a:cubicBezTo>
                  <a:cubicBezTo>
                    <a:pt x="1096" y="20485"/>
                    <a:pt x="1110" y="19872"/>
                    <a:pt x="1110" y="19231"/>
                  </a:cubicBezTo>
                  <a:lnTo>
                    <a:pt x="1110" y="13882"/>
                  </a:lnTo>
                  <a:lnTo>
                    <a:pt x="21597" y="13741"/>
                  </a:lnTo>
                  <a:lnTo>
                    <a:pt x="21597" y="7486"/>
                  </a:lnTo>
                  <a:lnTo>
                    <a:pt x="1111" y="7547"/>
                  </a:lnTo>
                  <a:lnTo>
                    <a:pt x="1111" y="2458"/>
                  </a:lnTo>
                  <a:cubicBezTo>
                    <a:pt x="1116" y="1708"/>
                    <a:pt x="1100" y="964"/>
                    <a:pt x="1070" y="487"/>
                  </a:cubicBezTo>
                  <a:cubicBezTo>
                    <a:pt x="1053" y="227"/>
                    <a:pt x="1034" y="81"/>
                    <a:pt x="1014" y="25"/>
                  </a:cubicBezTo>
                  <a:close/>
                </a:path>
              </a:pathLst>
            </a:custGeom>
            <a:solidFill>
              <a:srgbClr val="A7A7A7"/>
            </a:solidFill>
            <a:ln>
              <a:noFill/>
            </a:ln>
          </p:spPr>
          <p:txBody>
            <a:bodyPr spcFirstLastPara="1" wrap="square" lIns="17150" tIns="17150" rIns="17150" bIns="17150" anchor="t"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1A1A1A"/>
                </a:solidFill>
                <a:latin typeface="DM Sans Medium"/>
                <a:ea typeface="DM Sans Medium"/>
                <a:cs typeface="DM Sans Medium"/>
                <a:sym typeface="DM Sans Medium"/>
              </a:endParaRPr>
            </a:p>
          </p:txBody>
        </p:sp>
        <p:sp>
          <p:nvSpPr>
            <p:cNvPr id="563" name="Google Shape;563;g318058c7353_3_106"/>
            <p:cNvSpPr/>
            <p:nvPr/>
          </p:nvSpPr>
          <p:spPr>
            <a:xfrm>
              <a:off x="1690687" y="4305089"/>
              <a:ext cx="2073731" cy="2747076"/>
            </a:xfrm>
            <a:custGeom>
              <a:avLst/>
              <a:gdLst/>
              <a:ahLst/>
              <a:cxnLst/>
              <a:rect l="l" t="t" r="r" b="b"/>
              <a:pathLst>
                <a:path w="21589" h="21577" extrusionOk="0">
                  <a:moveTo>
                    <a:pt x="10003" y="0"/>
                  </a:moveTo>
                  <a:cubicBezTo>
                    <a:pt x="8596" y="0"/>
                    <a:pt x="7445" y="1"/>
                    <a:pt x="6515" y="47"/>
                  </a:cubicBezTo>
                  <a:cubicBezTo>
                    <a:pt x="5545" y="94"/>
                    <a:pt x="4799" y="189"/>
                    <a:pt x="4202" y="377"/>
                  </a:cubicBezTo>
                  <a:cubicBezTo>
                    <a:pt x="3341" y="614"/>
                    <a:pt x="2569" y="988"/>
                    <a:pt x="1937" y="1465"/>
                  </a:cubicBezTo>
                  <a:cubicBezTo>
                    <a:pt x="1305" y="1943"/>
                    <a:pt x="813" y="2524"/>
                    <a:pt x="500" y="3173"/>
                  </a:cubicBezTo>
                  <a:cubicBezTo>
                    <a:pt x="250" y="3624"/>
                    <a:pt x="124" y="4187"/>
                    <a:pt x="62" y="4919"/>
                  </a:cubicBezTo>
                  <a:cubicBezTo>
                    <a:pt x="-1" y="5651"/>
                    <a:pt x="0" y="6552"/>
                    <a:pt x="0" y="7678"/>
                  </a:cubicBezTo>
                  <a:lnTo>
                    <a:pt x="0" y="12675"/>
                  </a:lnTo>
                  <a:cubicBezTo>
                    <a:pt x="0" y="13801"/>
                    <a:pt x="-1" y="14702"/>
                    <a:pt x="62" y="15434"/>
                  </a:cubicBezTo>
                  <a:cubicBezTo>
                    <a:pt x="124" y="16166"/>
                    <a:pt x="250" y="16729"/>
                    <a:pt x="500" y="17179"/>
                  </a:cubicBezTo>
                  <a:cubicBezTo>
                    <a:pt x="813" y="17829"/>
                    <a:pt x="1305" y="18408"/>
                    <a:pt x="1937" y="18885"/>
                  </a:cubicBezTo>
                  <a:cubicBezTo>
                    <a:pt x="2569" y="19361"/>
                    <a:pt x="3341" y="19736"/>
                    <a:pt x="4202" y="19973"/>
                  </a:cubicBezTo>
                  <a:cubicBezTo>
                    <a:pt x="4799" y="20161"/>
                    <a:pt x="5545" y="20256"/>
                    <a:pt x="6515" y="20303"/>
                  </a:cubicBezTo>
                  <a:cubicBezTo>
                    <a:pt x="7486" y="20350"/>
                    <a:pt x="8679" y="20350"/>
                    <a:pt x="10172" y="20350"/>
                  </a:cubicBezTo>
                  <a:lnTo>
                    <a:pt x="17163" y="20350"/>
                  </a:lnTo>
                  <a:lnTo>
                    <a:pt x="17163" y="21195"/>
                  </a:lnTo>
                  <a:cubicBezTo>
                    <a:pt x="17145" y="21311"/>
                    <a:pt x="17208" y="21426"/>
                    <a:pt x="17328" y="21500"/>
                  </a:cubicBezTo>
                  <a:cubicBezTo>
                    <a:pt x="17460" y="21581"/>
                    <a:pt x="17639" y="21600"/>
                    <a:pt x="17795" y="21550"/>
                  </a:cubicBezTo>
                  <a:lnTo>
                    <a:pt x="21377" y="20191"/>
                  </a:lnTo>
                  <a:cubicBezTo>
                    <a:pt x="21499" y="20135"/>
                    <a:pt x="21579" y="20039"/>
                    <a:pt x="21588" y="19932"/>
                  </a:cubicBezTo>
                  <a:cubicBezTo>
                    <a:pt x="21599" y="19796"/>
                    <a:pt x="21496" y="19669"/>
                    <a:pt x="21332" y="19611"/>
                  </a:cubicBezTo>
                  <a:lnTo>
                    <a:pt x="17799" y="18283"/>
                  </a:lnTo>
                  <a:cubicBezTo>
                    <a:pt x="17639" y="18232"/>
                    <a:pt x="17456" y="18254"/>
                    <a:pt x="17324" y="18339"/>
                  </a:cubicBezTo>
                  <a:cubicBezTo>
                    <a:pt x="17224" y="18404"/>
                    <a:pt x="17167" y="18499"/>
                    <a:pt x="17167" y="18598"/>
                  </a:cubicBezTo>
                  <a:lnTo>
                    <a:pt x="17167" y="19380"/>
                  </a:lnTo>
                  <a:lnTo>
                    <a:pt x="10358" y="19383"/>
                  </a:lnTo>
                  <a:cubicBezTo>
                    <a:pt x="9026" y="19383"/>
                    <a:pt x="7959" y="19382"/>
                    <a:pt x="7094" y="19340"/>
                  </a:cubicBezTo>
                  <a:cubicBezTo>
                    <a:pt x="6229" y="19298"/>
                    <a:pt x="5565" y="19215"/>
                    <a:pt x="5032" y="19047"/>
                  </a:cubicBezTo>
                  <a:cubicBezTo>
                    <a:pt x="4264" y="18836"/>
                    <a:pt x="3577" y="18503"/>
                    <a:pt x="3012" y="18077"/>
                  </a:cubicBezTo>
                  <a:cubicBezTo>
                    <a:pt x="2446" y="17651"/>
                    <a:pt x="2002" y="17132"/>
                    <a:pt x="1723" y="16553"/>
                  </a:cubicBezTo>
                  <a:cubicBezTo>
                    <a:pt x="1500" y="16151"/>
                    <a:pt x="1389" y="15647"/>
                    <a:pt x="1334" y="14994"/>
                  </a:cubicBezTo>
                  <a:cubicBezTo>
                    <a:pt x="1279" y="14342"/>
                    <a:pt x="1281" y="13540"/>
                    <a:pt x="1281" y="12535"/>
                  </a:cubicBezTo>
                  <a:lnTo>
                    <a:pt x="1281" y="7818"/>
                  </a:lnTo>
                  <a:cubicBezTo>
                    <a:pt x="1281" y="6813"/>
                    <a:pt x="1279" y="6009"/>
                    <a:pt x="1334" y="5356"/>
                  </a:cubicBezTo>
                  <a:cubicBezTo>
                    <a:pt x="1389" y="4702"/>
                    <a:pt x="1500" y="4199"/>
                    <a:pt x="1723" y="3797"/>
                  </a:cubicBezTo>
                  <a:cubicBezTo>
                    <a:pt x="2002" y="3217"/>
                    <a:pt x="2446" y="2698"/>
                    <a:pt x="3012" y="2273"/>
                  </a:cubicBezTo>
                  <a:cubicBezTo>
                    <a:pt x="3577" y="1847"/>
                    <a:pt x="4264" y="1514"/>
                    <a:pt x="5032" y="1303"/>
                  </a:cubicBezTo>
                  <a:cubicBezTo>
                    <a:pt x="5565" y="1135"/>
                    <a:pt x="6229" y="1052"/>
                    <a:pt x="7094" y="1010"/>
                  </a:cubicBezTo>
                  <a:cubicBezTo>
                    <a:pt x="7865" y="972"/>
                    <a:pt x="8866" y="973"/>
                    <a:pt x="10003" y="973"/>
                  </a:cubicBezTo>
                  <a:lnTo>
                    <a:pt x="10003" y="0"/>
                  </a:lnTo>
                  <a:close/>
                </a:path>
              </a:pathLst>
            </a:custGeom>
            <a:solidFill>
              <a:srgbClr val="A7A7A7"/>
            </a:solidFill>
            <a:ln>
              <a:noFill/>
            </a:ln>
          </p:spPr>
          <p:txBody>
            <a:bodyPr spcFirstLastPara="1" wrap="square" lIns="17150" tIns="17150" rIns="17150" bIns="17150" anchor="t"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1A1A1A"/>
                </a:solidFill>
                <a:latin typeface="DM Sans Medium"/>
                <a:ea typeface="DM Sans Medium"/>
                <a:cs typeface="DM Sans Medium"/>
                <a:sym typeface="DM Sans Medium"/>
              </a:endParaRPr>
            </a:p>
          </p:txBody>
        </p:sp>
        <p:sp>
          <p:nvSpPr>
            <p:cNvPr id="564" name="Google Shape;564;g318058c7353_3_106"/>
            <p:cNvSpPr/>
            <p:nvPr/>
          </p:nvSpPr>
          <p:spPr>
            <a:xfrm>
              <a:off x="1650482" y="0"/>
              <a:ext cx="2763300" cy="3770700"/>
            </a:xfrm>
            <a:prstGeom prst="roundRect">
              <a:avLst>
                <a:gd name="adj" fmla="val 6894"/>
              </a:avLst>
            </a:prstGeom>
            <a:solidFill>
              <a:schemeClr val="l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1A1A1A"/>
                </a:solidFill>
                <a:latin typeface="DM Sans Medium"/>
                <a:ea typeface="DM Sans Medium"/>
                <a:cs typeface="DM Sans Medium"/>
                <a:sym typeface="DM Sans Medium"/>
              </a:endParaRPr>
            </a:p>
          </p:txBody>
        </p:sp>
        <p:sp>
          <p:nvSpPr>
            <p:cNvPr id="565" name="Google Shape;565;g318058c7353_3_106"/>
            <p:cNvSpPr/>
            <p:nvPr/>
          </p:nvSpPr>
          <p:spPr>
            <a:xfrm>
              <a:off x="1772582" y="126621"/>
              <a:ext cx="2519100" cy="627000"/>
            </a:xfrm>
            <a:prstGeom prst="roundRect">
              <a:avLst>
                <a:gd name="adj" fmla="val 18119"/>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1A1A1A"/>
                </a:solidFill>
                <a:latin typeface="DM Sans Medium"/>
                <a:ea typeface="DM Sans Medium"/>
                <a:cs typeface="DM Sans Medium"/>
                <a:sym typeface="DM Sans Medium"/>
              </a:endParaRPr>
            </a:p>
          </p:txBody>
        </p:sp>
        <p:sp>
          <p:nvSpPr>
            <p:cNvPr id="566" name="Google Shape;566;g318058c7353_3_106"/>
            <p:cNvSpPr txBox="1"/>
            <p:nvPr/>
          </p:nvSpPr>
          <p:spPr>
            <a:xfrm>
              <a:off x="2205594" y="230609"/>
              <a:ext cx="1653300" cy="431100"/>
            </a:xfrm>
            <a:prstGeom prst="rect">
              <a:avLst/>
            </a:prstGeom>
            <a:noFill/>
            <a:ln>
              <a:noFill/>
            </a:ln>
          </p:spPr>
          <p:txBody>
            <a:bodyPr spcFirstLastPara="1" wrap="square" lIns="19050" tIns="19050" rIns="19050" bIns="1905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DM Sans Medium"/>
                  <a:ea typeface="DM Sans Medium"/>
                  <a:cs typeface="DM Sans Medium"/>
                  <a:sym typeface="DM Sans Medium"/>
                </a:rPr>
                <a:t>Step 0</a:t>
              </a:r>
              <a:endParaRPr sz="500" b="0" i="0" u="none" strike="noStrike" cap="none">
                <a:solidFill>
                  <a:srgbClr val="000000"/>
                </a:solidFill>
                <a:latin typeface="Arial"/>
                <a:ea typeface="Arial"/>
                <a:cs typeface="Arial"/>
                <a:sym typeface="Arial"/>
              </a:endParaRPr>
            </a:p>
          </p:txBody>
        </p:sp>
        <p:sp>
          <p:nvSpPr>
            <p:cNvPr id="567" name="Google Shape;567;g318058c7353_3_106"/>
            <p:cNvSpPr txBox="1"/>
            <p:nvPr/>
          </p:nvSpPr>
          <p:spPr>
            <a:xfrm>
              <a:off x="1649748" y="780824"/>
              <a:ext cx="2763300" cy="1949400"/>
            </a:xfrm>
            <a:prstGeom prst="rect">
              <a:avLst/>
            </a:prstGeom>
            <a:noFill/>
            <a:ln>
              <a:noFill/>
            </a:ln>
          </p:spPr>
          <p:txBody>
            <a:bodyPr spcFirstLastPara="1" wrap="square" lIns="19050" tIns="19050" rIns="19050" bIns="19050" anchor="ctr" anchorCtr="0">
              <a:spAutoFit/>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chemeClr val="dk2"/>
                  </a:solidFill>
                  <a:latin typeface="DM Sans"/>
                  <a:ea typeface="DM Sans"/>
                  <a:cs typeface="DM Sans"/>
                  <a:sym typeface="DM Sans"/>
                </a:rPr>
                <a:t>Sales Agent identifies a POS opportunity and submits online lead form</a:t>
              </a:r>
              <a:endParaRPr sz="500" b="0" i="0" u="none" strike="noStrike" cap="none">
                <a:solidFill>
                  <a:srgbClr val="000000"/>
                </a:solidFill>
                <a:latin typeface="Arial"/>
                <a:ea typeface="Arial"/>
                <a:cs typeface="Arial"/>
                <a:sym typeface="Arial"/>
              </a:endParaRPr>
            </a:p>
          </p:txBody>
        </p:sp>
        <p:sp>
          <p:nvSpPr>
            <p:cNvPr id="568" name="Google Shape;568;g318058c7353_3_106"/>
            <p:cNvSpPr/>
            <p:nvPr/>
          </p:nvSpPr>
          <p:spPr>
            <a:xfrm>
              <a:off x="5259494" y="0"/>
              <a:ext cx="2763300" cy="3770700"/>
            </a:xfrm>
            <a:prstGeom prst="roundRect">
              <a:avLst>
                <a:gd name="adj" fmla="val 6894"/>
              </a:avLst>
            </a:prstGeom>
            <a:solidFill>
              <a:schemeClr val="l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1A1A1A"/>
                </a:solidFill>
                <a:latin typeface="DM Sans Medium"/>
                <a:ea typeface="DM Sans Medium"/>
                <a:cs typeface="DM Sans Medium"/>
                <a:sym typeface="DM Sans Medium"/>
              </a:endParaRPr>
            </a:p>
          </p:txBody>
        </p:sp>
        <p:sp>
          <p:nvSpPr>
            <p:cNvPr id="569" name="Google Shape;569;g318058c7353_3_106"/>
            <p:cNvSpPr/>
            <p:nvPr/>
          </p:nvSpPr>
          <p:spPr>
            <a:xfrm>
              <a:off x="5381594" y="126621"/>
              <a:ext cx="2519100" cy="627000"/>
            </a:xfrm>
            <a:prstGeom prst="roundRect">
              <a:avLst>
                <a:gd name="adj" fmla="val 18119"/>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1A1A1A"/>
                </a:solidFill>
                <a:latin typeface="DM Sans Medium"/>
                <a:ea typeface="DM Sans Medium"/>
                <a:cs typeface="DM Sans Medium"/>
                <a:sym typeface="DM Sans Medium"/>
              </a:endParaRPr>
            </a:p>
          </p:txBody>
        </p:sp>
        <p:sp>
          <p:nvSpPr>
            <p:cNvPr id="570" name="Google Shape;570;g318058c7353_3_106"/>
            <p:cNvSpPr txBox="1"/>
            <p:nvPr/>
          </p:nvSpPr>
          <p:spPr>
            <a:xfrm>
              <a:off x="5814608" y="230609"/>
              <a:ext cx="1653300" cy="431100"/>
            </a:xfrm>
            <a:prstGeom prst="rect">
              <a:avLst/>
            </a:prstGeom>
            <a:noFill/>
            <a:ln>
              <a:noFill/>
            </a:ln>
          </p:spPr>
          <p:txBody>
            <a:bodyPr spcFirstLastPara="1" wrap="square" lIns="19050" tIns="19050" rIns="19050" bIns="1905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DM Sans Medium"/>
                  <a:ea typeface="DM Sans Medium"/>
                  <a:cs typeface="DM Sans Medium"/>
                  <a:sym typeface="DM Sans Medium"/>
                </a:rPr>
                <a:t>Step 1</a:t>
              </a:r>
              <a:endParaRPr sz="500" b="0" i="0" u="none" strike="noStrike" cap="none">
                <a:solidFill>
                  <a:srgbClr val="000000"/>
                </a:solidFill>
                <a:latin typeface="Arial"/>
                <a:ea typeface="Arial"/>
                <a:cs typeface="Arial"/>
                <a:sym typeface="Arial"/>
              </a:endParaRPr>
            </a:p>
          </p:txBody>
        </p:sp>
        <p:sp>
          <p:nvSpPr>
            <p:cNvPr id="571" name="Google Shape;571;g318058c7353_3_106"/>
            <p:cNvSpPr txBox="1"/>
            <p:nvPr/>
          </p:nvSpPr>
          <p:spPr>
            <a:xfrm>
              <a:off x="5380130" y="910862"/>
              <a:ext cx="2642700" cy="2319000"/>
            </a:xfrm>
            <a:prstGeom prst="rect">
              <a:avLst/>
            </a:prstGeom>
            <a:noFill/>
            <a:ln>
              <a:noFill/>
            </a:ln>
          </p:spPr>
          <p:txBody>
            <a:bodyPr spcFirstLastPara="1" wrap="square" lIns="19050" tIns="19050" rIns="19050" bIns="19050" anchor="ctr" anchorCtr="0">
              <a:spAutoFit/>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chemeClr val="dk2"/>
                  </a:solidFill>
                  <a:latin typeface="DM Sans"/>
                  <a:ea typeface="DM Sans"/>
                  <a:cs typeface="DM Sans"/>
                  <a:sym typeface="DM Sans"/>
                </a:rPr>
                <a:t>Sales Support receives the lead on Monday.com and calls the Sales Agent to qualify the lead</a:t>
              </a:r>
              <a:endParaRPr sz="500" b="0" i="0" u="none" strike="noStrike" cap="none">
                <a:solidFill>
                  <a:srgbClr val="000000"/>
                </a:solidFill>
                <a:latin typeface="Arial"/>
                <a:ea typeface="Arial"/>
                <a:cs typeface="Arial"/>
                <a:sym typeface="Arial"/>
              </a:endParaRPr>
            </a:p>
          </p:txBody>
        </p:sp>
        <p:sp>
          <p:nvSpPr>
            <p:cNvPr id="572" name="Google Shape;572;g318058c7353_3_106"/>
            <p:cNvSpPr/>
            <p:nvPr/>
          </p:nvSpPr>
          <p:spPr>
            <a:xfrm>
              <a:off x="8868506" y="0"/>
              <a:ext cx="2763300" cy="3770700"/>
            </a:xfrm>
            <a:prstGeom prst="roundRect">
              <a:avLst>
                <a:gd name="adj" fmla="val 6894"/>
              </a:avLst>
            </a:prstGeom>
            <a:solidFill>
              <a:schemeClr val="l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1A1A1A"/>
                </a:solidFill>
                <a:latin typeface="DM Sans Medium"/>
                <a:ea typeface="DM Sans Medium"/>
                <a:cs typeface="DM Sans Medium"/>
                <a:sym typeface="DM Sans Medium"/>
              </a:endParaRPr>
            </a:p>
          </p:txBody>
        </p:sp>
        <p:sp>
          <p:nvSpPr>
            <p:cNvPr id="573" name="Google Shape;573;g318058c7353_3_106"/>
            <p:cNvSpPr/>
            <p:nvPr/>
          </p:nvSpPr>
          <p:spPr>
            <a:xfrm>
              <a:off x="8990606" y="126621"/>
              <a:ext cx="2519100" cy="627000"/>
            </a:xfrm>
            <a:prstGeom prst="roundRect">
              <a:avLst>
                <a:gd name="adj" fmla="val 18119"/>
              </a:avLst>
            </a:prstGeom>
            <a:solidFill>
              <a:schemeClr val="accen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1A1A1A"/>
                </a:solidFill>
                <a:latin typeface="DM Sans Medium"/>
                <a:ea typeface="DM Sans Medium"/>
                <a:cs typeface="DM Sans Medium"/>
                <a:sym typeface="DM Sans Medium"/>
              </a:endParaRPr>
            </a:p>
          </p:txBody>
        </p:sp>
        <p:sp>
          <p:nvSpPr>
            <p:cNvPr id="574" name="Google Shape;574;g318058c7353_3_106"/>
            <p:cNvSpPr txBox="1"/>
            <p:nvPr/>
          </p:nvSpPr>
          <p:spPr>
            <a:xfrm>
              <a:off x="9423619" y="230609"/>
              <a:ext cx="1653300" cy="431100"/>
            </a:xfrm>
            <a:prstGeom prst="rect">
              <a:avLst/>
            </a:prstGeom>
            <a:noFill/>
            <a:ln>
              <a:noFill/>
            </a:ln>
          </p:spPr>
          <p:txBody>
            <a:bodyPr spcFirstLastPara="1" wrap="square" lIns="19050" tIns="19050" rIns="19050" bIns="1905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DM Sans Medium"/>
                  <a:ea typeface="DM Sans Medium"/>
                  <a:cs typeface="DM Sans Medium"/>
                  <a:sym typeface="DM Sans Medium"/>
                </a:rPr>
                <a:t>Step 2</a:t>
              </a:r>
              <a:endParaRPr sz="500" b="0" i="0" u="none" strike="noStrike" cap="none">
                <a:solidFill>
                  <a:srgbClr val="000000"/>
                </a:solidFill>
                <a:latin typeface="Arial"/>
                <a:ea typeface="Arial"/>
                <a:cs typeface="Arial"/>
                <a:sym typeface="Arial"/>
              </a:endParaRPr>
            </a:p>
          </p:txBody>
        </p:sp>
        <p:sp>
          <p:nvSpPr>
            <p:cNvPr id="575" name="Google Shape;575;g318058c7353_3_106"/>
            <p:cNvSpPr txBox="1"/>
            <p:nvPr/>
          </p:nvSpPr>
          <p:spPr>
            <a:xfrm>
              <a:off x="8990631" y="1219242"/>
              <a:ext cx="2519100" cy="1949400"/>
            </a:xfrm>
            <a:prstGeom prst="rect">
              <a:avLst/>
            </a:prstGeom>
            <a:solidFill>
              <a:schemeClr val="lt2"/>
            </a:solidFill>
            <a:ln>
              <a:noFill/>
            </a:ln>
          </p:spPr>
          <p:txBody>
            <a:bodyPr spcFirstLastPara="1" wrap="square" lIns="19050" tIns="19050" rIns="19050" bIns="19050" anchor="ctr" anchorCtr="0">
              <a:spAutoFit/>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chemeClr val="dk2"/>
                  </a:solidFill>
                  <a:latin typeface="DM Sans"/>
                  <a:ea typeface="DM Sans"/>
                  <a:cs typeface="DM Sans"/>
                  <a:sym typeface="DM Sans"/>
                </a:rPr>
                <a:t>Sales Support helps the Agent with Discovery and the Proposal Site Survey</a:t>
              </a:r>
              <a:endParaRPr sz="500" b="0" i="0" u="none" strike="noStrike" cap="none">
                <a:solidFill>
                  <a:srgbClr val="000000"/>
                </a:solidFill>
                <a:latin typeface="Arial"/>
                <a:ea typeface="Arial"/>
                <a:cs typeface="Arial"/>
                <a:sym typeface="Arial"/>
              </a:endParaRPr>
            </a:p>
          </p:txBody>
        </p:sp>
        <p:sp>
          <p:nvSpPr>
            <p:cNvPr id="576" name="Google Shape;576;g318058c7353_3_106"/>
            <p:cNvSpPr/>
            <p:nvPr/>
          </p:nvSpPr>
          <p:spPr>
            <a:xfrm>
              <a:off x="12477517" y="0"/>
              <a:ext cx="2763300" cy="3770700"/>
            </a:xfrm>
            <a:prstGeom prst="roundRect">
              <a:avLst>
                <a:gd name="adj" fmla="val 6894"/>
              </a:avLst>
            </a:prstGeom>
            <a:solidFill>
              <a:schemeClr val="l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1A1A1A"/>
                </a:solidFill>
                <a:latin typeface="DM Sans Medium"/>
                <a:ea typeface="DM Sans Medium"/>
                <a:cs typeface="DM Sans Medium"/>
                <a:sym typeface="DM Sans Medium"/>
              </a:endParaRPr>
            </a:p>
          </p:txBody>
        </p:sp>
        <p:sp>
          <p:nvSpPr>
            <p:cNvPr id="577" name="Google Shape;577;g318058c7353_3_106"/>
            <p:cNvSpPr/>
            <p:nvPr/>
          </p:nvSpPr>
          <p:spPr>
            <a:xfrm>
              <a:off x="12599618" y="126621"/>
              <a:ext cx="2519100" cy="627000"/>
            </a:xfrm>
            <a:prstGeom prst="roundRect">
              <a:avLst>
                <a:gd name="adj" fmla="val 18119"/>
              </a:avLst>
            </a:prstGeom>
            <a:solidFill>
              <a:schemeClr val="accen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1A1A1A"/>
                </a:solidFill>
                <a:latin typeface="DM Sans Medium"/>
                <a:ea typeface="DM Sans Medium"/>
                <a:cs typeface="DM Sans Medium"/>
                <a:sym typeface="DM Sans Medium"/>
              </a:endParaRPr>
            </a:p>
          </p:txBody>
        </p:sp>
        <p:sp>
          <p:nvSpPr>
            <p:cNvPr id="578" name="Google Shape;578;g318058c7353_3_106"/>
            <p:cNvSpPr txBox="1"/>
            <p:nvPr/>
          </p:nvSpPr>
          <p:spPr>
            <a:xfrm>
              <a:off x="13032633" y="230609"/>
              <a:ext cx="1653300" cy="431100"/>
            </a:xfrm>
            <a:prstGeom prst="rect">
              <a:avLst/>
            </a:prstGeom>
            <a:noFill/>
            <a:ln>
              <a:noFill/>
            </a:ln>
          </p:spPr>
          <p:txBody>
            <a:bodyPr spcFirstLastPara="1" wrap="square" lIns="19050" tIns="19050" rIns="19050" bIns="1905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DM Sans Medium"/>
                  <a:ea typeface="DM Sans Medium"/>
                  <a:cs typeface="DM Sans Medium"/>
                  <a:sym typeface="DM Sans Medium"/>
                </a:rPr>
                <a:t>Step 3</a:t>
              </a:r>
              <a:endParaRPr sz="500" b="0" i="0" u="none" strike="noStrike" cap="none">
                <a:solidFill>
                  <a:srgbClr val="000000"/>
                </a:solidFill>
                <a:latin typeface="Arial"/>
                <a:ea typeface="Arial"/>
                <a:cs typeface="Arial"/>
                <a:sym typeface="Arial"/>
              </a:endParaRPr>
            </a:p>
          </p:txBody>
        </p:sp>
        <p:sp>
          <p:nvSpPr>
            <p:cNvPr id="579" name="Google Shape;579;g318058c7353_3_106"/>
            <p:cNvSpPr txBox="1"/>
            <p:nvPr/>
          </p:nvSpPr>
          <p:spPr>
            <a:xfrm>
              <a:off x="12694851" y="716330"/>
              <a:ext cx="2424600" cy="3057900"/>
            </a:xfrm>
            <a:prstGeom prst="rect">
              <a:avLst/>
            </a:prstGeom>
            <a:noFill/>
            <a:ln>
              <a:noFill/>
            </a:ln>
          </p:spPr>
          <p:txBody>
            <a:bodyPr spcFirstLastPara="1" wrap="square" lIns="19050" tIns="19050" rIns="19050" bIns="19050" anchor="ctr" anchorCtr="0">
              <a:spAutoFit/>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chemeClr val="dk2"/>
                  </a:solidFill>
                  <a:latin typeface="DM Sans"/>
                  <a:ea typeface="DM Sans"/>
                  <a:cs typeface="DM Sans"/>
                  <a:sym typeface="DM Sans"/>
                </a:rPr>
                <a:t>POS SS builds proposal, assists with scheduling the demo.  SS Preps SE with draft proposal and notes</a:t>
              </a:r>
              <a:endParaRPr sz="500" b="0" i="0" u="none" strike="noStrike" cap="none">
                <a:solidFill>
                  <a:srgbClr val="000000"/>
                </a:solidFill>
                <a:latin typeface="Arial"/>
                <a:ea typeface="Arial"/>
                <a:cs typeface="Arial"/>
                <a:sym typeface="Arial"/>
              </a:endParaRPr>
            </a:p>
          </p:txBody>
        </p:sp>
        <p:sp>
          <p:nvSpPr>
            <p:cNvPr id="580" name="Google Shape;580;g318058c7353_3_106"/>
            <p:cNvSpPr/>
            <p:nvPr/>
          </p:nvSpPr>
          <p:spPr>
            <a:xfrm>
              <a:off x="16086529" y="0"/>
              <a:ext cx="2763300" cy="3770700"/>
            </a:xfrm>
            <a:prstGeom prst="roundRect">
              <a:avLst>
                <a:gd name="adj" fmla="val 6894"/>
              </a:avLst>
            </a:prstGeom>
            <a:solidFill>
              <a:schemeClr val="l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1A1A1A"/>
                </a:solidFill>
                <a:latin typeface="DM Sans Medium"/>
                <a:ea typeface="DM Sans Medium"/>
                <a:cs typeface="DM Sans Medium"/>
                <a:sym typeface="DM Sans Medium"/>
              </a:endParaRPr>
            </a:p>
          </p:txBody>
        </p:sp>
        <p:sp>
          <p:nvSpPr>
            <p:cNvPr id="581" name="Google Shape;581;g318058c7353_3_106"/>
            <p:cNvSpPr/>
            <p:nvPr/>
          </p:nvSpPr>
          <p:spPr>
            <a:xfrm>
              <a:off x="16208630" y="126621"/>
              <a:ext cx="2519100" cy="627000"/>
            </a:xfrm>
            <a:prstGeom prst="roundRect">
              <a:avLst>
                <a:gd name="adj" fmla="val 18119"/>
              </a:avLst>
            </a:prstGeom>
            <a:solidFill>
              <a:schemeClr val="accent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1A1A1A"/>
                </a:solidFill>
                <a:latin typeface="DM Sans Medium"/>
                <a:ea typeface="DM Sans Medium"/>
                <a:cs typeface="DM Sans Medium"/>
                <a:sym typeface="DM Sans Medium"/>
              </a:endParaRPr>
            </a:p>
          </p:txBody>
        </p:sp>
        <p:sp>
          <p:nvSpPr>
            <p:cNvPr id="582" name="Google Shape;582;g318058c7353_3_106"/>
            <p:cNvSpPr txBox="1"/>
            <p:nvPr/>
          </p:nvSpPr>
          <p:spPr>
            <a:xfrm>
              <a:off x="16641643" y="230609"/>
              <a:ext cx="1653300" cy="431100"/>
            </a:xfrm>
            <a:prstGeom prst="rect">
              <a:avLst/>
            </a:prstGeom>
            <a:noFill/>
            <a:ln>
              <a:noFill/>
            </a:ln>
          </p:spPr>
          <p:txBody>
            <a:bodyPr spcFirstLastPara="1" wrap="square" lIns="19050" tIns="19050" rIns="19050" bIns="1905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DM Sans Medium"/>
                  <a:ea typeface="DM Sans Medium"/>
                  <a:cs typeface="DM Sans Medium"/>
                  <a:sym typeface="DM Sans Medium"/>
                </a:rPr>
                <a:t>Step 4</a:t>
              </a:r>
              <a:endParaRPr sz="500" b="0" i="0" u="none" strike="noStrike" cap="none">
                <a:solidFill>
                  <a:srgbClr val="000000"/>
                </a:solidFill>
                <a:latin typeface="Arial"/>
                <a:ea typeface="Arial"/>
                <a:cs typeface="Arial"/>
                <a:sym typeface="Arial"/>
              </a:endParaRPr>
            </a:p>
          </p:txBody>
        </p:sp>
        <p:sp>
          <p:nvSpPr>
            <p:cNvPr id="583" name="Google Shape;583;g318058c7353_3_106"/>
            <p:cNvSpPr txBox="1"/>
            <p:nvPr/>
          </p:nvSpPr>
          <p:spPr>
            <a:xfrm>
              <a:off x="16181785" y="869932"/>
              <a:ext cx="2642700" cy="2688600"/>
            </a:xfrm>
            <a:prstGeom prst="rect">
              <a:avLst/>
            </a:prstGeom>
            <a:noFill/>
            <a:ln>
              <a:noFill/>
            </a:ln>
          </p:spPr>
          <p:txBody>
            <a:bodyPr spcFirstLastPara="1" wrap="square" lIns="19050" tIns="19050" rIns="19050" bIns="19050" anchor="ctr" anchorCtr="0">
              <a:spAutoFit/>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chemeClr val="dk2"/>
                  </a:solidFill>
                  <a:latin typeface="DM Sans"/>
                  <a:ea typeface="DM Sans"/>
                  <a:cs typeface="DM Sans"/>
                  <a:sym typeface="DM Sans"/>
                </a:rPr>
                <a:t>Sales Engineer (SE) performs Disco, Demo, and presents proposal.  SE turns sale over to Agent to close. </a:t>
              </a:r>
              <a:endParaRPr sz="500" b="0" i="0" u="none" strike="noStrike" cap="none">
                <a:solidFill>
                  <a:srgbClr val="000000"/>
                </a:solidFill>
                <a:latin typeface="Arial"/>
                <a:ea typeface="Arial"/>
                <a:cs typeface="Arial"/>
                <a:sym typeface="Arial"/>
              </a:endParaRPr>
            </a:p>
          </p:txBody>
        </p:sp>
        <p:sp>
          <p:nvSpPr>
            <p:cNvPr id="584" name="Google Shape;584;g318058c7353_3_106"/>
            <p:cNvSpPr/>
            <p:nvPr/>
          </p:nvSpPr>
          <p:spPr>
            <a:xfrm>
              <a:off x="5212190" y="4951393"/>
              <a:ext cx="2763300" cy="3770700"/>
            </a:xfrm>
            <a:prstGeom prst="roundRect">
              <a:avLst>
                <a:gd name="adj" fmla="val 6894"/>
              </a:avLst>
            </a:prstGeom>
            <a:solidFill>
              <a:schemeClr val="l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1A1A1A"/>
                </a:solidFill>
                <a:latin typeface="DM Sans Medium"/>
                <a:ea typeface="DM Sans Medium"/>
                <a:cs typeface="DM Sans Medium"/>
                <a:sym typeface="DM Sans Medium"/>
              </a:endParaRPr>
            </a:p>
          </p:txBody>
        </p:sp>
        <p:sp>
          <p:nvSpPr>
            <p:cNvPr id="585" name="Google Shape;585;g318058c7353_3_106"/>
            <p:cNvSpPr/>
            <p:nvPr/>
          </p:nvSpPr>
          <p:spPr>
            <a:xfrm>
              <a:off x="5334290" y="5078015"/>
              <a:ext cx="2519100" cy="627000"/>
            </a:xfrm>
            <a:prstGeom prst="roundRect">
              <a:avLst>
                <a:gd name="adj" fmla="val 18119"/>
              </a:avLst>
            </a:prstGeom>
            <a:solidFill>
              <a:schemeClr val="accent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1A1A1A"/>
                </a:solidFill>
                <a:latin typeface="DM Sans Medium"/>
                <a:ea typeface="DM Sans Medium"/>
                <a:cs typeface="DM Sans Medium"/>
                <a:sym typeface="DM Sans Medium"/>
              </a:endParaRPr>
            </a:p>
          </p:txBody>
        </p:sp>
        <p:sp>
          <p:nvSpPr>
            <p:cNvPr id="586" name="Google Shape;586;g318058c7353_3_106"/>
            <p:cNvSpPr txBox="1"/>
            <p:nvPr/>
          </p:nvSpPr>
          <p:spPr>
            <a:xfrm>
              <a:off x="5767304" y="5182004"/>
              <a:ext cx="1653300" cy="431100"/>
            </a:xfrm>
            <a:prstGeom prst="rect">
              <a:avLst/>
            </a:prstGeom>
            <a:noFill/>
            <a:ln>
              <a:noFill/>
            </a:ln>
          </p:spPr>
          <p:txBody>
            <a:bodyPr spcFirstLastPara="1" wrap="square" lIns="19050" tIns="19050" rIns="19050" bIns="1905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DM Sans Medium"/>
                  <a:ea typeface="DM Sans Medium"/>
                  <a:cs typeface="DM Sans Medium"/>
                  <a:sym typeface="DM Sans Medium"/>
                </a:rPr>
                <a:t>Step 5</a:t>
              </a:r>
              <a:endParaRPr sz="500" b="0" i="0" u="none" strike="noStrike" cap="none">
                <a:solidFill>
                  <a:srgbClr val="000000"/>
                </a:solidFill>
                <a:latin typeface="Arial"/>
                <a:ea typeface="Arial"/>
                <a:cs typeface="Arial"/>
                <a:sym typeface="Arial"/>
              </a:endParaRPr>
            </a:p>
          </p:txBody>
        </p:sp>
        <p:sp>
          <p:nvSpPr>
            <p:cNvPr id="587" name="Google Shape;587;g318058c7353_3_106"/>
            <p:cNvSpPr txBox="1"/>
            <p:nvPr/>
          </p:nvSpPr>
          <p:spPr>
            <a:xfrm>
              <a:off x="5264398" y="6047059"/>
              <a:ext cx="2519100" cy="2319000"/>
            </a:xfrm>
            <a:prstGeom prst="rect">
              <a:avLst/>
            </a:prstGeom>
            <a:noFill/>
            <a:ln>
              <a:noFill/>
            </a:ln>
          </p:spPr>
          <p:txBody>
            <a:bodyPr spcFirstLastPara="1" wrap="square" lIns="19050" tIns="19050" rIns="19050" bIns="19050" anchor="ctr" anchorCtr="0">
              <a:spAutoFit/>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chemeClr val="dk2"/>
                  </a:solidFill>
                  <a:latin typeface="DM Sans"/>
                  <a:ea typeface="DM Sans"/>
                  <a:cs typeface="DM Sans"/>
                  <a:sym typeface="DM Sans"/>
                </a:rPr>
                <a:t>Sales Agent Closes the sale. Or SS assists in continued follow up until closed or lost. </a:t>
              </a:r>
              <a:endParaRPr sz="500" b="0" i="0" u="none" strike="noStrike" cap="none">
                <a:solidFill>
                  <a:srgbClr val="000000"/>
                </a:solidFill>
                <a:latin typeface="Arial"/>
                <a:ea typeface="Arial"/>
                <a:cs typeface="Arial"/>
                <a:sym typeface="Arial"/>
              </a:endParaRPr>
            </a:p>
          </p:txBody>
        </p:sp>
        <p:sp>
          <p:nvSpPr>
            <p:cNvPr id="588" name="Google Shape;588;g318058c7353_3_106"/>
            <p:cNvSpPr/>
            <p:nvPr/>
          </p:nvSpPr>
          <p:spPr>
            <a:xfrm>
              <a:off x="8821201" y="4951393"/>
              <a:ext cx="2763300" cy="1785600"/>
            </a:xfrm>
            <a:prstGeom prst="roundRect">
              <a:avLst>
                <a:gd name="adj" fmla="val 10668"/>
              </a:avLst>
            </a:prstGeom>
            <a:solidFill>
              <a:schemeClr val="l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1A1A1A"/>
                </a:solidFill>
                <a:latin typeface="DM Sans Medium"/>
                <a:ea typeface="DM Sans Medium"/>
                <a:cs typeface="DM Sans Medium"/>
                <a:sym typeface="DM Sans Medium"/>
              </a:endParaRPr>
            </a:p>
          </p:txBody>
        </p:sp>
        <p:sp>
          <p:nvSpPr>
            <p:cNvPr id="589" name="Google Shape;589;g318058c7353_3_106"/>
            <p:cNvSpPr/>
            <p:nvPr/>
          </p:nvSpPr>
          <p:spPr>
            <a:xfrm>
              <a:off x="8943302" y="5078015"/>
              <a:ext cx="2519100" cy="627000"/>
            </a:xfrm>
            <a:prstGeom prst="roundRect">
              <a:avLst>
                <a:gd name="adj" fmla="val 18119"/>
              </a:avLst>
            </a:prstGeom>
            <a:solidFill>
              <a:schemeClr val="accent4"/>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1A1A1A"/>
                </a:solidFill>
                <a:latin typeface="DM Sans Medium"/>
                <a:ea typeface="DM Sans Medium"/>
                <a:cs typeface="DM Sans Medium"/>
                <a:sym typeface="DM Sans Medium"/>
              </a:endParaRPr>
            </a:p>
          </p:txBody>
        </p:sp>
        <p:sp>
          <p:nvSpPr>
            <p:cNvPr id="590" name="Google Shape;590;g318058c7353_3_106"/>
            <p:cNvSpPr txBox="1"/>
            <p:nvPr/>
          </p:nvSpPr>
          <p:spPr>
            <a:xfrm>
              <a:off x="9376315" y="5182004"/>
              <a:ext cx="1653300" cy="431100"/>
            </a:xfrm>
            <a:prstGeom prst="rect">
              <a:avLst/>
            </a:prstGeom>
            <a:noFill/>
            <a:ln>
              <a:noFill/>
            </a:ln>
          </p:spPr>
          <p:txBody>
            <a:bodyPr spcFirstLastPara="1" wrap="square" lIns="19050" tIns="19050" rIns="19050" bIns="1905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DM Sans Medium"/>
                  <a:ea typeface="DM Sans Medium"/>
                  <a:cs typeface="DM Sans Medium"/>
                  <a:sym typeface="DM Sans Medium"/>
                </a:rPr>
                <a:t>Step 6A</a:t>
              </a:r>
              <a:endParaRPr sz="500" b="0" i="0" u="none" strike="noStrike" cap="none">
                <a:solidFill>
                  <a:srgbClr val="000000"/>
                </a:solidFill>
                <a:latin typeface="Arial"/>
                <a:ea typeface="Arial"/>
                <a:cs typeface="Arial"/>
                <a:sym typeface="Arial"/>
              </a:endParaRPr>
            </a:p>
          </p:txBody>
        </p:sp>
        <p:sp>
          <p:nvSpPr>
            <p:cNvPr id="591" name="Google Shape;591;g318058c7353_3_106"/>
            <p:cNvSpPr txBox="1"/>
            <p:nvPr/>
          </p:nvSpPr>
          <p:spPr>
            <a:xfrm>
              <a:off x="9130487" y="5895721"/>
              <a:ext cx="2239500" cy="628200"/>
            </a:xfrm>
            <a:prstGeom prst="rect">
              <a:avLst/>
            </a:prstGeom>
            <a:noFill/>
            <a:ln>
              <a:noFill/>
            </a:ln>
          </p:spPr>
          <p:txBody>
            <a:bodyPr spcFirstLastPara="1" wrap="square" lIns="19050" tIns="19050" rIns="19050" bIns="19050" anchor="ctr" anchorCtr="0">
              <a:spAutoFit/>
            </a:bodyPr>
            <a:lstStyle/>
            <a:p>
              <a:pPr marL="0" marR="0" lvl="0" indent="0" algn="ctr" rtl="0">
                <a:lnSpc>
                  <a:spcPct val="80000"/>
                </a:lnSpc>
                <a:spcBef>
                  <a:spcPts val="0"/>
                </a:spcBef>
                <a:spcAft>
                  <a:spcPts val="0"/>
                </a:spcAft>
                <a:buClr>
                  <a:srgbClr val="000000"/>
                </a:buClr>
                <a:buSzPts val="800"/>
                <a:buFont typeface="Arial"/>
                <a:buNone/>
              </a:pPr>
              <a:r>
                <a:rPr lang="en" sz="800" b="0" i="0" u="none" strike="noStrike" cap="none">
                  <a:solidFill>
                    <a:schemeClr val="dk2"/>
                  </a:solidFill>
                  <a:latin typeface="DM Sans"/>
                  <a:ea typeface="DM Sans"/>
                  <a:cs typeface="DM Sans"/>
                  <a:sym typeface="DM Sans"/>
                </a:rPr>
                <a:t>SS Collects Docs for Onboarding</a:t>
              </a:r>
              <a:endParaRPr sz="500" b="0" i="0" u="none" strike="noStrike" cap="none">
                <a:solidFill>
                  <a:srgbClr val="000000"/>
                </a:solidFill>
                <a:latin typeface="Arial"/>
                <a:ea typeface="Arial"/>
                <a:cs typeface="Arial"/>
                <a:sym typeface="Arial"/>
              </a:endParaRPr>
            </a:p>
          </p:txBody>
        </p:sp>
        <p:sp>
          <p:nvSpPr>
            <p:cNvPr id="592" name="Google Shape;592;g318058c7353_3_106"/>
            <p:cNvSpPr/>
            <p:nvPr/>
          </p:nvSpPr>
          <p:spPr>
            <a:xfrm>
              <a:off x="12430214" y="4951393"/>
              <a:ext cx="2763300" cy="3770700"/>
            </a:xfrm>
            <a:prstGeom prst="roundRect">
              <a:avLst>
                <a:gd name="adj" fmla="val 6894"/>
              </a:avLst>
            </a:prstGeom>
            <a:solidFill>
              <a:schemeClr val="l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1A1A1A"/>
                </a:solidFill>
                <a:latin typeface="DM Sans Medium"/>
                <a:ea typeface="DM Sans Medium"/>
                <a:cs typeface="DM Sans Medium"/>
                <a:sym typeface="DM Sans Medium"/>
              </a:endParaRPr>
            </a:p>
          </p:txBody>
        </p:sp>
        <p:sp>
          <p:nvSpPr>
            <p:cNvPr id="593" name="Google Shape;593;g318058c7353_3_106"/>
            <p:cNvSpPr/>
            <p:nvPr/>
          </p:nvSpPr>
          <p:spPr>
            <a:xfrm>
              <a:off x="12552314" y="5078015"/>
              <a:ext cx="2519100" cy="627000"/>
            </a:xfrm>
            <a:prstGeom prst="roundRect">
              <a:avLst>
                <a:gd name="adj" fmla="val 18119"/>
              </a:avLst>
            </a:prstGeom>
            <a:solidFill>
              <a:schemeClr val="accent4"/>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1A1A1A"/>
                </a:solidFill>
                <a:latin typeface="DM Sans Medium"/>
                <a:ea typeface="DM Sans Medium"/>
                <a:cs typeface="DM Sans Medium"/>
                <a:sym typeface="DM Sans Medium"/>
              </a:endParaRPr>
            </a:p>
          </p:txBody>
        </p:sp>
        <p:sp>
          <p:nvSpPr>
            <p:cNvPr id="594" name="Google Shape;594;g318058c7353_3_106"/>
            <p:cNvSpPr txBox="1"/>
            <p:nvPr/>
          </p:nvSpPr>
          <p:spPr>
            <a:xfrm>
              <a:off x="12985329" y="5182004"/>
              <a:ext cx="1653300" cy="431100"/>
            </a:xfrm>
            <a:prstGeom prst="rect">
              <a:avLst/>
            </a:prstGeom>
            <a:noFill/>
            <a:ln>
              <a:noFill/>
            </a:ln>
          </p:spPr>
          <p:txBody>
            <a:bodyPr spcFirstLastPara="1" wrap="square" lIns="19050" tIns="19050" rIns="19050" bIns="1905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DM Sans Medium"/>
                  <a:ea typeface="DM Sans Medium"/>
                  <a:cs typeface="DM Sans Medium"/>
                  <a:sym typeface="DM Sans Medium"/>
                </a:rPr>
                <a:t>Step 7</a:t>
              </a:r>
              <a:endParaRPr sz="500" b="0" i="0" u="none" strike="noStrike" cap="none">
                <a:solidFill>
                  <a:srgbClr val="000000"/>
                </a:solidFill>
                <a:latin typeface="Arial"/>
                <a:ea typeface="Arial"/>
                <a:cs typeface="Arial"/>
                <a:sym typeface="Arial"/>
              </a:endParaRPr>
            </a:p>
          </p:txBody>
        </p:sp>
        <p:sp>
          <p:nvSpPr>
            <p:cNvPr id="595" name="Google Shape;595;g318058c7353_3_106"/>
            <p:cNvSpPr txBox="1"/>
            <p:nvPr/>
          </p:nvSpPr>
          <p:spPr>
            <a:xfrm>
              <a:off x="12464979" y="6080387"/>
              <a:ext cx="2949300" cy="1210800"/>
            </a:xfrm>
            <a:prstGeom prst="rect">
              <a:avLst/>
            </a:prstGeom>
            <a:noFill/>
            <a:ln>
              <a:noFill/>
            </a:ln>
          </p:spPr>
          <p:txBody>
            <a:bodyPr spcFirstLastPara="1" wrap="square" lIns="19050" tIns="19050" rIns="19050" bIns="19050" anchor="ctr"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2"/>
                  </a:solidFill>
                  <a:latin typeface="DM Sans"/>
                  <a:ea typeface="DM Sans"/>
                  <a:cs typeface="DM Sans"/>
                  <a:sym typeface="DM Sans"/>
                </a:rPr>
                <a:t>SS hands the deal over to GRETA for Implementation</a:t>
              </a:r>
              <a:endParaRPr sz="500" b="0" i="0" u="none" strike="noStrike" cap="none">
                <a:solidFill>
                  <a:srgbClr val="000000"/>
                </a:solidFill>
                <a:latin typeface="Arial"/>
                <a:ea typeface="Arial"/>
                <a:cs typeface="Arial"/>
                <a:sym typeface="Arial"/>
              </a:endParaRPr>
            </a:p>
          </p:txBody>
        </p:sp>
        <p:sp>
          <p:nvSpPr>
            <p:cNvPr id="596" name="Google Shape;596;g318058c7353_3_106"/>
            <p:cNvSpPr/>
            <p:nvPr/>
          </p:nvSpPr>
          <p:spPr>
            <a:xfrm>
              <a:off x="16039225" y="4951393"/>
              <a:ext cx="2763300" cy="3770700"/>
            </a:xfrm>
            <a:prstGeom prst="roundRect">
              <a:avLst>
                <a:gd name="adj" fmla="val 6894"/>
              </a:avLst>
            </a:prstGeom>
            <a:solidFill>
              <a:schemeClr val="l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1A1A1A"/>
                </a:solidFill>
                <a:latin typeface="DM Sans Medium"/>
                <a:ea typeface="DM Sans Medium"/>
                <a:cs typeface="DM Sans Medium"/>
                <a:sym typeface="DM Sans Medium"/>
              </a:endParaRPr>
            </a:p>
          </p:txBody>
        </p:sp>
        <p:sp>
          <p:nvSpPr>
            <p:cNvPr id="597" name="Google Shape;597;g318058c7353_3_106"/>
            <p:cNvSpPr/>
            <p:nvPr/>
          </p:nvSpPr>
          <p:spPr>
            <a:xfrm>
              <a:off x="16161325" y="5078015"/>
              <a:ext cx="2519100" cy="627000"/>
            </a:xfrm>
            <a:prstGeom prst="roundRect">
              <a:avLst>
                <a:gd name="adj" fmla="val 18119"/>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1A1A1A"/>
                </a:solidFill>
                <a:latin typeface="DM Sans Medium"/>
                <a:ea typeface="DM Sans Medium"/>
                <a:cs typeface="DM Sans Medium"/>
                <a:sym typeface="DM Sans Medium"/>
              </a:endParaRPr>
            </a:p>
          </p:txBody>
        </p:sp>
        <p:sp>
          <p:nvSpPr>
            <p:cNvPr id="598" name="Google Shape;598;g318058c7353_3_106"/>
            <p:cNvSpPr txBox="1"/>
            <p:nvPr/>
          </p:nvSpPr>
          <p:spPr>
            <a:xfrm>
              <a:off x="16594339" y="5182003"/>
              <a:ext cx="1653300" cy="431100"/>
            </a:xfrm>
            <a:prstGeom prst="rect">
              <a:avLst/>
            </a:prstGeom>
            <a:noFill/>
            <a:ln>
              <a:noFill/>
            </a:ln>
          </p:spPr>
          <p:txBody>
            <a:bodyPr spcFirstLastPara="1" wrap="square" lIns="19050" tIns="19050" rIns="19050" bIns="1905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DM Sans Medium"/>
                  <a:ea typeface="DM Sans Medium"/>
                  <a:cs typeface="DM Sans Medium"/>
                  <a:sym typeface="DM Sans Medium"/>
                </a:rPr>
                <a:t>Step 8</a:t>
              </a:r>
              <a:endParaRPr sz="500" b="0" i="0" u="none" strike="noStrike" cap="none">
                <a:solidFill>
                  <a:srgbClr val="000000"/>
                </a:solidFill>
                <a:latin typeface="Arial"/>
                <a:ea typeface="Arial"/>
                <a:cs typeface="Arial"/>
                <a:sym typeface="Arial"/>
              </a:endParaRPr>
            </a:p>
          </p:txBody>
        </p:sp>
        <p:sp>
          <p:nvSpPr>
            <p:cNvPr id="599" name="Google Shape;599;g318058c7353_3_106"/>
            <p:cNvSpPr txBox="1"/>
            <p:nvPr/>
          </p:nvSpPr>
          <p:spPr>
            <a:xfrm>
              <a:off x="16146829" y="5980357"/>
              <a:ext cx="2642700" cy="1579800"/>
            </a:xfrm>
            <a:prstGeom prst="rect">
              <a:avLst/>
            </a:prstGeom>
            <a:noFill/>
            <a:ln>
              <a:noFill/>
            </a:ln>
          </p:spPr>
          <p:txBody>
            <a:bodyPr spcFirstLastPara="1" wrap="square" lIns="19050" tIns="19050" rIns="19050" bIns="19050" anchor="ctr" anchorCtr="0">
              <a:spAutoFit/>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chemeClr val="dk2"/>
                  </a:solidFill>
                  <a:latin typeface="DM Sans"/>
                  <a:ea typeface="DM Sans"/>
                  <a:cs typeface="DM Sans"/>
                  <a:sym typeface="DM Sans"/>
                </a:rPr>
                <a:t>GRETA programs the system and schedules installation</a:t>
              </a:r>
              <a:endParaRPr sz="500" b="0" i="0" u="none" strike="noStrike" cap="none">
                <a:solidFill>
                  <a:srgbClr val="000000"/>
                </a:solidFill>
                <a:latin typeface="Arial"/>
                <a:ea typeface="Arial"/>
                <a:cs typeface="Arial"/>
                <a:sym typeface="Arial"/>
              </a:endParaRPr>
            </a:p>
          </p:txBody>
        </p:sp>
        <p:sp>
          <p:nvSpPr>
            <p:cNvPr id="600" name="Google Shape;600;g318058c7353_3_106"/>
            <p:cNvSpPr/>
            <p:nvPr/>
          </p:nvSpPr>
          <p:spPr>
            <a:xfrm>
              <a:off x="19648237" y="4951393"/>
              <a:ext cx="2763300" cy="3770700"/>
            </a:xfrm>
            <a:prstGeom prst="roundRect">
              <a:avLst>
                <a:gd name="adj" fmla="val 6894"/>
              </a:avLst>
            </a:prstGeom>
            <a:solidFill>
              <a:schemeClr val="l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1A1A1A"/>
                </a:solidFill>
                <a:latin typeface="DM Sans Medium"/>
                <a:ea typeface="DM Sans Medium"/>
                <a:cs typeface="DM Sans Medium"/>
                <a:sym typeface="DM Sans Medium"/>
              </a:endParaRPr>
            </a:p>
          </p:txBody>
        </p:sp>
        <p:sp>
          <p:nvSpPr>
            <p:cNvPr id="601" name="Google Shape;601;g318058c7353_3_106"/>
            <p:cNvSpPr/>
            <p:nvPr/>
          </p:nvSpPr>
          <p:spPr>
            <a:xfrm>
              <a:off x="19770337" y="5078015"/>
              <a:ext cx="2519100" cy="627000"/>
            </a:xfrm>
            <a:prstGeom prst="roundRect">
              <a:avLst>
                <a:gd name="adj" fmla="val 18119"/>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1A1A1A"/>
                </a:solidFill>
                <a:latin typeface="DM Sans Medium"/>
                <a:ea typeface="DM Sans Medium"/>
                <a:cs typeface="DM Sans Medium"/>
                <a:sym typeface="DM Sans Medium"/>
              </a:endParaRPr>
            </a:p>
          </p:txBody>
        </p:sp>
        <p:sp>
          <p:nvSpPr>
            <p:cNvPr id="602" name="Google Shape;602;g318058c7353_3_106"/>
            <p:cNvSpPr txBox="1"/>
            <p:nvPr/>
          </p:nvSpPr>
          <p:spPr>
            <a:xfrm>
              <a:off x="20203350" y="5182003"/>
              <a:ext cx="1653300" cy="431100"/>
            </a:xfrm>
            <a:prstGeom prst="rect">
              <a:avLst/>
            </a:prstGeom>
            <a:noFill/>
            <a:ln>
              <a:noFill/>
            </a:ln>
          </p:spPr>
          <p:txBody>
            <a:bodyPr spcFirstLastPara="1" wrap="square" lIns="19050" tIns="19050" rIns="19050" bIns="1905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DM Sans Medium"/>
                  <a:ea typeface="DM Sans Medium"/>
                  <a:cs typeface="DM Sans Medium"/>
                  <a:sym typeface="DM Sans Medium"/>
                </a:rPr>
                <a:t>Step 9</a:t>
              </a:r>
              <a:endParaRPr sz="500" b="0" i="0" u="none" strike="noStrike" cap="none">
                <a:solidFill>
                  <a:srgbClr val="000000"/>
                </a:solidFill>
                <a:latin typeface="Arial"/>
                <a:ea typeface="Arial"/>
                <a:cs typeface="Arial"/>
                <a:sym typeface="Arial"/>
              </a:endParaRPr>
            </a:p>
          </p:txBody>
        </p:sp>
        <p:sp>
          <p:nvSpPr>
            <p:cNvPr id="603" name="Google Shape;603;g318058c7353_3_106"/>
            <p:cNvSpPr txBox="1"/>
            <p:nvPr/>
          </p:nvSpPr>
          <p:spPr>
            <a:xfrm>
              <a:off x="19903088" y="5980357"/>
              <a:ext cx="2253600" cy="1949400"/>
            </a:xfrm>
            <a:prstGeom prst="rect">
              <a:avLst/>
            </a:prstGeom>
            <a:noFill/>
            <a:ln>
              <a:noFill/>
            </a:ln>
          </p:spPr>
          <p:txBody>
            <a:bodyPr spcFirstLastPara="1" wrap="square" lIns="19050" tIns="19050" rIns="19050" bIns="19050" anchor="ctr" anchorCtr="0">
              <a:spAutoFit/>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chemeClr val="dk2"/>
                  </a:solidFill>
                  <a:latin typeface="DM Sans"/>
                  <a:ea typeface="DM Sans"/>
                  <a:cs typeface="DM Sans"/>
                  <a:sym typeface="DM Sans"/>
                </a:rPr>
                <a:t>GRETA installs system and provides ongoing tech support</a:t>
              </a:r>
              <a:endParaRPr sz="500" b="0" i="0" u="none" strike="noStrike" cap="none">
                <a:solidFill>
                  <a:srgbClr val="000000"/>
                </a:solidFill>
                <a:latin typeface="Arial"/>
                <a:ea typeface="Arial"/>
                <a:cs typeface="Arial"/>
                <a:sym typeface="Arial"/>
              </a:endParaRPr>
            </a:p>
          </p:txBody>
        </p:sp>
        <p:sp>
          <p:nvSpPr>
            <p:cNvPr id="604" name="Google Shape;604;g318058c7353_3_106"/>
            <p:cNvSpPr/>
            <p:nvPr/>
          </p:nvSpPr>
          <p:spPr>
            <a:xfrm>
              <a:off x="8821202" y="6954984"/>
              <a:ext cx="2763300" cy="1785600"/>
            </a:xfrm>
            <a:prstGeom prst="roundRect">
              <a:avLst>
                <a:gd name="adj" fmla="val 10668"/>
              </a:avLst>
            </a:prstGeom>
            <a:solidFill>
              <a:schemeClr val="l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1A1A1A"/>
                </a:solidFill>
                <a:latin typeface="DM Sans Medium"/>
                <a:ea typeface="DM Sans Medium"/>
                <a:cs typeface="DM Sans Medium"/>
                <a:sym typeface="DM Sans Medium"/>
              </a:endParaRPr>
            </a:p>
          </p:txBody>
        </p:sp>
        <p:sp>
          <p:nvSpPr>
            <p:cNvPr id="605" name="Google Shape;605;g318058c7353_3_106"/>
            <p:cNvSpPr/>
            <p:nvPr/>
          </p:nvSpPr>
          <p:spPr>
            <a:xfrm>
              <a:off x="8943302" y="7081606"/>
              <a:ext cx="2519100" cy="627000"/>
            </a:xfrm>
            <a:prstGeom prst="roundRect">
              <a:avLst>
                <a:gd name="adj" fmla="val 18119"/>
              </a:avLst>
            </a:prstGeom>
            <a:solidFill>
              <a:schemeClr val="accent4"/>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1A1A1A"/>
                </a:solidFill>
                <a:latin typeface="DM Sans Medium"/>
                <a:ea typeface="DM Sans Medium"/>
                <a:cs typeface="DM Sans Medium"/>
                <a:sym typeface="DM Sans Medium"/>
              </a:endParaRPr>
            </a:p>
          </p:txBody>
        </p:sp>
        <p:sp>
          <p:nvSpPr>
            <p:cNvPr id="606" name="Google Shape;606;g318058c7353_3_106"/>
            <p:cNvSpPr txBox="1"/>
            <p:nvPr/>
          </p:nvSpPr>
          <p:spPr>
            <a:xfrm>
              <a:off x="9376315" y="7185591"/>
              <a:ext cx="1653300" cy="431100"/>
            </a:xfrm>
            <a:prstGeom prst="rect">
              <a:avLst/>
            </a:prstGeom>
            <a:noFill/>
            <a:ln>
              <a:noFill/>
            </a:ln>
          </p:spPr>
          <p:txBody>
            <a:bodyPr spcFirstLastPara="1" wrap="square" lIns="19050" tIns="19050" rIns="19050" bIns="1905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DM Sans Medium"/>
                  <a:ea typeface="DM Sans Medium"/>
                  <a:cs typeface="DM Sans Medium"/>
                  <a:sym typeface="DM Sans Medium"/>
                </a:rPr>
                <a:t>Step 6B</a:t>
              </a:r>
              <a:endParaRPr sz="500" b="0" i="0" u="none" strike="noStrike" cap="none">
                <a:solidFill>
                  <a:srgbClr val="000000"/>
                </a:solidFill>
                <a:latin typeface="Arial"/>
                <a:ea typeface="Arial"/>
                <a:cs typeface="Arial"/>
                <a:sym typeface="Arial"/>
              </a:endParaRPr>
            </a:p>
          </p:txBody>
        </p:sp>
        <p:sp>
          <p:nvSpPr>
            <p:cNvPr id="607" name="Google Shape;607;g318058c7353_3_106"/>
            <p:cNvSpPr txBox="1"/>
            <p:nvPr/>
          </p:nvSpPr>
          <p:spPr>
            <a:xfrm>
              <a:off x="8928807" y="7775363"/>
              <a:ext cx="2642700" cy="890700"/>
            </a:xfrm>
            <a:prstGeom prst="rect">
              <a:avLst/>
            </a:prstGeom>
            <a:noFill/>
            <a:ln>
              <a:noFill/>
            </a:ln>
          </p:spPr>
          <p:txBody>
            <a:bodyPr spcFirstLastPara="1" wrap="square" lIns="19050" tIns="19050" rIns="19050" bIns="19050" anchor="ctr" anchorCtr="0">
              <a:spAutoFit/>
            </a:bodyPr>
            <a:lstStyle/>
            <a:p>
              <a:pPr marL="0" marR="0" lvl="0" indent="0" algn="ctr" rtl="0">
                <a:lnSpc>
                  <a:spcPct val="80000"/>
                </a:lnSpc>
                <a:spcBef>
                  <a:spcPts val="0"/>
                </a:spcBef>
                <a:spcAft>
                  <a:spcPts val="0"/>
                </a:spcAft>
                <a:buClr>
                  <a:srgbClr val="000000"/>
                </a:buClr>
                <a:buSzPts val="800"/>
                <a:buFont typeface="Arial"/>
                <a:buNone/>
              </a:pPr>
              <a:r>
                <a:rPr lang="en" sz="800" b="0" i="0" u="none" strike="noStrike" cap="none">
                  <a:solidFill>
                    <a:schemeClr val="dk2"/>
                  </a:solidFill>
                  <a:latin typeface="DM Sans"/>
                  <a:ea typeface="DM Sans"/>
                  <a:cs typeface="DM Sans"/>
                  <a:sym typeface="DM Sans"/>
                </a:rPr>
                <a:t>SS Formats the database for implementation</a:t>
              </a:r>
              <a:endParaRPr sz="500" b="0" i="0" u="none" strike="noStrike" cap="none">
                <a:solidFill>
                  <a:srgbClr val="000000"/>
                </a:solidFill>
                <a:latin typeface="Arial"/>
                <a:ea typeface="Arial"/>
                <a:cs typeface="Arial"/>
                <a:sym typeface="Arial"/>
              </a:endParaRPr>
            </a:p>
          </p:txBody>
        </p:sp>
      </p:grpSp>
      <p:sp>
        <p:nvSpPr>
          <p:cNvPr id="608" name="Google Shape;608;g318058c7353_3_106"/>
          <p:cNvSpPr txBox="1"/>
          <p:nvPr/>
        </p:nvSpPr>
        <p:spPr>
          <a:xfrm>
            <a:off x="489401" y="322282"/>
            <a:ext cx="4982700" cy="546300"/>
          </a:xfrm>
          <a:prstGeom prst="rect">
            <a:avLst/>
          </a:prstGeom>
          <a:noFill/>
          <a:ln>
            <a:noFill/>
          </a:ln>
        </p:spPr>
        <p:txBody>
          <a:bodyPr spcFirstLastPara="1" wrap="square" lIns="19050" tIns="19050" rIns="19050" bIns="19050" anchor="t" anchorCtr="0">
            <a:spAutoFit/>
          </a:bodyPr>
          <a:lstStyle/>
          <a:p>
            <a:pPr marL="0" marR="0" lvl="0" indent="0" algn="l" rtl="0">
              <a:lnSpc>
                <a:spcPct val="100000"/>
              </a:lnSpc>
              <a:spcBef>
                <a:spcPts val="0"/>
              </a:spcBef>
              <a:spcAft>
                <a:spcPts val="0"/>
              </a:spcAft>
              <a:buClr>
                <a:srgbClr val="000000"/>
              </a:buClr>
              <a:buSzPts val="3300"/>
              <a:buFont typeface="Arial"/>
              <a:buNone/>
            </a:pPr>
            <a:r>
              <a:rPr lang="en" sz="3300" b="0" i="0" u="none" strike="noStrike" cap="none">
                <a:solidFill>
                  <a:schemeClr val="dk1"/>
                </a:solidFill>
                <a:latin typeface="Play"/>
                <a:ea typeface="Play"/>
                <a:cs typeface="Play"/>
                <a:sym typeface="Play"/>
              </a:rPr>
              <a:t>POS</a:t>
            </a:r>
            <a:r>
              <a:rPr lang="en" sz="1700" b="0" i="0" u="none" strike="noStrike" cap="none">
                <a:solidFill>
                  <a:schemeClr val="dk1"/>
                </a:solidFill>
                <a:latin typeface="DM Sans Medium"/>
                <a:ea typeface="DM Sans Medium"/>
                <a:cs typeface="DM Sans Medium"/>
                <a:sym typeface="DM Sans Medium"/>
              </a:rPr>
              <a:t> </a:t>
            </a:r>
            <a:r>
              <a:rPr lang="en" sz="3300" b="0" i="0" u="none" strike="noStrike" cap="none">
                <a:solidFill>
                  <a:schemeClr val="dk1"/>
                </a:solidFill>
                <a:latin typeface="Play"/>
                <a:ea typeface="Play"/>
                <a:cs typeface="Play"/>
                <a:sym typeface="Play"/>
              </a:rPr>
              <a:t>Journey</a:t>
            </a:r>
            <a:endParaRPr sz="3300" b="0" i="0" u="none" strike="noStrike" cap="none">
              <a:solidFill>
                <a:schemeClr val="dk1"/>
              </a:solidFill>
              <a:latin typeface="Play"/>
              <a:ea typeface="Play"/>
              <a:cs typeface="Play"/>
              <a:sym typeface="Play"/>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31f1deeae9d_0_4"/>
          <p:cNvSpPr txBox="1">
            <a:spLocks noGrp="1"/>
          </p:cNvSpPr>
          <p:nvPr>
            <p:ph type="title"/>
          </p:nvPr>
        </p:nvSpPr>
        <p:spPr>
          <a:xfrm>
            <a:off x="471488" y="205383"/>
            <a:ext cx="5915100" cy="745800"/>
          </a:xfrm>
          <a:prstGeom prst="rect">
            <a:avLst/>
          </a:prstGeom>
          <a:noFill/>
          <a:ln>
            <a:noFill/>
          </a:ln>
        </p:spPr>
        <p:txBody>
          <a:bodyPr spcFirstLastPara="1" wrap="square" lIns="68575" tIns="34275" rIns="68575" bIns="34275" anchor="b" anchorCtr="0">
            <a:normAutofit fontScale="90000"/>
          </a:bodyPr>
          <a:lstStyle/>
          <a:p>
            <a:pPr marL="0" marR="0" lvl="0" indent="0" algn="l" rtl="0">
              <a:lnSpc>
                <a:spcPct val="90000"/>
              </a:lnSpc>
              <a:spcBef>
                <a:spcPts val="0"/>
              </a:spcBef>
              <a:spcAft>
                <a:spcPts val="0"/>
              </a:spcAft>
              <a:buClr>
                <a:schemeClr val="dk1"/>
              </a:buClr>
              <a:buSzPct val="100000"/>
              <a:buFont typeface="Arial"/>
              <a:buNone/>
            </a:pPr>
            <a:r>
              <a:rPr lang="en" sz="3600"/>
              <a:t>POS Sales Cycle Management</a:t>
            </a:r>
            <a:endParaRPr sz="3600"/>
          </a:p>
        </p:txBody>
      </p:sp>
      <p:grpSp>
        <p:nvGrpSpPr>
          <p:cNvPr id="107" name="Google Shape;107;g31f1deeae9d_0_4"/>
          <p:cNvGrpSpPr/>
          <p:nvPr/>
        </p:nvGrpSpPr>
        <p:grpSpPr>
          <a:xfrm>
            <a:off x="674176" y="1282400"/>
            <a:ext cx="7950443" cy="716175"/>
            <a:chOff x="5134" y="1698153"/>
            <a:chExt cx="10600591" cy="954900"/>
          </a:xfrm>
        </p:grpSpPr>
        <p:sp>
          <p:nvSpPr>
            <p:cNvPr id="108" name="Google Shape;108;g31f1deeae9d_0_4"/>
            <p:cNvSpPr/>
            <p:nvPr/>
          </p:nvSpPr>
          <p:spPr>
            <a:xfrm>
              <a:off x="5134" y="1698153"/>
              <a:ext cx="1591800" cy="954900"/>
            </a:xfrm>
            <a:prstGeom prst="roundRect">
              <a:avLst>
                <a:gd name="adj" fmla="val 10000"/>
              </a:avLst>
            </a:prstGeom>
            <a:solidFill>
              <a:srgbClr val="E97131"/>
            </a:solidFill>
            <a:ln w="1905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09" name="Google Shape;109;g31f1deeae9d_0_4"/>
            <p:cNvSpPr txBox="1"/>
            <p:nvPr/>
          </p:nvSpPr>
          <p:spPr>
            <a:xfrm>
              <a:off x="33106" y="1726125"/>
              <a:ext cx="1535700" cy="899100"/>
            </a:xfrm>
            <a:prstGeom prst="rect">
              <a:avLst/>
            </a:prstGeom>
            <a:noFill/>
            <a:ln>
              <a:noFill/>
            </a:ln>
          </p:spPr>
          <p:txBody>
            <a:bodyPr spcFirstLastPara="1" wrap="square" lIns="60000" tIns="60000" rIns="60000" bIns="6000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 sz="1600" b="0" i="0" u="none" strike="noStrike" cap="none">
                  <a:solidFill>
                    <a:schemeClr val="lt1"/>
                  </a:solidFill>
                  <a:latin typeface="Arial"/>
                  <a:ea typeface="Arial"/>
                  <a:cs typeface="Arial"/>
                  <a:sym typeface="Arial"/>
                </a:rPr>
                <a:t>Lead</a:t>
              </a:r>
              <a:endParaRPr sz="1100" b="0" i="0" u="none" strike="noStrike" cap="none">
                <a:solidFill>
                  <a:srgbClr val="000000"/>
                </a:solidFill>
                <a:latin typeface="Arial"/>
                <a:ea typeface="Arial"/>
                <a:cs typeface="Arial"/>
                <a:sym typeface="Arial"/>
              </a:endParaRPr>
            </a:p>
          </p:txBody>
        </p:sp>
        <p:sp>
          <p:nvSpPr>
            <p:cNvPr id="110" name="Google Shape;110;g31f1deeae9d_0_4"/>
            <p:cNvSpPr/>
            <p:nvPr/>
          </p:nvSpPr>
          <p:spPr>
            <a:xfrm>
              <a:off x="1756023" y="1978296"/>
              <a:ext cx="337500" cy="394800"/>
            </a:xfrm>
            <a:prstGeom prst="rightArrow">
              <a:avLst>
                <a:gd name="adj1" fmla="val 60000"/>
                <a:gd name="adj2" fmla="val 50000"/>
              </a:avLst>
            </a:prstGeom>
            <a:solidFill>
              <a:srgbClr val="E9713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1" name="Google Shape;111;g31f1deeae9d_0_4"/>
            <p:cNvSpPr txBox="1"/>
            <p:nvPr/>
          </p:nvSpPr>
          <p:spPr>
            <a:xfrm>
              <a:off x="1756023" y="2057245"/>
              <a:ext cx="236100" cy="2367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200"/>
                <a:buFont typeface="Arial"/>
                <a:buNone/>
              </a:pPr>
              <a:endParaRPr sz="1200" b="0" i="0" u="none" strike="noStrike" cap="none">
                <a:solidFill>
                  <a:schemeClr val="lt1"/>
                </a:solidFill>
                <a:latin typeface="Arial"/>
                <a:ea typeface="Arial"/>
                <a:cs typeface="Arial"/>
                <a:sym typeface="Arial"/>
              </a:endParaRPr>
            </a:p>
          </p:txBody>
        </p:sp>
        <p:sp>
          <p:nvSpPr>
            <p:cNvPr id="112" name="Google Shape;112;g31f1deeae9d_0_4"/>
            <p:cNvSpPr/>
            <p:nvPr/>
          </p:nvSpPr>
          <p:spPr>
            <a:xfrm>
              <a:off x="2233538" y="1698153"/>
              <a:ext cx="1591800" cy="954900"/>
            </a:xfrm>
            <a:prstGeom prst="roundRect">
              <a:avLst>
                <a:gd name="adj" fmla="val 10000"/>
              </a:avLst>
            </a:prstGeom>
            <a:solidFill>
              <a:srgbClr val="176B22"/>
            </a:solidFill>
            <a:ln w="1905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3" name="Google Shape;113;g31f1deeae9d_0_4"/>
            <p:cNvSpPr txBox="1"/>
            <p:nvPr/>
          </p:nvSpPr>
          <p:spPr>
            <a:xfrm>
              <a:off x="2261510" y="1726125"/>
              <a:ext cx="1535700" cy="899100"/>
            </a:xfrm>
            <a:prstGeom prst="rect">
              <a:avLst/>
            </a:prstGeom>
            <a:noFill/>
            <a:ln>
              <a:noFill/>
            </a:ln>
          </p:spPr>
          <p:txBody>
            <a:bodyPr spcFirstLastPara="1" wrap="square" lIns="60000" tIns="60000" rIns="60000" bIns="6000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 sz="1600" b="0" i="0" u="none" strike="noStrike" cap="none">
                  <a:solidFill>
                    <a:schemeClr val="lt1"/>
                  </a:solidFill>
                  <a:latin typeface="Arial"/>
                  <a:ea typeface="Arial"/>
                  <a:cs typeface="Arial"/>
                  <a:sym typeface="Arial"/>
                </a:rPr>
                <a:t>Discovery</a:t>
              </a:r>
              <a:endParaRPr sz="1100" b="0" i="0" u="none" strike="noStrike" cap="none">
                <a:solidFill>
                  <a:srgbClr val="000000"/>
                </a:solidFill>
                <a:latin typeface="Arial"/>
                <a:ea typeface="Arial"/>
                <a:cs typeface="Arial"/>
                <a:sym typeface="Arial"/>
              </a:endParaRPr>
            </a:p>
          </p:txBody>
        </p:sp>
        <p:sp>
          <p:nvSpPr>
            <p:cNvPr id="114" name="Google Shape;114;g31f1deeae9d_0_4"/>
            <p:cNvSpPr/>
            <p:nvPr/>
          </p:nvSpPr>
          <p:spPr>
            <a:xfrm>
              <a:off x="3984426" y="1978296"/>
              <a:ext cx="337500" cy="394800"/>
            </a:xfrm>
            <a:prstGeom prst="rightArrow">
              <a:avLst>
                <a:gd name="adj1" fmla="val 60000"/>
                <a:gd name="adj2" fmla="val 50000"/>
              </a:avLst>
            </a:prstGeom>
            <a:solidFill>
              <a:srgbClr val="176B2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5" name="Google Shape;115;g31f1deeae9d_0_4"/>
            <p:cNvSpPr txBox="1"/>
            <p:nvPr/>
          </p:nvSpPr>
          <p:spPr>
            <a:xfrm>
              <a:off x="3984426" y="2057245"/>
              <a:ext cx="236100" cy="2367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200"/>
                <a:buFont typeface="Arial"/>
                <a:buNone/>
              </a:pPr>
              <a:endParaRPr sz="1200" b="0" i="0" u="none" strike="noStrike" cap="none">
                <a:solidFill>
                  <a:schemeClr val="lt1"/>
                </a:solidFill>
                <a:latin typeface="Arial"/>
                <a:ea typeface="Arial"/>
                <a:cs typeface="Arial"/>
                <a:sym typeface="Arial"/>
              </a:endParaRPr>
            </a:p>
          </p:txBody>
        </p:sp>
        <p:sp>
          <p:nvSpPr>
            <p:cNvPr id="116" name="Google Shape;116;g31f1deeae9d_0_4"/>
            <p:cNvSpPr/>
            <p:nvPr/>
          </p:nvSpPr>
          <p:spPr>
            <a:xfrm>
              <a:off x="4461941" y="1698153"/>
              <a:ext cx="1591800" cy="954900"/>
            </a:xfrm>
            <a:prstGeom prst="roundRect">
              <a:avLst>
                <a:gd name="adj" fmla="val 10000"/>
              </a:avLst>
            </a:prstGeom>
            <a:solidFill>
              <a:srgbClr val="0C9ED5"/>
            </a:solidFill>
            <a:ln w="1905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7" name="Google Shape;117;g31f1deeae9d_0_4"/>
            <p:cNvSpPr txBox="1"/>
            <p:nvPr/>
          </p:nvSpPr>
          <p:spPr>
            <a:xfrm>
              <a:off x="4499546" y="1726058"/>
              <a:ext cx="1535700" cy="899100"/>
            </a:xfrm>
            <a:prstGeom prst="rect">
              <a:avLst/>
            </a:prstGeom>
            <a:noFill/>
            <a:ln>
              <a:noFill/>
            </a:ln>
          </p:spPr>
          <p:txBody>
            <a:bodyPr spcFirstLastPara="1" wrap="square" lIns="60000" tIns="60000" rIns="60000" bIns="6000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 sz="1600" b="0" i="0" u="none" strike="noStrike" cap="none">
                  <a:solidFill>
                    <a:schemeClr val="lt1"/>
                  </a:solidFill>
                  <a:latin typeface="Arial"/>
                  <a:ea typeface="Arial"/>
                  <a:cs typeface="Arial"/>
                  <a:sym typeface="Arial"/>
                </a:rPr>
                <a:t>Proposal</a:t>
              </a:r>
              <a:endParaRPr sz="1100" b="0" i="0" u="none" strike="noStrike" cap="none">
                <a:solidFill>
                  <a:srgbClr val="000000"/>
                </a:solidFill>
                <a:latin typeface="Arial"/>
                <a:ea typeface="Arial"/>
                <a:cs typeface="Arial"/>
                <a:sym typeface="Arial"/>
              </a:endParaRPr>
            </a:p>
          </p:txBody>
        </p:sp>
        <p:sp>
          <p:nvSpPr>
            <p:cNvPr id="118" name="Google Shape;118;g31f1deeae9d_0_4"/>
            <p:cNvSpPr/>
            <p:nvPr/>
          </p:nvSpPr>
          <p:spPr>
            <a:xfrm>
              <a:off x="6212830" y="1978296"/>
              <a:ext cx="337500" cy="394800"/>
            </a:xfrm>
            <a:prstGeom prst="rightArrow">
              <a:avLst>
                <a:gd name="adj1" fmla="val 60000"/>
                <a:gd name="adj2" fmla="val 50000"/>
              </a:avLst>
            </a:prstGeom>
            <a:solidFill>
              <a:srgbClr val="0C9ED5"/>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9" name="Google Shape;119;g31f1deeae9d_0_4"/>
            <p:cNvSpPr txBox="1"/>
            <p:nvPr/>
          </p:nvSpPr>
          <p:spPr>
            <a:xfrm>
              <a:off x="6212830" y="2057245"/>
              <a:ext cx="236100" cy="2367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200"/>
                <a:buFont typeface="Arial"/>
                <a:buNone/>
              </a:pPr>
              <a:endParaRPr sz="1200" b="0" i="0" u="none" strike="noStrike" cap="none">
                <a:solidFill>
                  <a:schemeClr val="lt1"/>
                </a:solidFill>
                <a:latin typeface="Arial"/>
                <a:ea typeface="Arial"/>
                <a:cs typeface="Arial"/>
                <a:sym typeface="Arial"/>
              </a:endParaRPr>
            </a:p>
          </p:txBody>
        </p:sp>
        <p:sp>
          <p:nvSpPr>
            <p:cNvPr id="120" name="Google Shape;120;g31f1deeae9d_0_4"/>
            <p:cNvSpPr/>
            <p:nvPr/>
          </p:nvSpPr>
          <p:spPr>
            <a:xfrm>
              <a:off x="6690345" y="1698153"/>
              <a:ext cx="1591800" cy="954900"/>
            </a:xfrm>
            <a:prstGeom prst="roundRect">
              <a:avLst>
                <a:gd name="adj" fmla="val 10000"/>
              </a:avLst>
            </a:prstGeom>
            <a:solidFill>
              <a:srgbClr val="A02891"/>
            </a:solidFill>
            <a:ln w="1905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21" name="Google Shape;121;g31f1deeae9d_0_4"/>
            <p:cNvSpPr txBox="1"/>
            <p:nvPr/>
          </p:nvSpPr>
          <p:spPr>
            <a:xfrm>
              <a:off x="6718317" y="1726125"/>
              <a:ext cx="1535700" cy="899100"/>
            </a:xfrm>
            <a:prstGeom prst="rect">
              <a:avLst/>
            </a:prstGeom>
            <a:noFill/>
            <a:ln>
              <a:noFill/>
            </a:ln>
          </p:spPr>
          <p:txBody>
            <a:bodyPr spcFirstLastPara="1" wrap="square" lIns="60000" tIns="60000" rIns="60000" bIns="6000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 sz="1600" b="0" i="0" u="none" strike="noStrike" cap="none">
                  <a:solidFill>
                    <a:schemeClr val="lt1"/>
                  </a:solidFill>
                  <a:latin typeface="Arial"/>
                  <a:ea typeface="Arial"/>
                  <a:cs typeface="Arial"/>
                  <a:sym typeface="Arial"/>
                </a:rPr>
                <a:t>Demo</a:t>
              </a:r>
              <a:endParaRPr sz="1100" b="0" i="0" u="none" strike="noStrike" cap="none">
                <a:solidFill>
                  <a:srgbClr val="000000"/>
                </a:solidFill>
                <a:latin typeface="Arial"/>
                <a:ea typeface="Arial"/>
                <a:cs typeface="Arial"/>
                <a:sym typeface="Arial"/>
              </a:endParaRPr>
            </a:p>
          </p:txBody>
        </p:sp>
        <p:sp>
          <p:nvSpPr>
            <p:cNvPr id="122" name="Google Shape;122;g31f1deeae9d_0_4"/>
            <p:cNvSpPr/>
            <p:nvPr/>
          </p:nvSpPr>
          <p:spPr>
            <a:xfrm>
              <a:off x="8441233" y="1978296"/>
              <a:ext cx="337500" cy="394800"/>
            </a:xfrm>
            <a:prstGeom prst="rightArrow">
              <a:avLst>
                <a:gd name="adj1" fmla="val 60000"/>
                <a:gd name="adj2" fmla="val 50000"/>
              </a:avLst>
            </a:prstGeom>
            <a:solidFill>
              <a:srgbClr val="A0289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23" name="Google Shape;123;g31f1deeae9d_0_4"/>
            <p:cNvSpPr txBox="1"/>
            <p:nvPr/>
          </p:nvSpPr>
          <p:spPr>
            <a:xfrm>
              <a:off x="8441233" y="2057245"/>
              <a:ext cx="236100" cy="2367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200"/>
                <a:buFont typeface="Arial"/>
                <a:buNone/>
              </a:pPr>
              <a:endParaRPr sz="1200" b="0" i="0" u="none" strike="noStrike" cap="none">
                <a:solidFill>
                  <a:schemeClr val="lt1"/>
                </a:solidFill>
                <a:latin typeface="Arial"/>
                <a:ea typeface="Arial"/>
                <a:cs typeface="Arial"/>
                <a:sym typeface="Arial"/>
              </a:endParaRPr>
            </a:p>
          </p:txBody>
        </p:sp>
        <p:sp>
          <p:nvSpPr>
            <p:cNvPr id="124" name="Google Shape;124;g31f1deeae9d_0_4"/>
            <p:cNvSpPr/>
            <p:nvPr/>
          </p:nvSpPr>
          <p:spPr>
            <a:xfrm>
              <a:off x="8918748" y="1698153"/>
              <a:ext cx="1591800" cy="954900"/>
            </a:xfrm>
            <a:prstGeom prst="roundRect">
              <a:avLst>
                <a:gd name="adj" fmla="val 10000"/>
              </a:avLst>
            </a:prstGeom>
            <a:solidFill>
              <a:srgbClr val="4EA62C"/>
            </a:solidFill>
            <a:ln w="1905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25" name="Google Shape;125;g31f1deeae9d_0_4"/>
            <p:cNvSpPr txBox="1"/>
            <p:nvPr/>
          </p:nvSpPr>
          <p:spPr>
            <a:xfrm>
              <a:off x="8946725" y="1726119"/>
              <a:ext cx="1659000" cy="899100"/>
            </a:xfrm>
            <a:prstGeom prst="rect">
              <a:avLst/>
            </a:prstGeom>
            <a:noFill/>
            <a:ln>
              <a:noFill/>
            </a:ln>
          </p:spPr>
          <p:txBody>
            <a:bodyPr spcFirstLastPara="1" wrap="square" lIns="60000" tIns="60000" rIns="60000" bIns="6000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 sz="1600" b="0" i="0" u="none" strike="noStrike" cap="none">
                  <a:solidFill>
                    <a:schemeClr val="lt1"/>
                  </a:solidFill>
                  <a:latin typeface="Arial"/>
                  <a:ea typeface="Arial"/>
                  <a:cs typeface="Arial"/>
                  <a:sym typeface="Arial"/>
                </a:rPr>
                <a:t>Onboarding</a:t>
              </a:r>
              <a:endParaRPr sz="1100" b="0" i="0" u="none" strike="noStrike" cap="none">
                <a:solidFill>
                  <a:srgbClr val="000000"/>
                </a:solidFill>
                <a:latin typeface="Arial"/>
                <a:ea typeface="Arial"/>
                <a:cs typeface="Arial"/>
                <a:sym typeface="Arial"/>
              </a:endParaRPr>
            </a:p>
          </p:txBody>
        </p:sp>
      </p:grpSp>
      <p:sp>
        <p:nvSpPr>
          <p:cNvPr id="126" name="Google Shape;126;g31f1deeae9d_0_4"/>
          <p:cNvSpPr txBox="1"/>
          <p:nvPr/>
        </p:nvSpPr>
        <p:spPr>
          <a:xfrm>
            <a:off x="997350" y="2329800"/>
            <a:ext cx="7149300" cy="19086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Teach for Differentiation</a:t>
            </a:r>
            <a:endParaRPr sz="1400" b="0" i="0" u="none" strike="noStrike" cap="none">
              <a:solidFill>
                <a:srgbClr val="000000"/>
              </a:solidFill>
              <a:latin typeface="Arial"/>
              <a:ea typeface="Arial"/>
              <a:cs typeface="Arial"/>
              <a:sym typeface="Arial"/>
            </a:endParaRPr>
          </a:p>
          <a:p>
            <a:pPr marL="914400" marR="0" lvl="1"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Deliver Commercial Insight in a rational and emotionally compelling way</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Tailor for Resonance</a:t>
            </a:r>
            <a:endParaRPr sz="1400" b="0" i="0" u="none" strike="noStrike" cap="none">
              <a:solidFill>
                <a:srgbClr val="000000"/>
              </a:solidFill>
              <a:latin typeface="Arial"/>
              <a:ea typeface="Arial"/>
              <a:cs typeface="Arial"/>
              <a:sym typeface="Arial"/>
            </a:endParaRPr>
          </a:p>
          <a:p>
            <a:pPr marL="914400" marR="0" lvl="1"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Customize the sales message to individual priorities and goals of the stakeholder group. </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Take Control</a:t>
            </a:r>
            <a:endParaRPr sz="1400" b="0" i="0" u="none" strike="noStrike" cap="none">
              <a:solidFill>
                <a:srgbClr val="000000"/>
              </a:solidFill>
              <a:latin typeface="Arial"/>
              <a:ea typeface="Arial"/>
              <a:cs typeface="Arial"/>
              <a:sym typeface="Arial"/>
            </a:endParaRPr>
          </a:p>
          <a:p>
            <a:pPr marL="914400" marR="0" lvl="1"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Guid the customer through the buying process and verify movement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grpSp>
        <p:nvGrpSpPr>
          <p:cNvPr id="613" name="Google Shape;613;p29"/>
          <p:cNvGrpSpPr/>
          <p:nvPr/>
        </p:nvGrpSpPr>
        <p:grpSpPr>
          <a:xfrm>
            <a:off x="-122872" y="393936"/>
            <a:ext cx="6592252" cy="438581"/>
            <a:chOff x="-163830" y="941936"/>
            <a:chExt cx="8789670" cy="584775"/>
          </a:xfrm>
        </p:grpSpPr>
        <p:sp>
          <p:nvSpPr>
            <p:cNvPr id="614" name="Google Shape;614;p29"/>
            <p:cNvSpPr txBox="1"/>
            <p:nvPr/>
          </p:nvSpPr>
          <p:spPr>
            <a:xfrm>
              <a:off x="549334" y="941936"/>
              <a:ext cx="8076506" cy="584775"/>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chemeClr val="dk1"/>
                  </a:solidFill>
                  <a:latin typeface="Arial"/>
                  <a:ea typeface="Arial"/>
                  <a:cs typeface="Arial"/>
                  <a:sym typeface="Arial"/>
                </a:rPr>
                <a:t> IMPLEMENTATION </a:t>
              </a:r>
              <a:r>
                <a:rPr lang="en" sz="2400" b="0" i="0" u="none" strike="noStrike" cap="none">
                  <a:solidFill>
                    <a:srgbClr val="E43327"/>
                  </a:solidFill>
                  <a:latin typeface="Arial"/>
                  <a:ea typeface="Arial"/>
                  <a:cs typeface="Arial"/>
                  <a:sym typeface="Arial"/>
                </a:rPr>
                <a:t>TIME FRAME</a:t>
              </a:r>
              <a:endParaRPr sz="1100" b="0" i="0" u="none" strike="noStrike" cap="none">
                <a:solidFill>
                  <a:srgbClr val="000000"/>
                </a:solidFill>
                <a:latin typeface="Arial"/>
                <a:ea typeface="Arial"/>
                <a:cs typeface="Arial"/>
                <a:sym typeface="Arial"/>
              </a:endParaRPr>
            </a:p>
          </p:txBody>
        </p:sp>
        <p:sp>
          <p:nvSpPr>
            <p:cNvPr id="615" name="Google Shape;615;p29"/>
            <p:cNvSpPr/>
            <p:nvPr/>
          </p:nvSpPr>
          <p:spPr>
            <a:xfrm>
              <a:off x="-163830" y="1097280"/>
              <a:ext cx="581676" cy="274089"/>
            </a:xfrm>
            <a:prstGeom prst="roundRect">
              <a:avLst>
                <a:gd name="adj" fmla="val 50000"/>
              </a:avLst>
            </a:prstGeom>
            <a:gradFill>
              <a:gsLst>
                <a:gs pos="0">
                  <a:srgbClr val="FDD643"/>
                </a:gs>
                <a:gs pos="100000">
                  <a:srgbClr val="E43327"/>
                </a:gs>
              </a:gsLst>
              <a:lin ang="540000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grpSp>
        <p:nvGrpSpPr>
          <p:cNvPr id="616" name="Google Shape;616;p29"/>
          <p:cNvGrpSpPr/>
          <p:nvPr/>
        </p:nvGrpSpPr>
        <p:grpSpPr>
          <a:xfrm>
            <a:off x="228301" y="1533628"/>
            <a:ext cx="8687399" cy="2226146"/>
            <a:chOff x="304800" y="2010728"/>
            <a:chExt cx="11583199" cy="2968194"/>
          </a:xfrm>
        </p:grpSpPr>
        <p:grpSp>
          <p:nvGrpSpPr>
            <p:cNvPr id="617" name="Google Shape;617;p29"/>
            <p:cNvGrpSpPr/>
            <p:nvPr/>
          </p:nvGrpSpPr>
          <p:grpSpPr>
            <a:xfrm>
              <a:off x="304800" y="2694845"/>
              <a:ext cx="11583199" cy="1468309"/>
              <a:chOff x="304800" y="2694845"/>
              <a:chExt cx="11583199" cy="1468309"/>
            </a:xfrm>
          </p:grpSpPr>
          <p:sp>
            <p:nvSpPr>
              <p:cNvPr id="618" name="Google Shape;618;p29"/>
              <p:cNvSpPr/>
              <p:nvPr/>
            </p:nvSpPr>
            <p:spPr>
              <a:xfrm>
                <a:off x="304800" y="3407903"/>
                <a:ext cx="11406909" cy="45719"/>
              </a:xfrm>
              <a:prstGeom prst="roundRect">
                <a:avLst>
                  <a:gd name="adj" fmla="val 50000"/>
                </a:avLst>
              </a:prstGeom>
              <a:solidFill>
                <a:srgbClr val="D8D8D8"/>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FFFFFF"/>
                  </a:solidFill>
                  <a:latin typeface="Raleway"/>
                  <a:ea typeface="Raleway"/>
                  <a:cs typeface="Raleway"/>
                  <a:sym typeface="Raleway"/>
                </a:endParaRPr>
              </a:p>
            </p:txBody>
          </p:sp>
          <p:grpSp>
            <p:nvGrpSpPr>
              <p:cNvPr id="619" name="Google Shape;619;p29"/>
              <p:cNvGrpSpPr/>
              <p:nvPr/>
            </p:nvGrpSpPr>
            <p:grpSpPr>
              <a:xfrm rot="10800000" flipH="1">
                <a:off x="1358256" y="2694845"/>
                <a:ext cx="304808" cy="886583"/>
                <a:chOff x="2414896" y="3264903"/>
                <a:chExt cx="304808" cy="886583"/>
              </a:xfrm>
            </p:grpSpPr>
            <p:sp>
              <p:nvSpPr>
                <p:cNvPr id="620" name="Google Shape;620;p29"/>
                <p:cNvSpPr/>
                <p:nvPr/>
              </p:nvSpPr>
              <p:spPr>
                <a:xfrm>
                  <a:off x="2560951" y="3454824"/>
                  <a:ext cx="23651" cy="296011"/>
                </a:xfrm>
                <a:custGeom>
                  <a:avLst/>
                  <a:gdLst/>
                  <a:ahLst/>
                  <a:cxnLst/>
                  <a:rect l="l" t="t" r="r" b="b"/>
                  <a:pathLst>
                    <a:path w="17934" h="224461" extrusionOk="0">
                      <a:moveTo>
                        <a:pt x="0" y="0"/>
                      </a:moveTo>
                      <a:lnTo>
                        <a:pt x="0" y="44867"/>
                      </a:lnTo>
                      <a:lnTo>
                        <a:pt x="17934" y="44867"/>
                      </a:lnTo>
                      <a:lnTo>
                        <a:pt x="17934" y="0"/>
                      </a:lnTo>
                      <a:lnTo>
                        <a:pt x="0" y="0"/>
                      </a:lnTo>
                      <a:close/>
                      <a:moveTo>
                        <a:pt x="0" y="89797"/>
                      </a:moveTo>
                      <a:lnTo>
                        <a:pt x="0" y="134664"/>
                      </a:lnTo>
                      <a:lnTo>
                        <a:pt x="17934" y="134664"/>
                      </a:lnTo>
                      <a:lnTo>
                        <a:pt x="17934" y="89797"/>
                      </a:lnTo>
                      <a:lnTo>
                        <a:pt x="0" y="89797"/>
                      </a:lnTo>
                      <a:close/>
                      <a:moveTo>
                        <a:pt x="0" y="179594"/>
                      </a:moveTo>
                      <a:lnTo>
                        <a:pt x="0" y="224462"/>
                      </a:lnTo>
                      <a:lnTo>
                        <a:pt x="17934" y="224462"/>
                      </a:lnTo>
                      <a:lnTo>
                        <a:pt x="17934" y="179594"/>
                      </a:lnTo>
                      <a:lnTo>
                        <a:pt x="0" y="179594"/>
                      </a:lnTo>
                      <a:close/>
                    </a:path>
                  </a:pathLst>
                </a:custGeom>
                <a:gradFill>
                  <a:gsLst>
                    <a:gs pos="0">
                      <a:srgbClr val="FDD643"/>
                    </a:gs>
                    <a:gs pos="100000">
                      <a:srgbClr val="E43327"/>
                    </a:gs>
                  </a:gsLst>
                  <a:lin ang="5400000" scaled="0"/>
                </a:gra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621" name="Google Shape;621;p29"/>
                <p:cNvSpPr/>
                <p:nvPr/>
              </p:nvSpPr>
              <p:spPr>
                <a:xfrm>
                  <a:off x="2560951" y="3691666"/>
                  <a:ext cx="23651" cy="296011"/>
                </a:xfrm>
                <a:custGeom>
                  <a:avLst/>
                  <a:gdLst/>
                  <a:ahLst/>
                  <a:cxnLst/>
                  <a:rect l="l" t="t" r="r" b="b"/>
                  <a:pathLst>
                    <a:path w="17934" h="224461" extrusionOk="0">
                      <a:moveTo>
                        <a:pt x="0" y="0"/>
                      </a:moveTo>
                      <a:lnTo>
                        <a:pt x="0" y="44867"/>
                      </a:lnTo>
                      <a:lnTo>
                        <a:pt x="17934" y="44867"/>
                      </a:lnTo>
                      <a:lnTo>
                        <a:pt x="17934" y="0"/>
                      </a:lnTo>
                      <a:lnTo>
                        <a:pt x="0" y="0"/>
                      </a:lnTo>
                      <a:close/>
                      <a:moveTo>
                        <a:pt x="0" y="89797"/>
                      </a:moveTo>
                      <a:lnTo>
                        <a:pt x="0" y="134664"/>
                      </a:lnTo>
                      <a:lnTo>
                        <a:pt x="17934" y="134664"/>
                      </a:lnTo>
                      <a:lnTo>
                        <a:pt x="17934" y="89797"/>
                      </a:lnTo>
                      <a:lnTo>
                        <a:pt x="0" y="89797"/>
                      </a:lnTo>
                      <a:close/>
                      <a:moveTo>
                        <a:pt x="0" y="179594"/>
                      </a:moveTo>
                      <a:lnTo>
                        <a:pt x="0" y="224462"/>
                      </a:lnTo>
                      <a:lnTo>
                        <a:pt x="17934" y="224462"/>
                      </a:lnTo>
                      <a:lnTo>
                        <a:pt x="17934" y="179594"/>
                      </a:lnTo>
                      <a:lnTo>
                        <a:pt x="0" y="179594"/>
                      </a:lnTo>
                      <a:close/>
                    </a:path>
                  </a:pathLst>
                </a:custGeom>
                <a:gradFill>
                  <a:gsLst>
                    <a:gs pos="0">
                      <a:srgbClr val="FDD643"/>
                    </a:gs>
                    <a:gs pos="100000">
                      <a:srgbClr val="E43327"/>
                    </a:gs>
                  </a:gsLst>
                  <a:lin ang="5400000" scaled="0"/>
                </a:gra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622" name="Google Shape;622;p29"/>
                <p:cNvSpPr/>
                <p:nvPr/>
              </p:nvSpPr>
              <p:spPr>
                <a:xfrm rot="-4606435">
                  <a:off x="2495865" y="3982065"/>
                  <a:ext cx="153860" cy="153861"/>
                </a:xfrm>
                <a:custGeom>
                  <a:avLst/>
                  <a:gdLst/>
                  <a:ahLst/>
                  <a:cxnLst/>
                  <a:rect l="l" t="t" r="r" b="b"/>
                  <a:pathLst>
                    <a:path w="116670" h="116670" extrusionOk="0">
                      <a:moveTo>
                        <a:pt x="116670" y="58335"/>
                      </a:moveTo>
                      <a:cubicBezTo>
                        <a:pt x="116670" y="90553"/>
                        <a:pt x="90553" y="116670"/>
                        <a:pt x="58335" y="116670"/>
                      </a:cubicBezTo>
                      <a:cubicBezTo>
                        <a:pt x="26118" y="116670"/>
                        <a:pt x="0" y="90553"/>
                        <a:pt x="0" y="58335"/>
                      </a:cubicBezTo>
                      <a:cubicBezTo>
                        <a:pt x="0" y="26118"/>
                        <a:pt x="26118" y="0"/>
                        <a:pt x="58335" y="0"/>
                      </a:cubicBezTo>
                      <a:cubicBezTo>
                        <a:pt x="90553" y="0"/>
                        <a:pt x="116670" y="26117"/>
                        <a:pt x="116670" y="58335"/>
                      </a:cubicBezTo>
                      <a:close/>
                    </a:path>
                  </a:pathLst>
                </a:custGeom>
                <a:gradFill>
                  <a:gsLst>
                    <a:gs pos="0">
                      <a:srgbClr val="FDD643"/>
                    </a:gs>
                    <a:gs pos="100000">
                      <a:srgbClr val="E43327"/>
                    </a:gs>
                  </a:gsLst>
                  <a:lin ang="5400000" scaled="0"/>
                </a:gra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623" name="Google Shape;623;p29"/>
                <p:cNvSpPr/>
                <p:nvPr/>
              </p:nvSpPr>
              <p:spPr>
                <a:xfrm>
                  <a:off x="2534479" y="4020789"/>
                  <a:ext cx="76512" cy="76512"/>
                </a:xfrm>
                <a:custGeom>
                  <a:avLst/>
                  <a:gdLst/>
                  <a:ahLst/>
                  <a:cxnLst/>
                  <a:rect l="l" t="t" r="r" b="b"/>
                  <a:pathLst>
                    <a:path w="58018" h="58018" extrusionOk="0">
                      <a:moveTo>
                        <a:pt x="0" y="29009"/>
                      </a:moveTo>
                      <a:cubicBezTo>
                        <a:pt x="0" y="12963"/>
                        <a:pt x="12963" y="0"/>
                        <a:pt x="29009" y="0"/>
                      </a:cubicBezTo>
                      <a:cubicBezTo>
                        <a:pt x="45056" y="0"/>
                        <a:pt x="58019" y="12963"/>
                        <a:pt x="58019" y="29009"/>
                      </a:cubicBezTo>
                      <a:cubicBezTo>
                        <a:pt x="58019" y="45056"/>
                        <a:pt x="45056" y="58019"/>
                        <a:pt x="29009" y="58019"/>
                      </a:cubicBezTo>
                      <a:cubicBezTo>
                        <a:pt x="12963" y="58019"/>
                        <a:pt x="0" y="45056"/>
                        <a:pt x="0" y="29009"/>
                      </a:cubicBezTo>
                      <a:close/>
                    </a:path>
                  </a:pathLst>
                </a:custGeom>
                <a:gradFill>
                  <a:gsLst>
                    <a:gs pos="0">
                      <a:srgbClr val="FDD643"/>
                    </a:gs>
                    <a:gs pos="100000">
                      <a:srgbClr val="E43327"/>
                    </a:gs>
                  </a:gsLst>
                  <a:lin ang="5400000" scaled="0"/>
                </a:gra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Raleway"/>
                    <a:ea typeface="Raleway"/>
                    <a:cs typeface="Raleway"/>
                    <a:sym typeface="Raleway"/>
                  </a:endParaRPr>
                </a:p>
              </p:txBody>
            </p:sp>
            <p:grpSp>
              <p:nvGrpSpPr>
                <p:cNvPr id="624" name="Google Shape;624;p29"/>
                <p:cNvGrpSpPr/>
                <p:nvPr/>
              </p:nvGrpSpPr>
              <p:grpSpPr>
                <a:xfrm>
                  <a:off x="2414896" y="3264903"/>
                  <a:ext cx="304808" cy="304857"/>
                  <a:chOff x="1523999" y="3249073"/>
                  <a:chExt cx="231131" cy="231169"/>
                </a:xfrm>
              </p:grpSpPr>
              <p:sp>
                <p:nvSpPr>
                  <p:cNvPr id="625" name="Google Shape;625;p29"/>
                  <p:cNvSpPr/>
                  <p:nvPr/>
                </p:nvSpPr>
                <p:spPr>
                  <a:xfrm>
                    <a:off x="1595169" y="3320281"/>
                    <a:ext cx="88727" cy="88727"/>
                  </a:xfrm>
                  <a:custGeom>
                    <a:avLst/>
                    <a:gdLst/>
                    <a:ahLst/>
                    <a:cxnLst/>
                    <a:rect l="l" t="t" r="r" b="b"/>
                    <a:pathLst>
                      <a:path w="88727" h="88727" extrusionOk="0">
                        <a:moveTo>
                          <a:pt x="88727" y="44364"/>
                        </a:moveTo>
                        <a:cubicBezTo>
                          <a:pt x="88727" y="68865"/>
                          <a:pt x="68865" y="88727"/>
                          <a:pt x="44364" y="88727"/>
                        </a:cubicBezTo>
                        <a:cubicBezTo>
                          <a:pt x="19862" y="88727"/>
                          <a:pt x="0" y="68865"/>
                          <a:pt x="0" y="44364"/>
                        </a:cubicBezTo>
                        <a:cubicBezTo>
                          <a:pt x="0" y="19862"/>
                          <a:pt x="19862" y="0"/>
                          <a:pt x="44364" y="0"/>
                        </a:cubicBezTo>
                        <a:cubicBezTo>
                          <a:pt x="68865" y="0"/>
                          <a:pt x="88727" y="19862"/>
                          <a:pt x="88727" y="44364"/>
                        </a:cubicBezTo>
                        <a:close/>
                      </a:path>
                    </a:pathLst>
                  </a:custGeom>
                  <a:gradFill>
                    <a:gsLst>
                      <a:gs pos="0">
                        <a:srgbClr val="FDD643"/>
                      </a:gs>
                      <a:gs pos="100000">
                        <a:srgbClr val="E43327"/>
                      </a:gs>
                    </a:gsLst>
                    <a:lin ang="5400000" scaled="0"/>
                  </a:gra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626" name="Google Shape;626;p29"/>
                  <p:cNvSpPr/>
                  <p:nvPr/>
                </p:nvSpPr>
                <p:spPr>
                  <a:xfrm>
                    <a:off x="1554518" y="3279693"/>
                    <a:ext cx="170029" cy="169966"/>
                  </a:xfrm>
                  <a:custGeom>
                    <a:avLst/>
                    <a:gdLst/>
                    <a:ahLst/>
                    <a:cxnLst/>
                    <a:rect l="l" t="t" r="r" b="b"/>
                    <a:pathLst>
                      <a:path w="170029" h="169966" extrusionOk="0">
                        <a:moveTo>
                          <a:pt x="85015" y="169967"/>
                        </a:moveTo>
                        <a:cubicBezTo>
                          <a:pt x="38134" y="169967"/>
                          <a:pt x="0" y="131833"/>
                          <a:pt x="0" y="85015"/>
                        </a:cubicBezTo>
                        <a:cubicBezTo>
                          <a:pt x="0" y="38134"/>
                          <a:pt x="38134" y="0"/>
                          <a:pt x="85015" y="0"/>
                        </a:cubicBezTo>
                        <a:cubicBezTo>
                          <a:pt x="131896" y="0"/>
                          <a:pt x="170029" y="38134"/>
                          <a:pt x="170029" y="85015"/>
                        </a:cubicBezTo>
                        <a:cubicBezTo>
                          <a:pt x="170029" y="131833"/>
                          <a:pt x="131896" y="169967"/>
                          <a:pt x="85015" y="169967"/>
                        </a:cubicBezTo>
                        <a:close/>
                        <a:moveTo>
                          <a:pt x="85015" y="7866"/>
                        </a:moveTo>
                        <a:cubicBezTo>
                          <a:pt x="42476" y="7866"/>
                          <a:pt x="7929" y="42476"/>
                          <a:pt x="7929" y="84952"/>
                        </a:cubicBezTo>
                        <a:cubicBezTo>
                          <a:pt x="7929" y="127491"/>
                          <a:pt x="42539" y="162038"/>
                          <a:pt x="85015" y="162038"/>
                        </a:cubicBezTo>
                        <a:cubicBezTo>
                          <a:pt x="127554" y="162038"/>
                          <a:pt x="162101" y="127428"/>
                          <a:pt x="162101" y="84952"/>
                        </a:cubicBezTo>
                        <a:cubicBezTo>
                          <a:pt x="162164" y="42476"/>
                          <a:pt x="127554" y="7866"/>
                          <a:pt x="85015" y="7866"/>
                        </a:cubicBezTo>
                        <a:close/>
                      </a:path>
                    </a:pathLst>
                  </a:custGeom>
                  <a:gradFill>
                    <a:gsLst>
                      <a:gs pos="0">
                        <a:srgbClr val="FDD643"/>
                      </a:gs>
                      <a:gs pos="100000">
                        <a:srgbClr val="E43327"/>
                      </a:gs>
                    </a:gsLst>
                    <a:lin ang="5400000" scaled="0"/>
                  </a:gra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627" name="Google Shape;627;p29"/>
                  <p:cNvSpPr/>
                  <p:nvPr/>
                </p:nvSpPr>
                <p:spPr>
                  <a:xfrm>
                    <a:off x="1523999" y="3249073"/>
                    <a:ext cx="231131" cy="231169"/>
                  </a:xfrm>
                  <a:custGeom>
                    <a:avLst/>
                    <a:gdLst/>
                    <a:ahLst/>
                    <a:cxnLst/>
                    <a:rect l="l" t="t" r="r" b="b"/>
                    <a:pathLst>
                      <a:path w="231131" h="231169" extrusionOk="0">
                        <a:moveTo>
                          <a:pt x="115534" y="231169"/>
                        </a:moveTo>
                        <a:cubicBezTo>
                          <a:pt x="114213" y="231169"/>
                          <a:pt x="112891" y="231169"/>
                          <a:pt x="111633" y="231106"/>
                        </a:cubicBezTo>
                        <a:lnTo>
                          <a:pt x="111759" y="227142"/>
                        </a:lnTo>
                        <a:cubicBezTo>
                          <a:pt x="116919" y="227331"/>
                          <a:pt x="122268" y="227142"/>
                          <a:pt x="127302" y="226575"/>
                        </a:cubicBezTo>
                        <a:lnTo>
                          <a:pt x="127742" y="230477"/>
                        </a:lnTo>
                        <a:cubicBezTo>
                          <a:pt x="123778" y="230917"/>
                          <a:pt x="119688" y="231169"/>
                          <a:pt x="115534" y="231169"/>
                        </a:cubicBezTo>
                        <a:close/>
                        <a:moveTo>
                          <a:pt x="103578" y="230540"/>
                        </a:moveTo>
                        <a:cubicBezTo>
                          <a:pt x="98229" y="229974"/>
                          <a:pt x="92881" y="229092"/>
                          <a:pt x="87721" y="227771"/>
                        </a:cubicBezTo>
                        <a:lnTo>
                          <a:pt x="88664" y="223932"/>
                        </a:lnTo>
                        <a:cubicBezTo>
                          <a:pt x="93699" y="225191"/>
                          <a:pt x="98859" y="226072"/>
                          <a:pt x="104019" y="226575"/>
                        </a:cubicBezTo>
                        <a:lnTo>
                          <a:pt x="103578" y="230540"/>
                        </a:lnTo>
                        <a:close/>
                        <a:moveTo>
                          <a:pt x="135734" y="229407"/>
                        </a:moveTo>
                        <a:lnTo>
                          <a:pt x="135042" y="225506"/>
                        </a:lnTo>
                        <a:cubicBezTo>
                          <a:pt x="140139" y="224625"/>
                          <a:pt x="145236" y="223303"/>
                          <a:pt x="150144" y="221730"/>
                        </a:cubicBezTo>
                        <a:lnTo>
                          <a:pt x="151340" y="225443"/>
                        </a:lnTo>
                        <a:cubicBezTo>
                          <a:pt x="146306" y="227142"/>
                          <a:pt x="141020" y="228463"/>
                          <a:pt x="135734" y="229407"/>
                        </a:cubicBezTo>
                        <a:close/>
                        <a:moveTo>
                          <a:pt x="79981" y="225569"/>
                        </a:moveTo>
                        <a:cubicBezTo>
                          <a:pt x="74883" y="223932"/>
                          <a:pt x="69849" y="221919"/>
                          <a:pt x="65004" y="219528"/>
                        </a:cubicBezTo>
                        <a:lnTo>
                          <a:pt x="66703" y="216004"/>
                        </a:lnTo>
                        <a:cubicBezTo>
                          <a:pt x="71359" y="218269"/>
                          <a:pt x="76268" y="220220"/>
                          <a:pt x="81176" y="221793"/>
                        </a:cubicBezTo>
                        <a:lnTo>
                          <a:pt x="79981" y="225569"/>
                        </a:lnTo>
                        <a:close/>
                        <a:moveTo>
                          <a:pt x="158954" y="222737"/>
                        </a:moveTo>
                        <a:lnTo>
                          <a:pt x="157444" y="219087"/>
                        </a:lnTo>
                        <a:cubicBezTo>
                          <a:pt x="162226" y="217136"/>
                          <a:pt x="166946" y="214871"/>
                          <a:pt x="171414" y="212228"/>
                        </a:cubicBezTo>
                        <a:lnTo>
                          <a:pt x="173365" y="215626"/>
                        </a:lnTo>
                        <a:cubicBezTo>
                          <a:pt x="168771" y="218332"/>
                          <a:pt x="163925" y="220723"/>
                          <a:pt x="158954" y="222737"/>
                        </a:cubicBezTo>
                        <a:close/>
                        <a:moveTo>
                          <a:pt x="57893" y="215752"/>
                        </a:moveTo>
                        <a:cubicBezTo>
                          <a:pt x="53236" y="213046"/>
                          <a:pt x="48706" y="210026"/>
                          <a:pt x="44552" y="206753"/>
                        </a:cubicBezTo>
                        <a:lnTo>
                          <a:pt x="47007" y="203670"/>
                        </a:lnTo>
                        <a:cubicBezTo>
                          <a:pt x="51034" y="206816"/>
                          <a:pt x="55376" y="209774"/>
                          <a:pt x="59907" y="212354"/>
                        </a:cubicBezTo>
                        <a:lnTo>
                          <a:pt x="57893" y="215752"/>
                        </a:lnTo>
                        <a:close/>
                        <a:moveTo>
                          <a:pt x="180224" y="211410"/>
                        </a:moveTo>
                        <a:lnTo>
                          <a:pt x="178021" y="208138"/>
                        </a:lnTo>
                        <a:cubicBezTo>
                          <a:pt x="182300" y="205243"/>
                          <a:pt x="186391" y="202034"/>
                          <a:pt x="190292" y="198573"/>
                        </a:cubicBezTo>
                        <a:lnTo>
                          <a:pt x="192935" y="201530"/>
                        </a:lnTo>
                        <a:cubicBezTo>
                          <a:pt x="188908" y="205054"/>
                          <a:pt x="184629" y="208389"/>
                          <a:pt x="180224" y="211410"/>
                        </a:cubicBezTo>
                        <a:close/>
                        <a:moveTo>
                          <a:pt x="38323" y="201593"/>
                        </a:moveTo>
                        <a:cubicBezTo>
                          <a:pt x="34358" y="198006"/>
                          <a:pt x="30583" y="194105"/>
                          <a:pt x="27122" y="190015"/>
                        </a:cubicBezTo>
                        <a:lnTo>
                          <a:pt x="30142" y="187498"/>
                        </a:lnTo>
                        <a:cubicBezTo>
                          <a:pt x="33477" y="191462"/>
                          <a:pt x="37127" y="195238"/>
                          <a:pt x="40966" y="198699"/>
                        </a:cubicBezTo>
                        <a:lnTo>
                          <a:pt x="38323" y="201593"/>
                        </a:lnTo>
                        <a:close/>
                        <a:moveTo>
                          <a:pt x="198724" y="195867"/>
                        </a:moveTo>
                        <a:lnTo>
                          <a:pt x="195893" y="193098"/>
                        </a:lnTo>
                        <a:cubicBezTo>
                          <a:pt x="199479" y="189385"/>
                          <a:pt x="202877" y="185358"/>
                          <a:pt x="205898" y="181205"/>
                        </a:cubicBezTo>
                        <a:lnTo>
                          <a:pt x="209107" y="183533"/>
                        </a:lnTo>
                        <a:cubicBezTo>
                          <a:pt x="205961" y="187812"/>
                          <a:pt x="202437" y="191965"/>
                          <a:pt x="198724" y="195867"/>
                        </a:cubicBezTo>
                        <a:close/>
                        <a:moveTo>
                          <a:pt x="22150" y="183659"/>
                        </a:moveTo>
                        <a:cubicBezTo>
                          <a:pt x="19004" y="179317"/>
                          <a:pt x="16109" y="174723"/>
                          <a:pt x="13592" y="170004"/>
                        </a:cubicBezTo>
                        <a:lnTo>
                          <a:pt x="17053" y="168116"/>
                        </a:lnTo>
                        <a:cubicBezTo>
                          <a:pt x="19507" y="172647"/>
                          <a:pt x="22276" y="177115"/>
                          <a:pt x="25360" y="181268"/>
                        </a:cubicBezTo>
                        <a:lnTo>
                          <a:pt x="22150" y="183659"/>
                        </a:lnTo>
                        <a:close/>
                        <a:moveTo>
                          <a:pt x="213575" y="176800"/>
                        </a:moveTo>
                        <a:lnTo>
                          <a:pt x="210240" y="174723"/>
                        </a:lnTo>
                        <a:cubicBezTo>
                          <a:pt x="213009" y="170318"/>
                          <a:pt x="215463" y="165725"/>
                          <a:pt x="217539" y="161005"/>
                        </a:cubicBezTo>
                        <a:lnTo>
                          <a:pt x="221126" y="162578"/>
                        </a:lnTo>
                        <a:cubicBezTo>
                          <a:pt x="218987" y="167487"/>
                          <a:pt x="216407" y="172269"/>
                          <a:pt x="213575" y="176800"/>
                        </a:cubicBezTo>
                        <a:close/>
                        <a:moveTo>
                          <a:pt x="10068" y="162767"/>
                        </a:moveTo>
                        <a:cubicBezTo>
                          <a:pt x="7866" y="157859"/>
                          <a:pt x="6041" y="152762"/>
                          <a:pt x="4531" y="147665"/>
                        </a:cubicBezTo>
                        <a:lnTo>
                          <a:pt x="8306" y="146595"/>
                        </a:lnTo>
                        <a:cubicBezTo>
                          <a:pt x="9754" y="151566"/>
                          <a:pt x="11516" y="156474"/>
                          <a:pt x="13655" y="161194"/>
                        </a:cubicBezTo>
                        <a:lnTo>
                          <a:pt x="10068" y="162767"/>
                        </a:lnTo>
                        <a:close/>
                        <a:moveTo>
                          <a:pt x="224210" y="155090"/>
                        </a:moveTo>
                        <a:lnTo>
                          <a:pt x="220497" y="153706"/>
                        </a:lnTo>
                        <a:cubicBezTo>
                          <a:pt x="222259" y="148860"/>
                          <a:pt x="223706" y="143826"/>
                          <a:pt x="224776" y="138729"/>
                        </a:cubicBezTo>
                        <a:lnTo>
                          <a:pt x="228615" y="139547"/>
                        </a:lnTo>
                        <a:cubicBezTo>
                          <a:pt x="227545" y="144833"/>
                          <a:pt x="226035" y="150056"/>
                          <a:pt x="224210" y="155090"/>
                        </a:cubicBezTo>
                        <a:close/>
                        <a:moveTo>
                          <a:pt x="2517" y="139799"/>
                        </a:moveTo>
                        <a:cubicBezTo>
                          <a:pt x="1384" y="134576"/>
                          <a:pt x="629" y="129227"/>
                          <a:pt x="252" y="123878"/>
                        </a:cubicBezTo>
                        <a:lnTo>
                          <a:pt x="4216" y="123626"/>
                        </a:lnTo>
                        <a:cubicBezTo>
                          <a:pt x="4594" y="128786"/>
                          <a:pt x="5286" y="134009"/>
                          <a:pt x="6419" y="139044"/>
                        </a:cubicBezTo>
                        <a:lnTo>
                          <a:pt x="2517" y="139799"/>
                        </a:lnTo>
                        <a:close/>
                        <a:moveTo>
                          <a:pt x="229999" y="131681"/>
                        </a:moveTo>
                        <a:lnTo>
                          <a:pt x="226098" y="131115"/>
                        </a:lnTo>
                        <a:cubicBezTo>
                          <a:pt x="226790" y="126018"/>
                          <a:pt x="227167" y="120795"/>
                          <a:pt x="227167" y="115572"/>
                        </a:cubicBezTo>
                        <a:lnTo>
                          <a:pt x="231132" y="115131"/>
                        </a:lnTo>
                        <a:lnTo>
                          <a:pt x="231132" y="115572"/>
                        </a:lnTo>
                        <a:cubicBezTo>
                          <a:pt x="231132" y="120984"/>
                          <a:pt x="230754" y="126395"/>
                          <a:pt x="229999" y="131681"/>
                        </a:cubicBezTo>
                        <a:close/>
                        <a:moveTo>
                          <a:pt x="1070" y="115761"/>
                        </a:moveTo>
                        <a:lnTo>
                          <a:pt x="0" y="115698"/>
                        </a:lnTo>
                        <a:cubicBezTo>
                          <a:pt x="0" y="110286"/>
                          <a:pt x="378" y="105000"/>
                          <a:pt x="1070" y="99777"/>
                        </a:cubicBezTo>
                        <a:lnTo>
                          <a:pt x="4971" y="100280"/>
                        </a:lnTo>
                        <a:cubicBezTo>
                          <a:pt x="4279" y="105315"/>
                          <a:pt x="3901" y="110475"/>
                          <a:pt x="3901" y="115572"/>
                        </a:cubicBezTo>
                        <a:lnTo>
                          <a:pt x="1070" y="115761"/>
                        </a:lnTo>
                        <a:close/>
                        <a:moveTo>
                          <a:pt x="226916" y="107328"/>
                        </a:moveTo>
                        <a:cubicBezTo>
                          <a:pt x="226538" y="102168"/>
                          <a:pt x="225783" y="97008"/>
                          <a:pt x="224713" y="91911"/>
                        </a:cubicBezTo>
                        <a:lnTo>
                          <a:pt x="228552" y="91093"/>
                        </a:lnTo>
                        <a:cubicBezTo>
                          <a:pt x="229684" y="96316"/>
                          <a:pt x="230440" y="101728"/>
                          <a:pt x="230817" y="107014"/>
                        </a:cubicBezTo>
                        <a:lnTo>
                          <a:pt x="226916" y="107328"/>
                        </a:lnTo>
                        <a:close/>
                        <a:moveTo>
                          <a:pt x="6293" y="92603"/>
                        </a:moveTo>
                        <a:lnTo>
                          <a:pt x="2454" y="91785"/>
                        </a:lnTo>
                        <a:cubicBezTo>
                          <a:pt x="3587" y="86499"/>
                          <a:pt x="5034" y="81276"/>
                          <a:pt x="6859" y="76242"/>
                        </a:cubicBezTo>
                        <a:lnTo>
                          <a:pt x="10572" y="77564"/>
                        </a:lnTo>
                        <a:cubicBezTo>
                          <a:pt x="8810" y="82472"/>
                          <a:pt x="7362" y="87506"/>
                          <a:pt x="6293" y="92603"/>
                        </a:cubicBezTo>
                        <a:close/>
                        <a:moveTo>
                          <a:pt x="222762" y="84423"/>
                        </a:moveTo>
                        <a:cubicBezTo>
                          <a:pt x="221315" y="79451"/>
                          <a:pt x="219490" y="74543"/>
                          <a:pt x="217414" y="69824"/>
                        </a:cubicBezTo>
                        <a:lnTo>
                          <a:pt x="221000" y="68187"/>
                        </a:lnTo>
                        <a:cubicBezTo>
                          <a:pt x="223203" y="73096"/>
                          <a:pt x="225091" y="78193"/>
                          <a:pt x="226601" y="83290"/>
                        </a:cubicBezTo>
                        <a:lnTo>
                          <a:pt x="222762" y="84423"/>
                        </a:lnTo>
                        <a:close/>
                        <a:moveTo>
                          <a:pt x="13466" y="70390"/>
                        </a:moveTo>
                        <a:lnTo>
                          <a:pt x="9880" y="68817"/>
                        </a:lnTo>
                        <a:cubicBezTo>
                          <a:pt x="12019" y="63908"/>
                          <a:pt x="14599" y="59126"/>
                          <a:pt x="17431" y="54595"/>
                        </a:cubicBezTo>
                        <a:lnTo>
                          <a:pt x="20766" y="56672"/>
                        </a:lnTo>
                        <a:cubicBezTo>
                          <a:pt x="17997" y="61014"/>
                          <a:pt x="15543" y="65670"/>
                          <a:pt x="13466" y="70390"/>
                        </a:cubicBezTo>
                        <a:close/>
                        <a:moveTo>
                          <a:pt x="213953" y="62839"/>
                        </a:moveTo>
                        <a:cubicBezTo>
                          <a:pt x="211498" y="58308"/>
                          <a:pt x="208730" y="53840"/>
                          <a:pt x="205646" y="49687"/>
                        </a:cubicBezTo>
                        <a:lnTo>
                          <a:pt x="208856" y="47359"/>
                        </a:lnTo>
                        <a:cubicBezTo>
                          <a:pt x="212002" y="51701"/>
                          <a:pt x="214897" y="56294"/>
                          <a:pt x="217477" y="61014"/>
                        </a:cubicBezTo>
                        <a:lnTo>
                          <a:pt x="213953" y="62839"/>
                        </a:lnTo>
                        <a:close/>
                        <a:moveTo>
                          <a:pt x="25108" y="50190"/>
                        </a:moveTo>
                        <a:lnTo>
                          <a:pt x="21899" y="47862"/>
                        </a:lnTo>
                        <a:cubicBezTo>
                          <a:pt x="25045" y="43520"/>
                          <a:pt x="28506" y="39367"/>
                          <a:pt x="32219" y="35528"/>
                        </a:cubicBezTo>
                        <a:lnTo>
                          <a:pt x="35050" y="38234"/>
                        </a:lnTo>
                        <a:cubicBezTo>
                          <a:pt x="31527" y="41947"/>
                          <a:pt x="28128" y="45974"/>
                          <a:pt x="25108" y="50190"/>
                        </a:cubicBezTo>
                        <a:close/>
                        <a:moveTo>
                          <a:pt x="200801" y="43520"/>
                        </a:moveTo>
                        <a:cubicBezTo>
                          <a:pt x="197466" y="39556"/>
                          <a:pt x="193816" y="35780"/>
                          <a:pt x="189977" y="32382"/>
                        </a:cubicBezTo>
                        <a:lnTo>
                          <a:pt x="192620" y="29424"/>
                        </a:lnTo>
                        <a:cubicBezTo>
                          <a:pt x="196585" y="33011"/>
                          <a:pt x="200360" y="36850"/>
                          <a:pt x="203821" y="41003"/>
                        </a:cubicBezTo>
                        <a:lnTo>
                          <a:pt x="200801" y="43520"/>
                        </a:lnTo>
                        <a:close/>
                        <a:moveTo>
                          <a:pt x="40714" y="32822"/>
                        </a:moveTo>
                        <a:lnTo>
                          <a:pt x="38071" y="29865"/>
                        </a:lnTo>
                        <a:cubicBezTo>
                          <a:pt x="42035" y="26278"/>
                          <a:pt x="46314" y="22880"/>
                          <a:pt x="50719" y="19922"/>
                        </a:cubicBezTo>
                        <a:lnTo>
                          <a:pt x="52922" y="23195"/>
                        </a:lnTo>
                        <a:cubicBezTo>
                          <a:pt x="48643" y="26089"/>
                          <a:pt x="44552" y="29298"/>
                          <a:pt x="40714" y="32822"/>
                        </a:cubicBezTo>
                        <a:close/>
                        <a:moveTo>
                          <a:pt x="183999" y="27411"/>
                        </a:moveTo>
                        <a:cubicBezTo>
                          <a:pt x="179909" y="24201"/>
                          <a:pt x="175567" y="21307"/>
                          <a:pt x="171099" y="18727"/>
                        </a:cubicBezTo>
                        <a:lnTo>
                          <a:pt x="173050" y="15329"/>
                        </a:lnTo>
                        <a:cubicBezTo>
                          <a:pt x="177707" y="17972"/>
                          <a:pt x="182174" y="20992"/>
                          <a:pt x="186453" y="24327"/>
                        </a:cubicBezTo>
                        <a:lnTo>
                          <a:pt x="183999" y="27411"/>
                        </a:lnTo>
                        <a:close/>
                        <a:moveTo>
                          <a:pt x="59529" y="19041"/>
                        </a:moveTo>
                        <a:lnTo>
                          <a:pt x="57516" y="15643"/>
                        </a:lnTo>
                        <a:cubicBezTo>
                          <a:pt x="62172" y="12937"/>
                          <a:pt x="67018" y="10546"/>
                          <a:pt x="71989" y="8532"/>
                        </a:cubicBezTo>
                        <a:lnTo>
                          <a:pt x="73499" y="12182"/>
                        </a:lnTo>
                        <a:cubicBezTo>
                          <a:pt x="68654" y="14133"/>
                          <a:pt x="63997" y="16398"/>
                          <a:pt x="59529" y="19041"/>
                        </a:cubicBezTo>
                        <a:close/>
                        <a:moveTo>
                          <a:pt x="164177" y="15077"/>
                        </a:moveTo>
                        <a:cubicBezTo>
                          <a:pt x="159521" y="12812"/>
                          <a:pt x="154675" y="10861"/>
                          <a:pt x="149704" y="9288"/>
                        </a:cubicBezTo>
                        <a:lnTo>
                          <a:pt x="150900" y="5512"/>
                        </a:lnTo>
                        <a:cubicBezTo>
                          <a:pt x="155997" y="7148"/>
                          <a:pt x="161031" y="9162"/>
                          <a:pt x="165876" y="11490"/>
                        </a:cubicBezTo>
                        <a:lnTo>
                          <a:pt x="164177" y="15077"/>
                        </a:lnTo>
                        <a:close/>
                        <a:moveTo>
                          <a:pt x="80799" y="9476"/>
                        </a:moveTo>
                        <a:lnTo>
                          <a:pt x="79540" y="5764"/>
                        </a:lnTo>
                        <a:cubicBezTo>
                          <a:pt x="84637" y="4065"/>
                          <a:pt x="89923" y="2743"/>
                          <a:pt x="95146" y="1862"/>
                        </a:cubicBezTo>
                        <a:lnTo>
                          <a:pt x="95838" y="5764"/>
                        </a:lnTo>
                        <a:cubicBezTo>
                          <a:pt x="90741" y="6582"/>
                          <a:pt x="85707" y="7840"/>
                          <a:pt x="80799" y="9476"/>
                        </a:cubicBezTo>
                        <a:close/>
                        <a:moveTo>
                          <a:pt x="142216" y="7148"/>
                        </a:moveTo>
                        <a:cubicBezTo>
                          <a:pt x="137181" y="5890"/>
                          <a:pt x="132021" y="5009"/>
                          <a:pt x="126861" y="4505"/>
                        </a:cubicBezTo>
                        <a:lnTo>
                          <a:pt x="127239" y="604"/>
                        </a:lnTo>
                        <a:cubicBezTo>
                          <a:pt x="132588" y="1170"/>
                          <a:pt x="137937" y="2051"/>
                          <a:pt x="143097" y="3309"/>
                        </a:cubicBezTo>
                        <a:lnTo>
                          <a:pt x="142216" y="7148"/>
                        </a:lnTo>
                        <a:close/>
                        <a:moveTo>
                          <a:pt x="103578" y="4568"/>
                        </a:moveTo>
                        <a:lnTo>
                          <a:pt x="103138" y="667"/>
                        </a:lnTo>
                        <a:cubicBezTo>
                          <a:pt x="108424" y="100"/>
                          <a:pt x="113898" y="-89"/>
                          <a:pt x="119247" y="37"/>
                        </a:cubicBezTo>
                        <a:lnTo>
                          <a:pt x="119121" y="4002"/>
                        </a:lnTo>
                        <a:cubicBezTo>
                          <a:pt x="113961" y="3876"/>
                          <a:pt x="108738" y="4065"/>
                          <a:pt x="103578" y="4568"/>
                        </a:cubicBezTo>
                        <a:close/>
                      </a:path>
                    </a:pathLst>
                  </a:custGeom>
                  <a:gradFill>
                    <a:gsLst>
                      <a:gs pos="0">
                        <a:srgbClr val="FDD643"/>
                      </a:gs>
                      <a:gs pos="100000">
                        <a:srgbClr val="E43327"/>
                      </a:gs>
                    </a:gsLst>
                    <a:lin ang="5400000" scaled="0"/>
                  </a:gra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Raleway"/>
                      <a:ea typeface="Raleway"/>
                      <a:cs typeface="Raleway"/>
                      <a:sym typeface="Raleway"/>
                    </a:endParaRPr>
                  </a:p>
                </p:txBody>
              </p:sp>
            </p:grpSp>
          </p:grpSp>
          <p:sp>
            <p:nvSpPr>
              <p:cNvPr id="628" name="Google Shape;628;p29"/>
              <p:cNvSpPr/>
              <p:nvPr/>
            </p:nvSpPr>
            <p:spPr>
              <a:xfrm>
                <a:off x="11471439" y="3222482"/>
                <a:ext cx="416560" cy="416560"/>
              </a:xfrm>
              <a:prstGeom prst="ellipse">
                <a:avLst/>
              </a:prstGeom>
              <a:gradFill>
                <a:gsLst>
                  <a:gs pos="0">
                    <a:srgbClr val="FDD643"/>
                  </a:gs>
                  <a:gs pos="100000">
                    <a:srgbClr val="E43327"/>
                  </a:gs>
                </a:gsLst>
                <a:lin ang="540000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FFFFFF"/>
                  </a:solidFill>
                  <a:latin typeface="Raleway"/>
                  <a:ea typeface="Raleway"/>
                  <a:cs typeface="Raleway"/>
                  <a:sym typeface="Raleway"/>
                </a:endParaRPr>
              </a:p>
            </p:txBody>
          </p:sp>
          <p:grpSp>
            <p:nvGrpSpPr>
              <p:cNvPr id="629" name="Google Shape;629;p29"/>
              <p:cNvGrpSpPr/>
              <p:nvPr/>
            </p:nvGrpSpPr>
            <p:grpSpPr>
              <a:xfrm>
                <a:off x="3131158" y="3276571"/>
                <a:ext cx="304808" cy="886583"/>
                <a:chOff x="2414896" y="3264903"/>
                <a:chExt cx="304808" cy="886583"/>
              </a:xfrm>
            </p:grpSpPr>
            <p:sp>
              <p:nvSpPr>
                <p:cNvPr id="630" name="Google Shape;630;p29"/>
                <p:cNvSpPr/>
                <p:nvPr/>
              </p:nvSpPr>
              <p:spPr>
                <a:xfrm>
                  <a:off x="2560951" y="3454824"/>
                  <a:ext cx="23651" cy="296011"/>
                </a:xfrm>
                <a:custGeom>
                  <a:avLst/>
                  <a:gdLst/>
                  <a:ahLst/>
                  <a:cxnLst/>
                  <a:rect l="l" t="t" r="r" b="b"/>
                  <a:pathLst>
                    <a:path w="17934" h="224461" extrusionOk="0">
                      <a:moveTo>
                        <a:pt x="0" y="0"/>
                      </a:moveTo>
                      <a:lnTo>
                        <a:pt x="0" y="44867"/>
                      </a:lnTo>
                      <a:lnTo>
                        <a:pt x="17934" y="44867"/>
                      </a:lnTo>
                      <a:lnTo>
                        <a:pt x="17934" y="0"/>
                      </a:lnTo>
                      <a:lnTo>
                        <a:pt x="0" y="0"/>
                      </a:lnTo>
                      <a:close/>
                      <a:moveTo>
                        <a:pt x="0" y="89797"/>
                      </a:moveTo>
                      <a:lnTo>
                        <a:pt x="0" y="134664"/>
                      </a:lnTo>
                      <a:lnTo>
                        <a:pt x="17934" y="134664"/>
                      </a:lnTo>
                      <a:lnTo>
                        <a:pt x="17934" y="89797"/>
                      </a:lnTo>
                      <a:lnTo>
                        <a:pt x="0" y="89797"/>
                      </a:lnTo>
                      <a:close/>
                      <a:moveTo>
                        <a:pt x="0" y="179594"/>
                      </a:moveTo>
                      <a:lnTo>
                        <a:pt x="0" y="224462"/>
                      </a:lnTo>
                      <a:lnTo>
                        <a:pt x="17934" y="224462"/>
                      </a:lnTo>
                      <a:lnTo>
                        <a:pt x="17934" y="179594"/>
                      </a:lnTo>
                      <a:lnTo>
                        <a:pt x="0" y="179594"/>
                      </a:lnTo>
                      <a:close/>
                    </a:path>
                  </a:pathLst>
                </a:custGeom>
                <a:gradFill>
                  <a:gsLst>
                    <a:gs pos="0">
                      <a:srgbClr val="FDD643"/>
                    </a:gs>
                    <a:gs pos="100000">
                      <a:srgbClr val="E43327"/>
                    </a:gs>
                  </a:gsLst>
                  <a:lin ang="5400000" scaled="0"/>
                </a:gra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631" name="Google Shape;631;p29"/>
                <p:cNvSpPr/>
                <p:nvPr/>
              </p:nvSpPr>
              <p:spPr>
                <a:xfrm>
                  <a:off x="2560951" y="3691666"/>
                  <a:ext cx="23651" cy="296011"/>
                </a:xfrm>
                <a:custGeom>
                  <a:avLst/>
                  <a:gdLst/>
                  <a:ahLst/>
                  <a:cxnLst/>
                  <a:rect l="l" t="t" r="r" b="b"/>
                  <a:pathLst>
                    <a:path w="17934" h="224461" extrusionOk="0">
                      <a:moveTo>
                        <a:pt x="0" y="0"/>
                      </a:moveTo>
                      <a:lnTo>
                        <a:pt x="0" y="44867"/>
                      </a:lnTo>
                      <a:lnTo>
                        <a:pt x="17934" y="44867"/>
                      </a:lnTo>
                      <a:lnTo>
                        <a:pt x="17934" y="0"/>
                      </a:lnTo>
                      <a:lnTo>
                        <a:pt x="0" y="0"/>
                      </a:lnTo>
                      <a:close/>
                      <a:moveTo>
                        <a:pt x="0" y="89797"/>
                      </a:moveTo>
                      <a:lnTo>
                        <a:pt x="0" y="134664"/>
                      </a:lnTo>
                      <a:lnTo>
                        <a:pt x="17934" y="134664"/>
                      </a:lnTo>
                      <a:lnTo>
                        <a:pt x="17934" y="89797"/>
                      </a:lnTo>
                      <a:lnTo>
                        <a:pt x="0" y="89797"/>
                      </a:lnTo>
                      <a:close/>
                      <a:moveTo>
                        <a:pt x="0" y="179594"/>
                      </a:moveTo>
                      <a:lnTo>
                        <a:pt x="0" y="224462"/>
                      </a:lnTo>
                      <a:lnTo>
                        <a:pt x="17934" y="224462"/>
                      </a:lnTo>
                      <a:lnTo>
                        <a:pt x="17934" y="179594"/>
                      </a:lnTo>
                      <a:lnTo>
                        <a:pt x="0" y="179594"/>
                      </a:lnTo>
                      <a:close/>
                    </a:path>
                  </a:pathLst>
                </a:custGeom>
                <a:gradFill>
                  <a:gsLst>
                    <a:gs pos="0">
                      <a:srgbClr val="FDD643"/>
                    </a:gs>
                    <a:gs pos="100000">
                      <a:srgbClr val="E43327"/>
                    </a:gs>
                  </a:gsLst>
                  <a:lin ang="5400000" scaled="0"/>
                </a:gra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632" name="Google Shape;632;p29"/>
                <p:cNvSpPr/>
                <p:nvPr/>
              </p:nvSpPr>
              <p:spPr>
                <a:xfrm rot="-4606435">
                  <a:off x="2495865" y="3982065"/>
                  <a:ext cx="153860" cy="153861"/>
                </a:xfrm>
                <a:custGeom>
                  <a:avLst/>
                  <a:gdLst/>
                  <a:ahLst/>
                  <a:cxnLst/>
                  <a:rect l="l" t="t" r="r" b="b"/>
                  <a:pathLst>
                    <a:path w="116670" h="116670" extrusionOk="0">
                      <a:moveTo>
                        <a:pt x="116670" y="58335"/>
                      </a:moveTo>
                      <a:cubicBezTo>
                        <a:pt x="116670" y="90553"/>
                        <a:pt x="90553" y="116670"/>
                        <a:pt x="58335" y="116670"/>
                      </a:cubicBezTo>
                      <a:cubicBezTo>
                        <a:pt x="26118" y="116670"/>
                        <a:pt x="0" y="90553"/>
                        <a:pt x="0" y="58335"/>
                      </a:cubicBezTo>
                      <a:cubicBezTo>
                        <a:pt x="0" y="26118"/>
                        <a:pt x="26118" y="0"/>
                        <a:pt x="58335" y="0"/>
                      </a:cubicBezTo>
                      <a:cubicBezTo>
                        <a:pt x="90553" y="0"/>
                        <a:pt x="116670" y="26117"/>
                        <a:pt x="116670" y="58335"/>
                      </a:cubicBezTo>
                      <a:close/>
                    </a:path>
                  </a:pathLst>
                </a:custGeom>
                <a:gradFill>
                  <a:gsLst>
                    <a:gs pos="0">
                      <a:srgbClr val="FDD643"/>
                    </a:gs>
                    <a:gs pos="100000">
                      <a:srgbClr val="E43327"/>
                    </a:gs>
                  </a:gsLst>
                  <a:lin ang="5400000" scaled="0"/>
                </a:gra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633" name="Google Shape;633;p29"/>
                <p:cNvSpPr/>
                <p:nvPr/>
              </p:nvSpPr>
              <p:spPr>
                <a:xfrm>
                  <a:off x="2534479" y="4020789"/>
                  <a:ext cx="76512" cy="76512"/>
                </a:xfrm>
                <a:custGeom>
                  <a:avLst/>
                  <a:gdLst/>
                  <a:ahLst/>
                  <a:cxnLst/>
                  <a:rect l="l" t="t" r="r" b="b"/>
                  <a:pathLst>
                    <a:path w="58018" h="58018" extrusionOk="0">
                      <a:moveTo>
                        <a:pt x="0" y="29009"/>
                      </a:moveTo>
                      <a:cubicBezTo>
                        <a:pt x="0" y="12963"/>
                        <a:pt x="12963" y="0"/>
                        <a:pt x="29009" y="0"/>
                      </a:cubicBezTo>
                      <a:cubicBezTo>
                        <a:pt x="45056" y="0"/>
                        <a:pt x="58019" y="12963"/>
                        <a:pt x="58019" y="29009"/>
                      </a:cubicBezTo>
                      <a:cubicBezTo>
                        <a:pt x="58019" y="45056"/>
                        <a:pt x="45056" y="58019"/>
                        <a:pt x="29009" y="58019"/>
                      </a:cubicBezTo>
                      <a:cubicBezTo>
                        <a:pt x="12963" y="58019"/>
                        <a:pt x="0" y="45056"/>
                        <a:pt x="0" y="29009"/>
                      </a:cubicBezTo>
                      <a:close/>
                    </a:path>
                  </a:pathLst>
                </a:custGeom>
                <a:gradFill>
                  <a:gsLst>
                    <a:gs pos="0">
                      <a:srgbClr val="FDD643"/>
                    </a:gs>
                    <a:gs pos="100000">
                      <a:srgbClr val="E43327"/>
                    </a:gs>
                  </a:gsLst>
                  <a:lin ang="5400000" scaled="0"/>
                </a:gra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Raleway"/>
                    <a:ea typeface="Raleway"/>
                    <a:cs typeface="Raleway"/>
                    <a:sym typeface="Raleway"/>
                  </a:endParaRPr>
                </a:p>
              </p:txBody>
            </p:sp>
            <p:grpSp>
              <p:nvGrpSpPr>
                <p:cNvPr id="634" name="Google Shape;634;p29"/>
                <p:cNvGrpSpPr/>
                <p:nvPr/>
              </p:nvGrpSpPr>
              <p:grpSpPr>
                <a:xfrm>
                  <a:off x="2414896" y="3264903"/>
                  <a:ext cx="304808" cy="304857"/>
                  <a:chOff x="1523999" y="3249073"/>
                  <a:chExt cx="231131" cy="231169"/>
                </a:xfrm>
              </p:grpSpPr>
              <p:sp>
                <p:nvSpPr>
                  <p:cNvPr id="635" name="Google Shape;635;p29"/>
                  <p:cNvSpPr/>
                  <p:nvPr/>
                </p:nvSpPr>
                <p:spPr>
                  <a:xfrm>
                    <a:off x="1595169" y="3320281"/>
                    <a:ext cx="88727" cy="88727"/>
                  </a:xfrm>
                  <a:custGeom>
                    <a:avLst/>
                    <a:gdLst/>
                    <a:ahLst/>
                    <a:cxnLst/>
                    <a:rect l="l" t="t" r="r" b="b"/>
                    <a:pathLst>
                      <a:path w="88727" h="88727" extrusionOk="0">
                        <a:moveTo>
                          <a:pt x="88727" y="44364"/>
                        </a:moveTo>
                        <a:cubicBezTo>
                          <a:pt x="88727" y="68865"/>
                          <a:pt x="68865" y="88727"/>
                          <a:pt x="44364" y="88727"/>
                        </a:cubicBezTo>
                        <a:cubicBezTo>
                          <a:pt x="19862" y="88727"/>
                          <a:pt x="0" y="68865"/>
                          <a:pt x="0" y="44364"/>
                        </a:cubicBezTo>
                        <a:cubicBezTo>
                          <a:pt x="0" y="19862"/>
                          <a:pt x="19862" y="0"/>
                          <a:pt x="44364" y="0"/>
                        </a:cubicBezTo>
                        <a:cubicBezTo>
                          <a:pt x="68865" y="0"/>
                          <a:pt x="88727" y="19862"/>
                          <a:pt x="88727" y="44364"/>
                        </a:cubicBezTo>
                        <a:close/>
                      </a:path>
                    </a:pathLst>
                  </a:custGeom>
                  <a:gradFill>
                    <a:gsLst>
                      <a:gs pos="0">
                        <a:srgbClr val="FDD643"/>
                      </a:gs>
                      <a:gs pos="100000">
                        <a:srgbClr val="E43327"/>
                      </a:gs>
                    </a:gsLst>
                    <a:lin ang="5400000" scaled="0"/>
                  </a:gra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636" name="Google Shape;636;p29"/>
                  <p:cNvSpPr/>
                  <p:nvPr/>
                </p:nvSpPr>
                <p:spPr>
                  <a:xfrm>
                    <a:off x="1554518" y="3279693"/>
                    <a:ext cx="170029" cy="169966"/>
                  </a:xfrm>
                  <a:custGeom>
                    <a:avLst/>
                    <a:gdLst/>
                    <a:ahLst/>
                    <a:cxnLst/>
                    <a:rect l="l" t="t" r="r" b="b"/>
                    <a:pathLst>
                      <a:path w="170029" h="169966" extrusionOk="0">
                        <a:moveTo>
                          <a:pt x="85015" y="169967"/>
                        </a:moveTo>
                        <a:cubicBezTo>
                          <a:pt x="38134" y="169967"/>
                          <a:pt x="0" y="131833"/>
                          <a:pt x="0" y="85015"/>
                        </a:cubicBezTo>
                        <a:cubicBezTo>
                          <a:pt x="0" y="38134"/>
                          <a:pt x="38134" y="0"/>
                          <a:pt x="85015" y="0"/>
                        </a:cubicBezTo>
                        <a:cubicBezTo>
                          <a:pt x="131896" y="0"/>
                          <a:pt x="170029" y="38134"/>
                          <a:pt x="170029" y="85015"/>
                        </a:cubicBezTo>
                        <a:cubicBezTo>
                          <a:pt x="170029" y="131833"/>
                          <a:pt x="131896" y="169967"/>
                          <a:pt x="85015" y="169967"/>
                        </a:cubicBezTo>
                        <a:close/>
                        <a:moveTo>
                          <a:pt x="85015" y="7866"/>
                        </a:moveTo>
                        <a:cubicBezTo>
                          <a:pt x="42476" y="7866"/>
                          <a:pt x="7929" y="42476"/>
                          <a:pt x="7929" y="84952"/>
                        </a:cubicBezTo>
                        <a:cubicBezTo>
                          <a:pt x="7929" y="127491"/>
                          <a:pt x="42539" y="162038"/>
                          <a:pt x="85015" y="162038"/>
                        </a:cubicBezTo>
                        <a:cubicBezTo>
                          <a:pt x="127554" y="162038"/>
                          <a:pt x="162101" y="127428"/>
                          <a:pt x="162101" y="84952"/>
                        </a:cubicBezTo>
                        <a:cubicBezTo>
                          <a:pt x="162164" y="42476"/>
                          <a:pt x="127554" y="7866"/>
                          <a:pt x="85015" y="7866"/>
                        </a:cubicBezTo>
                        <a:close/>
                      </a:path>
                    </a:pathLst>
                  </a:custGeom>
                  <a:gradFill>
                    <a:gsLst>
                      <a:gs pos="0">
                        <a:srgbClr val="FDD643"/>
                      </a:gs>
                      <a:gs pos="100000">
                        <a:srgbClr val="E43327"/>
                      </a:gs>
                    </a:gsLst>
                    <a:lin ang="5400000" scaled="0"/>
                  </a:gra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637" name="Google Shape;637;p29"/>
                  <p:cNvSpPr/>
                  <p:nvPr/>
                </p:nvSpPr>
                <p:spPr>
                  <a:xfrm>
                    <a:off x="1523999" y="3249073"/>
                    <a:ext cx="231131" cy="231169"/>
                  </a:xfrm>
                  <a:custGeom>
                    <a:avLst/>
                    <a:gdLst/>
                    <a:ahLst/>
                    <a:cxnLst/>
                    <a:rect l="l" t="t" r="r" b="b"/>
                    <a:pathLst>
                      <a:path w="231131" h="231169" extrusionOk="0">
                        <a:moveTo>
                          <a:pt x="115534" y="231169"/>
                        </a:moveTo>
                        <a:cubicBezTo>
                          <a:pt x="114213" y="231169"/>
                          <a:pt x="112891" y="231169"/>
                          <a:pt x="111633" y="231106"/>
                        </a:cubicBezTo>
                        <a:lnTo>
                          <a:pt x="111759" y="227142"/>
                        </a:lnTo>
                        <a:cubicBezTo>
                          <a:pt x="116919" y="227331"/>
                          <a:pt x="122268" y="227142"/>
                          <a:pt x="127302" y="226575"/>
                        </a:cubicBezTo>
                        <a:lnTo>
                          <a:pt x="127742" y="230477"/>
                        </a:lnTo>
                        <a:cubicBezTo>
                          <a:pt x="123778" y="230917"/>
                          <a:pt x="119688" y="231169"/>
                          <a:pt x="115534" y="231169"/>
                        </a:cubicBezTo>
                        <a:close/>
                        <a:moveTo>
                          <a:pt x="103578" y="230540"/>
                        </a:moveTo>
                        <a:cubicBezTo>
                          <a:pt x="98229" y="229974"/>
                          <a:pt x="92881" y="229092"/>
                          <a:pt x="87721" y="227771"/>
                        </a:cubicBezTo>
                        <a:lnTo>
                          <a:pt x="88664" y="223932"/>
                        </a:lnTo>
                        <a:cubicBezTo>
                          <a:pt x="93699" y="225191"/>
                          <a:pt x="98859" y="226072"/>
                          <a:pt x="104019" y="226575"/>
                        </a:cubicBezTo>
                        <a:lnTo>
                          <a:pt x="103578" y="230540"/>
                        </a:lnTo>
                        <a:close/>
                        <a:moveTo>
                          <a:pt x="135734" y="229407"/>
                        </a:moveTo>
                        <a:lnTo>
                          <a:pt x="135042" y="225506"/>
                        </a:lnTo>
                        <a:cubicBezTo>
                          <a:pt x="140139" y="224625"/>
                          <a:pt x="145236" y="223303"/>
                          <a:pt x="150144" y="221730"/>
                        </a:cubicBezTo>
                        <a:lnTo>
                          <a:pt x="151340" y="225443"/>
                        </a:lnTo>
                        <a:cubicBezTo>
                          <a:pt x="146306" y="227142"/>
                          <a:pt x="141020" y="228463"/>
                          <a:pt x="135734" y="229407"/>
                        </a:cubicBezTo>
                        <a:close/>
                        <a:moveTo>
                          <a:pt x="79981" y="225569"/>
                        </a:moveTo>
                        <a:cubicBezTo>
                          <a:pt x="74883" y="223932"/>
                          <a:pt x="69849" y="221919"/>
                          <a:pt x="65004" y="219528"/>
                        </a:cubicBezTo>
                        <a:lnTo>
                          <a:pt x="66703" y="216004"/>
                        </a:lnTo>
                        <a:cubicBezTo>
                          <a:pt x="71359" y="218269"/>
                          <a:pt x="76268" y="220220"/>
                          <a:pt x="81176" y="221793"/>
                        </a:cubicBezTo>
                        <a:lnTo>
                          <a:pt x="79981" y="225569"/>
                        </a:lnTo>
                        <a:close/>
                        <a:moveTo>
                          <a:pt x="158954" y="222737"/>
                        </a:moveTo>
                        <a:lnTo>
                          <a:pt x="157444" y="219087"/>
                        </a:lnTo>
                        <a:cubicBezTo>
                          <a:pt x="162226" y="217136"/>
                          <a:pt x="166946" y="214871"/>
                          <a:pt x="171414" y="212228"/>
                        </a:cubicBezTo>
                        <a:lnTo>
                          <a:pt x="173365" y="215626"/>
                        </a:lnTo>
                        <a:cubicBezTo>
                          <a:pt x="168771" y="218332"/>
                          <a:pt x="163925" y="220723"/>
                          <a:pt x="158954" y="222737"/>
                        </a:cubicBezTo>
                        <a:close/>
                        <a:moveTo>
                          <a:pt x="57893" y="215752"/>
                        </a:moveTo>
                        <a:cubicBezTo>
                          <a:pt x="53236" y="213046"/>
                          <a:pt x="48706" y="210026"/>
                          <a:pt x="44552" y="206753"/>
                        </a:cubicBezTo>
                        <a:lnTo>
                          <a:pt x="47007" y="203670"/>
                        </a:lnTo>
                        <a:cubicBezTo>
                          <a:pt x="51034" y="206816"/>
                          <a:pt x="55376" y="209774"/>
                          <a:pt x="59907" y="212354"/>
                        </a:cubicBezTo>
                        <a:lnTo>
                          <a:pt x="57893" y="215752"/>
                        </a:lnTo>
                        <a:close/>
                        <a:moveTo>
                          <a:pt x="180224" y="211410"/>
                        </a:moveTo>
                        <a:lnTo>
                          <a:pt x="178021" y="208138"/>
                        </a:lnTo>
                        <a:cubicBezTo>
                          <a:pt x="182300" y="205243"/>
                          <a:pt x="186391" y="202034"/>
                          <a:pt x="190292" y="198573"/>
                        </a:cubicBezTo>
                        <a:lnTo>
                          <a:pt x="192935" y="201530"/>
                        </a:lnTo>
                        <a:cubicBezTo>
                          <a:pt x="188908" y="205054"/>
                          <a:pt x="184629" y="208389"/>
                          <a:pt x="180224" y="211410"/>
                        </a:cubicBezTo>
                        <a:close/>
                        <a:moveTo>
                          <a:pt x="38323" y="201593"/>
                        </a:moveTo>
                        <a:cubicBezTo>
                          <a:pt x="34358" y="198006"/>
                          <a:pt x="30583" y="194105"/>
                          <a:pt x="27122" y="190015"/>
                        </a:cubicBezTo>
                        <a:lnTo>
                          <a:pt x="30142" y="187498"/>
                        </a:lnTo>
                        <a:cubicBezTo>
                          <a:pt x="33477" y="191462"/>
                          <a:pt x="37127" y="195238"/>
                          <a:pt x="40966" y="198699"/>
                        </a:cubicBezTo>
                        <a:lnTo>
                          <a:pt x="38323" y="201593"/>
                        </a:lnTo>
                        <a:close/>
                        <a:moveTo>
                          <a:pt x="198724" y="195867"/>
                        </a:moveTo>
                        <a:lnTo>
                          <a:pt x="195893" y="193098"/>
                        </a:lnTo>
                        <a:cubicBezTo>
                          <a:pt x="199479" y="189385"/>
                          <a:pt x="202877" y="185358"/>
                          <a:pt x="205898" y="181205"/>
                        </a:cubicBezTo>
                        <a:lnTo>
                          <a:pt x="209107" y="183533"/>
                        </a:lnTo>
                        <a:cubicBezTo>
                          <a:pt x="205961" y="187812"/>
                          <a:pt x="202437" y="191965"/>
                          <a:pt x="198724" y="195867"/>
                        </a:cubicBezTo>
                        <a:close/>
                        <a:moveTo>
                          <a:pt x="22150" y="183659"/>
                        </a:moveTo>
                        <a:cubicBezTo>
                          <a:pt x="19004" y="179317"/>
                          <a:pt x="16109" y="174723"/>
                          <a:pt x="13592" y="170004"/>
                        </a:cubicBezTo>
                        <a:lnTo>
                          <a:pt x="17053" y="168116"/>
                        </a:lnTo>
                        <a:cubicBezTo>
                          <a:pt x="19507" y="172647"/>
                          <a:pt x="22276" y="177115"/>
                          <a:pt x="25360" y="181268"/>
                        </a:cubicBezTo>
                        <a:lnTo>
                          <a:pt x="22150" y="183659"/>
                        </a:lnTo>
                        <a:close/>
                        <a:moveTo>
                          <a:pt x="213575" y="176800"/>
                        </a:moveTo>
                        <a:lnTo>
                          <a:pt x="210240" y="174723"/>
                        </a:lnTo>
                        <a:cubicBezTo>
                          <a:pt x="213009" y="170318"/>
                          <a:pt x="215463" y="165725"/>
                          <a:pt x="217539" y="161005"/>
                        </a:cubicBezTo>
                        <a:lnTo>
                          <a:pt x="221126" y="162578"/>
                        </a:lnTo>
                        <a:cubicBezTo>
                          <a:pt x="218987" y="167487"/>
                          <a:pt x="216407" y="172269"/>
                          <a:pt x="213575" y="176800"/>
                        </a:cubicBezTo>
                        <a:close/>
                        <a:moveTo>
                          <a:pt x="10068" y="162767"/>
                        </a:moveTo>
                        <a:cubicBezTo>
                          <a:pt x="7866" y="157859"/>
                          <a:pt x="6041" y="152762"/>
                          <a:pt x="4531" y="147665"/>
                        </a:cubicBezTo>
                        <a:lnTo>
                          <a:pt x="8306" y="146595"/>
                        </a:lnTo>
                        <a:cubicBezTo>
                          <a:pt x="9754" y="151566"/>
                          <a:pt x="11516" y="156474"/>
                          <a:pt x="13655" y="161194"/>
                        </a:cubicBezTo>
                        <a:lnTo>
                          <a:pt x="10068" y="162767"/>
                        </a:lnTo>
                        <a:close/>
                        <a:moveTo>
                          <a:pt x="224210" y="155090"/>
                        </a:moveTo>
                        <a:lnTo>
                          <a:pt x="220497" y="153706"/>
                        </a:lnTo>
                        <a:cubicBezTo>
                          <a:pt x="222259" y="148860"/>
                          <a:pt x="223706" y="143826"/>
                          <a:pt x="224776" y="138729"/>
                        </a:cubicBezTo>
                        <a:lnTo>
                          <a:pt x="228615" y="139547"/>
                        </a:lnTo>
                        <a:cubicBezTo>
                          <a:pt x="227545" y="144833"/>
                          <a:pt x="226035" y="150056"/>
                          <a:pt x="224210" y="155090"/>
                        </a:cubicBezTo>
                        <a:close/>
                        <a:moveTo>
                          <a:pt x="2517" y="139799"/>
                        </a:moveTo>
                        <a:cubicBezTo>
                          <a:pt x="1384" y="134576"/>
                          <a:pt x="629" y="129227"/>
                          <a:pt x="252" y="123878"/>
                        </a:cubicBezTo>
                        <a:lnTo>
                          <a:pt x="4216" y="123626"/>
                        </a:lnTo>
                        <a:cubicBezTo>
                          <a:pt x="4594" y="128786"/>
                          <a:pt x="5286" y="134009"/>
                          <a:pt x="6419" y="139044"/>
                        </a:cubicBezTo>
                        <a:lnTo>
                          <a:pt x="2517" y="139799"/>
                        </a:lnTo>
                        <a:close/>
                        <a:moveTo>
                          <a:pt x="229999" y="131681"/>
                        </a:moveTo>
                        <a:lnTo>
                          <a:pt x="226098" y="131115"/>
                        </a:lnTo>
                        <a:cubicBezTo>
                          <a:pt x="226790" y="126018"/>
                          <a:pt x="227167" y="120795"/>
                          <a:pt x="227167" y="115572"/>
                        </a:cubicBezTo>
                        <a:lnTo>
                          <a:pt x="231132" y="115131"/>
                        </a:lnTo>
                        <a:lnTo>
                          <a:pt x="231132" y="115572"/>
                        </a:lnTo>
                        <a:cubicBezTo>
                          <a:pt x="231132" y="120984"/>
                          <a:pt x="230754" y="126395"/>
                          <a:pt x="229999" y="131681"/>
                        </a:cubicBezTo>
                        <a:close/>
                        <a:moveTo>
                          <a:pt x="1070" y="115761"/>
                        </a:moveTo>
                        <a:lnTo>
                          <a:pt x="0" y="115698"/>
                        </a:lnTo>
                        <a:cubicBezTo>
                          <a:pt x="0" y="110286"/>
                          <a:pt x="378" y="105000"/>
                          <a:pt x="1070" y="99777"/>
                        </a:cubicBezTo>
                        <a:lnTo>
                          <a:pt x="4971" y="100280"/>
                        </a:lnTo>
                        <a:cubicBezTo>
                          <a:pt x="4279" y="105315"/>
                          <a:pt x="3901" y="110475"/>
                          <a:pt x="3901" y="115572"/>
                        </a:cubicBezTo>
                        <a:lnTo>
                          <a:pt x="1070" y="115761"/>
                        </a:lnTo>
                        <a:close/>
                        <a:moveTo>
                          <a:pt x="226916" y="107328"/>
                        </a:moveTo>
                        <a:cubicBezTo>
                          <a:pt x="226538" y="102168"/>
                          <a:pt x="225783" y="97008"/>
                          <a:pt x="224713" y="91911"/>
                        </a:cubicBezTo>
                        <a:lnTo>
                          <a:pt x="228552" y="91093"/>
                        </a:lnTo>
                        <a:cubicBezTo>
                          <a:pt x="229684" y="96316"/>
                          <a:pt x="230440" y="101728"/>
                          <a:pt x="230817" y="107014"/>
                        </a:cubicBezTo>
                        <a:lnTo>
                          <a:pt x="226916" y="107328"/>
                        </a:lnTo>
                        <a:close/>
                        <a:moveTo>
                          <a:pt x="6293" y="92603"/>
                        </a:moveTo>
                        <a:lnTo>
                          <a:pt x="2454" y="91785"/>
                        </a:lnTo>
                        <a:cubicBezTo>
                          <a:pt x="3587" y="86499"/>
                          <a:pt x="5034" y="81276"/>
                          <a:pt x="6859" y="76242"/>
                        </a:cubicBezTo>
                        <a:lnTo>
                          <a:pt x="10572" y="77564"/>
                        </a:lnTo>
                        <a:cubicBezTo>
                          <a:pt x="8810" y="82472"/>
                          <a:pt x="7362" y="87506"/>
                          <a:pt x="6293" y="92603"/>
                        </a:cubicBezTo>
                        <a:close/>
                        <a:moveTo>
                          <a:pt x="222762" y="84423"/>
                        </a:moveTo>
                        <a:cubicBezTo>
                          <a:pt x="221315" y="79451"/>
                          <a:pt x="219490" y="74543"/>
                          <a:pt x="217414" y="69824"/>
                        </a:cubicBezTo>
                        <a:lnTo>
                          <a:pt x="221000" y="68187"/>
                        </a:lnTo>
                        <a:cubicBezTo>
                          <a:pt x="223203" y="73096"/>
                          <a:pt x="225091" y="78193"/>
                          <a:pt x="226601" y="83290"/>
                        </a:cubicBezTo>
                        <a:lnTo>
                          <a:pt x="222762" y="84423"/>
                        </a:lnTo>
                        <a:close/>
                        <a:moveTo>
                          <a:pt x="13466" y="70390"/>
                        </a:moveTo>
                        <a:lnTo>
                          <a:pt x="9880" y="68817"/>
                        </a:lnTo>
                        <a:cubicBezTo>
                          <a:pt x="12019" y="63908"/>
                          <a:pt x="14599" y="59126"/>
                          <a:pt x="17431" y="54595"/>
                        </a:cubicBezTo>
                        <a:lnTo>
                          <a:pt x="20766" y="56672"/>
                        </a:lnTo>
                        <a:cubicBezTo>
                          <a:pt x="17997" y="61014"/>
                          <a:pt x="15543" y="65670"/>
                          <a:pt x="13466" y="70390"/>
                        </a:cubicBezTo>
                        <a:close/>
                        <a:moveTo>
                          <a:pt x="213953" y="62839"/>
                        </a:moveTo>
                        <a:cubicBezTo>
                          <a:pt x="211498" y="58308"/>
                          <a:pt x="208730" y="53840"/>
                          <a:pt x="205646" y="49687"/>
                        </a:cubicBezTo>
                        <a:lnTo>
                          <a:pt x="208856" y="47359"/>
                        </a:lnTo>
                        <a:cubicBezTo>
                          <a:pt x="212002" y="51701"/>
                          <a:pt x="214897" y="56294"/>
                          <a:pt x="217477" y="61014"/>
                        </a:cubicBezTo>
                        <a:lnTo>
                          <a:pt x="213953" y="62839"/>
                        </a:lnTo>
                        <a:close/>
                        <a:moveTo>
                          <a:pt x="25108" y="50190"/>
                        </a:moveTo>
                        <a:lnTo>
                          <a:pt x="21899" y="47862"/>
                        </a:lnTo>
                        <a:cubicBezTo>
                          <a:pt x="25045" y="43520"/>
                          <a:pt x="28506" y="39367"/>
                          <a:pt x="32219" y="35528"/>
                        </a:cubicBezTo>
                        <a:lnTo>
                          <a:pt x="35050" y="38234"/>
                        </a:lnTo>
                        <a:cubicBezTo>
                          <a:pt x="31527" y="41947"/>
                          <a:pt x="28128" y="45974"/>
                          <a:pt x="25108" y="50190"/>
                        </a:cubicBezTo>
                        <a:close/>
                        <a:moveTo>
                          <a:pt x="200801" y="43520"/>
                        </a:moveTo>
                        <a:cubicBezTo>
                          <a:pt x="197466" y="39556"/>
                          <a:pt x="193816" y="35780"/>
                          <a:pt x="189977" y="32382"/>
                        </a:cubicBezTo>
                        <a:lnTo>
                          <a:pt x="192620" y="29424"/>
                        </a:lnTo>
                        <a:cubicBezTo>
                          <a:pt x="196585" y="33011"/>
                          <a:pt x="200360" y="36850"/>
                          <a:pt x="203821" y="41003"/>
                        </a:cubicBezTo>
                        <a:lnTo>
                          <a:pt x="200801" y="43520"/>
                        </a:lnTo>
                        <a:close/>
                        <a:moveTo>
                          <a:pt x="40714" y="32822"/>
                        </a:moveTo>
                        <a:lnTo>
                          <a:pt x="38071" y="29865"/>
                        </a:lnTo>
                        <a:cubicBezTo>
                          <a:pt x="42035" y="26278"/>
                          <a:pt x="46314" y="22880"/>
                          <a:pt x="50719" y="19922"/>
                        </a:cubicBezTo>
                        <a:lnTo>
                          <a:pt x="52922" y="23195"/>
                        </a:lnTo>
                        <a:cubicBezTo>
                          <a:pt x="48643" y="26089"/>
                          <a:pt x="44552" y="29298"/>
                          <a:pt x="40714" y="32822"/>
                        </a:cubicBezTo>
                        <a:close/>
                        <a:moveTo>
                          <a:pt x="183999" y="27411"/>
                        </a:moveTo>
                        <a:cubicBezTo>
                          <a:pt x="179909" y="24201"/>
                          <a:pt x="175567" y="21307"/>
                          <a:pt x="171099" y="18727"/>
                        </a:cubicBezTo>
                        <a:lnTo>
                          <a:pt x="173050" y="15329"/>
                        </a:lnTo>
                        <a:cubicBezTo>
                          <a:pt x="177707" y="17972"/>
                          <a:pt x="182174" y="20992"/>
                          <a:pt x="186453" y="24327"/>
                        </a:cubicBezTo>
                        <a:lnTo>
                          <a:pt x="183999" y="27411"/>
                        </a:lnTo>
                        <a:close/>
                        <a:moveTo>
                          <a:pt x="59529" y="19041"/>
                        </a:moveTo>
                        <a:lnTo>
                          <a:pt x="57516" y="15643"/>
                        </a:lnTo>
                        <a:cubicBezTo>
                          <a:pt x="62172" y="12937"/>
                          <a:pt x="67018" y="10546"/>
                          <a:pt x="71989" y="8532"/>
                        </a:cubicBezTo>
                        <a:lnTo>
                          <a:pt x="73499" y="12182"/>
                        </a:lnTo>
                        <a:cubicBezTo>
                          <a:pt x="68654" y="14133"/>
                          <a:pt x="63997" y="16398"/>
                          <a:pt x="59529" y="19041"/>
                        </a:cubicBezTo>
                        <a:close/>
                        <a:moveTo>
                          <a:pt x="164177" y="15077"/>
                        </a:moveTo>
                        <a:cubicBezTo>
                          <a:pt x="159521" y="12812"/>
                          <a:pt x="154675" y="10861"/>
                          <a:pt x="149704" y="9288"/>
                        </a:cubicBezTo>
                        <a:lnTo>
                          <a:pt x="150900" y="5512"/>
                        </a:lnTo>
                        <a:cubicBezTo>
                          <a:pt x="155997" y="7148"/>
                          <a:pt x="161031" y="9162"/>
                          <a:pt x="165876" y="11490"/>
                        </a:cubicBezTo>
                        <a:lnTo>
                          <a:pt x="164177" y="15077"/>
                        </a:lnTo>
                        <a:close/>
                        <a:moveTo>
                          <a:pt x="80799" y="9476"/>
                        </a:moveTo>
                        <a:lnTo>
                          <a:pt x="79540" y="5764"/>
                        </a:lnTo>
                        <a:cubicBezTo>
                          <a:pt x="84637" y="4065"/>
                          <a:pt x="89923" y="2743"/>
                          <a:pt x="95146" y="1862"/>
                        </a:cubicBezTo>
                        <a:lnTo>
                          <a:pt x="95838" y="5764"/>
                        </a:lnTo>
                        <a:cubicBezTo>
                          <a:pt x="90741" y="6582"/>
                          <a:pt x="85707" y="7840"/>
                          <a:pt x="80799" y="9476"/>
                        </a:cubicBezTo>
                        <a:close/>
                        <a:moveTo>
                          <a:pt x="142216" y="7148"/>
                        </a:moveTo>
                        <a:cubicBezTo>
                          <a:pt x="137181" y="5890"/>
                          <a:pt x="132021" y="5009"/>
                          <a:pt x="126861" y="4505"/>
                        </a:cubicBezTo>
                        <a:lnTo>
                          <a:pt x="127239" y="604"/>
                        </a:lnTo>
                        <a:cubicBezTo>
                          <a:pt x="132588" y="1170"/>
                          <a:pt x="137937" y="2051"/>
                          <a:pt x="143097" y="3309"/>
                        </a:cubicBezTo>
                        <a:lnTo>
                          <a:pt x="142216" y="7148"/>
                        </a:lnTo>
                        <a:close/>
                        <a:moveTo>
                          <a:pt x="103578" y="4568"/>
                        </a:moveTo>
                        <a:lnTo>
                          <a:pt x="103138" y="667"/>
                        </a:lnTo>
                        <a:cubicBezTo>
                          <a:pt x="108424" y="100"/>
                          <a:pt x="113898" y="-89"/>
                          <a:pt x="119247" y="37"/>
                        </a:cubicBezTo>
                        <a:lnTo>
                          <a:pt x="119121" y="4002"/>
                        </a:lnTo>
                        <a:cubicBezTo>
                          <a:pt x="113961" y="3876"/>
                          <a:pt x="108738" y="4065"/>
                          <a:pt x="103578" y="4568"/>
                        </a:cubicBezTo>
                        <a:close/>
                      </a:path>
                    </a:pathLst>
                  </a:custGeom>
                  <a:gradFill>
                    <a:gsLst>
                      <a:gs pos="0">
                        <a:srgbClr val="FDD643"/>
                      </a:gs>
                      <a:gs pos="100000">
                        <a:srgbClr val="E43327"/>
                      </a:gs>
                    </a:gsLst>
                    <a:lin ang="5400000" scaled="0"/>
                  </a:gra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Raleway"/>
                      <a:ea typeface="Raleway"/>
                      <a:cs typeface="Raleway"/>
                      <a:sym typeface="Raleway"/>
                    </a:endParaRPr>
                  </a:p>
                </p:txBody>
              </p:sp>
            </p:grpSp>
          </p:grpSp>
          <p:grpSp>
            <p:nvGrpSpPr>
              <p:cNvPr id="638" name="Google Shape;638;p29"/>
              <p:cNvGrpSpPr/>
              <p:nvPr/>
            </p:nvGrpSpPr>
            <p:grpSpPr>
              <a:xfrm rot="10800000" flipH="1">
                <a:off x="4904060" y="2694845"/>
                <a:ext cx="304808" cy="886583"/>
                <a:chOff x="2414896" y="3264903"/>
                <a:chExt cx="304808" cy="886583"/>
              </a:xfrm>
            </p:grpSpPr>
            <p:sp>
              <p:nvSpPr>
                <p:cNvPr id="639" name="Google Shape;639;p29"/>
                <p:cNvSpPr/>
                <p:nvPr/>
              </p:nvSpPr>
              <p:spPr>
                <a:xfrm>
                  <a:off x="2560951" y="3454824"/>
                  <a:ext cx="23651" cy="296011"/>
                </a:xfrm>
                <a:custGeom>
                  <a:avLst/>
                  <a:gdLst/>
                  <a:ahLst/>
                  <a:cxnLst/>
                  <a:rect l="l" t="t" r="r" b="b"/>
                  <a:pathLst>
                    <a:path w="17934" h="224461" extrusionOk="0">
                      <a:moveTo>
                        <a:pt x="0" y="0"/>
                      </a:moveTo>
                      <a:lnTo>
                        <a:pt x="0" y="44867"/>
                      </a:lnTo>
                      <a:lnTo>
                        <a:pt x="17934" y="44867"/>
                      </a:lnTo>
                      <a:lnTo>
                        <a:pt x="17934" y="0"/>
                      </a:lnTo>
                      <a:lnTo>
                        <a:pt x="0" y="0"/>
                      </a:lnTo>
                      <a:close/>
                      <a:moveTo>
                        <a:pt x="0" y="89797"/>
                      </a:moveTo>
                      <a:lnTo>
                        <a:pt x="0" y="134664"/>
                      </a:lnTo>
                      <a:lnTo>
                        <a:pt x="17934" y="134664"/>
                      </a:lnTo>
                      <a:lnTo>
                        <a:pt x="17934" y="89797"/>
                      </a:lnTo>
                      <a:lnTo>
                        <a:pt x="0" y="89797"/>
                      </a:lnTo>
                      <a:close/>
                      <a:moveTo>
                        <a:pt x="0" y="179594"/>
                      </a:moveTo>
                      <a:lnTo>
                        <a:pt x="0" y="224462"/>
                      </a:lnTo>
                      <a:lnTo>
                        <a:pt x="17934" y="224462"/>
                      </a:lnTo>
                      <a:lnTo>
                        <a:pt x="17934" y="179594"/>
                      </a:lnTo>
                      <a:lnTo>
                        <a:pt x="0" y="179594"/>
                      </a:lnTo>
                      <a:close/>
                    </a:path>
                  </a:pathLst>
                </a:custGeom>
                <a:gradFill>
                  <a:gsLst>
                    <a:gs pos="0">
                      <a:srgbClr val="FDD643"/>
                    </a:gs>
                    <a:gs pos="100000">
                      <a:srgbClr val="E43327"/>
                    </a:gs>
                  </a:gsLst>
                  <a:lin ang="5400000" scaled="0"/>
                </a:gra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640" name="Google Shape;640;p29"/>
                <p:cNvSpPr/>
                <p:nvPr/>
              </p:nvSpPr>
              <p:spPr>
                <a:xfrm>
                  <a:off x="2560951" y="3691666"/>
                  <a:ext cx="23651" cy="296011"/>
                </a:xfrm>
                <a:custGeom>
                  <a:avLst/>
                  <a:gdLst/>
                  <a:ahLst/>
                  <a:cxnLst/>
                  <a:rect l="l" t="t" r="r" b="b"/>
                  <a:pathLst>
                    <a:path w="17934" h="224461" extrusionOk="0">
                      <a:moveTo>
                        <a:pt x="0" y="0"/>
                      </a:moveTo>
                      <a:lnTo>
                        <a:pt x="0" y="44867"/>
                      </a:lnTo>
                      <a:lnTo>
                        <a:pt x="17934" y="44867"/>
                      </a:lnTo>
                      <a:lnTo>
                        <a:pt x="17934" y="0"/>
                      </a:lnTo>
                      <a:lnTo>
                        <a:pt x="0" y="0"/>
                      </a:lnTo>
                      <a:close/>
                      <a:moveTo>
                        <a:pt x="0" y="89797"/>
                      </a:moveTo>
                      <a:lnTo>
                        <a:pt x="0" y="134664"/>
                      </a:lnTo>
                      <a:lnTo>
                        <a:pt x="17934" y="134664"/>
                      </a:lnTo>
                      <a:lnTo>
                        <a:pt x="17934" y="89797"/>
                      </a:lnTo>
                      <a:lnTo>
                        <a:pt x="0" y="89797"/>
                      </a:lnTo>
                      <a:close/>
                      <a:moveTo>
                        <a:pt x="0" y="179594"/>
                      </a:moveTo>
                      <a:lnTo>
                        <a:pt x="0" y="224462"/>
                      </a:lnTo>
                      <a:lnTo>
                        <a:pt x="17934" y="224462"/>
                      </a:lnTo>
                      <a:lnTo>
                        <a:pt x="17934" y="179594"/>
                      </a:lnTo>
                      <a:lnTo>
                        <a:pt x="0" y="179594"/>
                      </a:lnTo>
                      <a:close/>
                    </a:path>
                  </a:pathLst>
                </a:custGeom>
                <a:gradFill>
                  <a:gsLst>
                    <a:gs pos="0">
                      <a:srgbClr val="FDD643"/>
                    </a:gs>
                    <a:gs pos="100000">
                      <a:srgbClr val="E43327"/>
                    </a:gs>
                  </a:gsLst>
                  <a:lin ang="5400000" scaled="0"/>
                </a:gra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641" name="Google Shape;641;p29"/>
                <p:cNvSpPr/>
                <p:nvPr/>
              </p:nvSpPr>
              <p:spPr>
                <a:xfrm rot="-4606435">
                  <a:off x="2495865" y="3982065"/>
                  <a:ext cx="153860" cy="153861"/>
                </a:xfrm>
                <a:custGeom>
                  <a:avLst/>
                  <a:gdLst/>
                  <a:ahLst/>
                  <a:cxnLst/>
                  <a:rect l="l" t="t" r="r" b="b"/>
                  <a:pathLst>
                    <a:path w="116670" h="116670" extrusionOk="0">
                      <a:moveTo>
                        <a:pt x="116670" y="58335"/>
                      </a:moveTo>
                      <a:cubicBezTo>
                        <a:pt x="116670" y="90553"/>
                        <a:pt x="90553" y="116670"/>
                        <a:pt x="58335" y="116670"/>
                      </a:cubicBezTo>
                      <a:cubicBezTo>
                        <a:pt x="26118" y="116670"/>
                        <a:pt x="0" y="90553"/>
                        <a:pt x="0" y="58335"/>
                      </a:cubicBezTo>
                      <a:cubicBezTo>
                        <a:pt x="0" y="26118"/>
                        <a:pt x="26118" y="0"/>
                        <a:pt x="58335" y="0"/>
                      </a:cubicBezTo>
                      <a:cubicBezTo>
                        <a:pt x="90553" y="0"/>
                        <a:pt x="116670" y="26117"/>
                        <a:pt x="116670" y="58335"/>
                      </a:cubicBezTo>
                      <a:close/>
                    </a:path>
                  </a:pathLst>
                </a:custGeom>
                <a:gradFill>
                  <a:gsLst>
                    <a:gs pos="0">
                      <a:srgbClr val="FDD643"/>
                    </a:gs>
                    <a:gs pos="100000">
                      <a:srgbClr val="E43327"/>
                    </a:gs>
                  </a:gsLst>
                  <a:lin ang="5400000" scaled="0"/>
                </a:gra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642" name="Google Shape;642;p29"/>
                <p:cNvSpPr/>
                <p:nvPr/>
              </p:nvSpPr>
              <p:spPr>
                <a:xfrm>
                  <a:off x="2534479" y="4020789"/>
                  <a:ext cx="76512" cy="76512"/>
                </a:xfrm>
                <a:custGeom>
                  <a:avLst/>
                  <a:gdLst/>
                  <a:ahLst/>
                  <a:cxnLst/>
                  <a:rect l="l" t="t" r="r" b="b"/>
                  <a:pathLst>
                    <a:path w="58018" h="58018" extrusionOk="0">
                      <a:moveTo>
                        <a:pt x="0" y="29009"/>
                      </a:moveTo>
                      <a:cubicBezTo>
                        <a:pt x="0" y="12963"/>
                        <a:pt x="12963" y="0"/>
                        <a:pt x="29009" y="0"/>
                      </a:cubicBezTo>
                      <a:cubicBezTo>
                        <a:pt x="45056" y="0"/>
                        <a:pt x="58019" y="12963"/>
                        <a:pt x="58019" y="29009"/>
                      </a:cubicBezTo>
                      <a:cubicBezTo>
                        <a:pt x="58019" y="45056"/>
                        <a:pt x="45056" y="58019"/>
                        <a:pt x="29009" y="58019"/>
                      </a:cubicBezTo>
                      <a:cubicBezTo>
                        <a:pt x="12963" y="58019"/>
                        <a:pt x="0" y="45056"/>
                        <a:pt x="0" y="29009"/>
                      </a:cubicBezTo>
                      <a:close/>
                    </a:path>
                  </a:pathLst>
                </a:custGeom>
                <a:gradFill>
                  <a:gsLst>
                    <a:gs pos="0">
                      <a:srgbClr val="FDD643"/>
                    </a:gs>
                    <a:gs pos="100000">
                      <a:srgbClr val="E43327"/>
                    </a:gs>
                  </a:gsLst>
                  <a:lin ang="5400000" scaled="0"/>
                </a:gra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Raleway"/>
                    <a:ea typeface="Raleway"/>
                    <a:cs typeface="Raleway"/>
                    <a:sym typeface="Raleway"/>
                  </a:endParaRPr>
                </a:p>
              </p:txBody>
            </p:sp>
            <p:grpSp>
              <p:nvGrpSpPr>
                <p:cNvPr id="643" name="Google Shape;643;p29"/>
                <p:cNvGrpSpPr/>
                <p:nvPr/>
              </p:nvGrpSpPr>
              <p:grpSpPr>
                <a:xfrm>
                  <a:off x="2414896" y="3264903"/>
                  <a:ext cx="304808" cy="304857"/>
                  <a:chOff x="1523999" y="3249073"/>
                  <a:chExt cx="231131" cy="231169"/>
                </a:xfrm>
              </p:grpSpPr>
              <p:sp>
                <p:nvSpPr>
                  <p:cNvPr id="644" name="Google Shape;644;p29"/>
                  <p:cNvSpPr/>
                  <p:nvPr/>
                </p:nvSpPr>
                <p:spPr>
                  <a:xfrm>
                    <a:off x="1595169" y="3320281"/>
                    <a:ext cx="88727" cy="88727"/>
                  </a:xfrm>
                  <a:custGeom>
                    <a:avLst/>
                    <a:gdLst/>
                    <a:ahLst/>
                    <a:cxnLst/>
                    <a:rect l="l" t="t" r="r" b="b"/>
                    <a:pathLst>
                      <a:path w="88727" h="88727" extrusionOk="0">
                        <a:moveTo>
                          <a:pt x="88727" y="44364"/>
                        </a:moveTo>
                        <a:cubicBezTo>
                          <a:pt x="88727" y="68865"/>
                          <a:pt x="68865" y="88727"/>
                          <a:pt x="44364" y="88727"/>
                        </a:cubicBezTo>
                        <a:cubicBezTo>
                          <a:pt x="19862" y="88727"/>
                          <a:pt x="0" y="68865"/>
                          <a:pt x="0" y="44364"/>
                        </a:cubicBezTo>
                        <a:cubicBezTo>
                          <a:pt x="0" y="19862"/>
                          <a:pt x="19862" y="0"/>
                          <a:pt x="44364" y="0"/>
                        </a:cubicBezTo>
                        <a:cubicBezTo>
                          <a:pt x="68865" y="0"/>
                          <a:pt x="88727" y="19862"/>
                          <a:pt x="88727" y="44364"/>
                        </a:cubicBezTo>
                        <a:close/>
                      </a:path>
                    </a:pathLst>
                  </a:custGeom>
                  <a:gradFill>
                    <a:gsLst>
                      <a:gs pos="0">
                        <a:srgbClr val="FDD643"/>
                      </a:gs>
                      <a:gs pos="100000">
                        <a:srgbClr val="E43327"/>
                      </a:gs>
                    </a:gsLst>
                    <a:lin ang="5400000" scaled="0"/>
                  </a:gra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645" name="Google Shape;645;p29"/>
                  <p:cNvSpPr/>
                  <p:nvPr/>
                </p:nvSpPr>
                <p:spPr>
                  <a:xfrm>
                    <a:off x="1554518" y="3279693"/>
                    <a:ext cx="170029" cy="169966"/>
                  </a:xfrm>
                  <a:custGeom>
                    <a:avLst/>
                    <a:gdLst/>
                    <a:ahLst/>
                    <a:cxnLst/>
                    <a:rect l="l" t="t" r="r" b="b"/>
                    <a:pathLst>
                      <a:path w="170029" h="169966" extrusionOk="0">
                        <a:moveTo>
                          <a:pt x="85015" y="169967"/>
                        </a:moveTo>
                        <a:cubicBezTo>
                          <a:pt x="38134" y="169967"/>
                          <a:pt x="0" y="131833"/>
                          <a:pt x="0" y="85015"/>
                        </a:cubicBezTo>
                        <a:cubicBezTo>
                          <a:pt x="0" y="38134"/>
                          <a:pt x="38134" y="0"/>
                          <a:pt x="85015" y="0"/>
                        </a:cubicBezTo>
                        <a:cubicBezTo>
                          <a:pt x="131896" y="0"/>
                          <a:pt x="170029" y="38134"/>
                          <a:pt x="170029" y="85015"/>
                        </a:cubicBezTo>
                        <a:cubicBezTo>
                          <a:pt x="170029" y="131833"/>
                          <a:pt x="131896" y="169967"/>
                          <a:pt x="85015" y="169967"/>
                        </a:cubicBezTo>
                        <a:close/>
                        <a:moveTo>
                          <a:pt x="85015" y="7866"/>
                        </a:moveTo>
                        <a:cubicBezTo>
                          <a:pt x="42476" y="7866"/>
                          <a:pt x="7929" y="42476"/>
                          <a:pt x="7929" y="84952"/>
                        </a:cubicBezTo>
                        <a:cubicBezTo>
                          <a:pt x="7929" y="127491"/>
                          <a:pt x="42539" y="162038"/>
                          <a:pt x="85015" y="162038"/>
                        </a:cubicBezTo>
                        <a:cubicBezTo>
                          <a:pt x="127554" y="162038"/>
                          <a:pt x="162101" y="127428"/>
                          <a:pt x="162101" y="84952"/>
                        </a:cubicBezTo>
                        <a:cubicBezTo>
                          <a:pt x="162164" y="42476"/>
                          <a:pt x="127554" y="7866"/>
                          <a:pt x="85015" y="7866"/>
                        </a:cubicBezTo>
                        <a:close/>
                      </a:path>
                    </a:pathLst>
                  </a:custGeom>
                  <a:gradFill>
                    <a:gsLst>
                      <a:gs pos="0">
                        <a:srgbClr val="FDD643"/>
                      </a:gs>
                      <a:gs pos="100000">
                        <a:srgbClr val="E43327"/>
                      </a:gs>
                    </a:gsLst>
                    <a:lin ang="5400000" scaled="0"/>
                  </a:gra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646" name="Google Shape;646;p29"/>
                  <p:cNvSpPr/>
                  <p:nvPr/>
                </p:nvSpPr>
                <p:spPr>
                  <a:xfrm>
                    <a:off x="1523999" y="3249073"/>
                    <a:ext cx="231131" cy="231169"/>
                  </a:xfrm>
                  <a:custGeom>
                    <a:avLst/>
                    <a:gdLst/>
                    <a:ahLst/>
                    <a:cxnLst/>
                    <a:rect l="l" t="t" r="r" b="b"/>
                    <a:pathLst>
                      <a:path w="231131" h="231169" extrusionOk="0">
                        <a:moveTo>
                          <a:pt x="115534" y="231169"/>
                        </a:moveTo>
                        <a:cubicBezTo>
                          <a:pt x="114213" y="231169"/>
                          <a:pt x="112891" y="231169"/>
                          <a:pt x="111633" y="231106"/>
                        </a:cubicBezTo>
                        <a:lnTo>
                          <a:pt x="111759" y="227142"/>
                        </a:lnTo>
                        <a:cubicBezTo>
                          <a:pt x="116919" y="227331"/>
                          <a:pt x="122268" y="227142"/>
                          <a:pt x="127302" y="226575"/>
                        </a:cubicBezTo>
                        <a:lnTo>
                          <a:pt x="127742" y="230477"/>
                        </a:lnTo>
                        <a:cubicBezTo>
                          <a:pt x="123778" y="230917"/>
                          <a:pt x="119688" y="231169"/>
                          <a:pt x="115534" y="231169"/>
                        </a:cubicBezTo>
                        <a:close/>
                        <a:moveTo>
                          <a:pt x="103578" y="230540"/>
                        </a:moveTo>
                        <a:cubicBezTo>
                          <a:pt x="98229" y="229974"/>
                          <a:pt x="92881" y="229092"/>
                          <a:pt x="87721" y="227771"/>
                        </a:cubicBezTo>
                        <a:lnTo>
                          <a:pt x="88664" y="223932"/>
                        </a:lnTo>
                        <a:cubicBezTo>
                          <a:pt x="93699" y="225191"/>
                          <a:pt x="98859" y="226072"/>
                          <a:pt x="104019" y="226575"/>
                        </a:cubicBezTo>
                        <a:lnTo>
                          <a:pt x="103578" y="230540"/>
                        </a:lnTo>
                        <a:close/>
                        <a:moveTo>
                          <a:pt x="135734" y="229407"/>
                        </a:moveTo>
                        <a:lnTo>
                          <a:pt x="135042" y="225506"/>
                        </a:lnTo>
                        <a:cubicBezTo>
                          <a:pt x="140139" y="224625"/>
                          <a:pt x="145236" y="223303"/>
                          <a:pt x="150144" y="221730"/>
                        </a:cubicBezTo>
                        <a:lnTo>
                          <a:pt x="151340" y="225443"/>
                        </a:lnTo>
                        <a:cubicBezTo>
                          <a:pt x="146306" y="227142"/>
                          <a:pt x="141020" y="228463"/>
                          <a:pt x="135734" y="229407"/>
                        </a:cubicBezTo>
                        <a:close/>
                        <a:moveTo>
                          <a:pt x="79981" y="225569"/>
                        </a:moveTo>
                        <a:cubicBezTo>
                          <a:pt x="74883" y="223932"/>
                          <a:pt x="69849" y="221919"/>
                          <a:pt x="65004" y="219528"/>
                        </a:cubicBezTo>
                        <a:lnTo>
                          <a:pt x="66703" y="216004"/>
                        </a:lnTo>
                        <a:cubicBezTo>
                          <a:pt x="71359" y="218269"/>
                          <a:pt x="76268" y="220220"/>
                          <a:pt x="81176" y="221793"/>
                        </a:cubicBezTo>
                        <a:lnTo>
                          <a:pt x="79981" y="225569"/>
                        </a:lnTo>
                        <a:close/>
                        <a:moveTo>
                          <a:pt x="158954" y="222737"/>
                        </a:moveTo>
                        <a:lnTo>
                          <a:pt x="157444" y="219087"/>
                        </a:lnTo>
                        <a:cubicBezTo>
                          <a:pt x="162226" y="217136"/>
                          <a:pt x="166946" y="214871"/>
                          <a:pt x="171414" y="212228"/>
                        </a:cubicBezTo>
                        <a:lnTo>
                          <a:pt x="173365" y="215626"/>
                        </a:lnTo>
                        <a:cubicBezTo>
                          <a:pt x="168771" y="218332"/>
                          <a:pt x="163925" y="220723"/>
                          <a:pt x="158954" y="222737"/>
                        </a:cubicBezTo>
                        <a:close/>
                        <a:moveTo>
                          <a:pt x="57893" y="215752"/>
                        </a:moveTo>
                        <a:cubicBezTo>
                          <a:pt x="53236" y="213046"/>
                          <a:pt x="48706" y="210026"/>
                          <a:pt x="44552" y="206753"/>
                        </a:cubicBezTo>
                        <a:lnTo>
                          <a:pt x="47007" y="203670"/>
                        </a:lnTo>
                        <a:cubicBezTo>
                          <a:pt x="51034" y="206816"/>
                          <a:pt x="55376" y="209774"/>
                          <a:pt x="59907" y="212354"/>
                        </a:cubicBezTo>
                        <a:lnTo>
                          <a:pt x="57893" y="215752"/>
                        </a:lnTo>
                        <a:close/>
                        <a:moveTo>
                          <a:pt x="180224" y="211410"/>
                        </a:moveTo>
                        <a:lnTo>
                          <a:pt x="178021" y="208138"/>
                        </a:lnTo>
                        <a:cubicBezTo>
                          <a:pt x="182300" y="205243"/>
                          <a:pt x="186391" y="202034"/>
                          <a:pt x="190292" y="198573"/>
                        </a:cubicBezTo>
                        <a:lnTo>
                          <a:pt x="192935" y="201530"/>
                        </a:lnTo>
                        <a:cubicBezTo>
                          <a:pt x="188908" y="205054"/>
                          <a:pt x="184629" y="208389"/>
                          <a:pt x="180224" y="211410"/>
                        </a:cubicBezTo>
                        <a:close/>
                        <a:moveTo>
                          <a:pt x="38323" y="201593"/>
                        </a:moveTo>
                        <a:cubicBezTo>
                          <a:pt x="34358" y="198006"/>
                          <a:pt x="30583" y="194105"/>
                          <a:pt x="27122" y="190015"/>
                        </a:cubicBezTo>
                        <a:lnTo>
                          <a:pt x="30142" y="187498"/>
                        </a:lnTo>
                        <a:cubicBezTo>
                          <a:pt x="33477" y="191462"/>
                          <a:pt x="37127" y="195238"/>
                          <a:pt x="40966" y="198699"/>
                        </a:cubicBezTo>
                        <a:lnTo>
                          <a:pt x="38323" y="201593"/>
                        </a:lnTo>
                        <a:close/>
                        <a:moveTo>
                          <a:pt x="198724" y="195867"/>
                        </a:moveTo>
                        <a:lnTo>
                          <a:pt x="195893" y="193098"/>
                        </a:lnTo>
                        <a:cubicBezTo>
                          <a:pt x="199479" y="189385"/>
                          <a:pt x="202877" y="185358"/>
                          <a:pt x="205898" y="181205"/>
                        </a:cubicBezTo>
                        <a:lnTo>
                          <a:pt x="209107" y="183533"/>
                        </a:lnTo>
                        <a:cubicBezTo>
                          <a:pt x="205961" y="187812"/>
                          <a:pt x="202437" y="191965"/>
                          <a:pt x="198724" y="195867"/>
                        </a:cubicBezTo>
                        <a:close/>
                        <a:moveTo>
                          <a:pt x="22150" y="183659"/>
                        </a:moveTo>
                        <a:cubicBezTo>
                          <a:pt x="19004" y="179317"/>
                          <a:pt x="16109" y="174723"/>
                          <a:pt x="13592" y="170004"/>
                        </a:cubicBezTo>
                        <a:lnTo>
                          <a:pt x="17053" y="168116"/>
                        </a:lnTo>
                        <a:cubicBezTo>
                          <a:pt x="19507" y="172647"/>
                          <a:pt x="22276" y="177115"/>
                          <a:pt x="25360" y="181268"/>
                        </a:cubicBezTo>
                        <a:lnTo>
                          <a:pt x="22150" y="183659"/>
                        </a:lnTo>
                        <a:close/>
                        <a:moveTo>
                          <a:pt x="213575" y="176800"/>
                        </a:moveTo>
                        <a:lnTo>
                          <a:pt x="210240" y="174723"/>
                        </a:lnTo>
                        <a:cubicBezTo>
                          <a:pt x="213009" y="170318"/>
                          <a:pt x="215463" y="165725"/>
                          <a:pt x="217539" y="161005"/>
                        </a:cubicBezTo>
                        <a:lnTo>
                          <a:pt x="221126" y="162578"/>
                        </a:lnTo>
                        <a:cubicBezTo>
                          <a:pt x="218987" y="167487"/>
                          <a:pt x="216407" y="172269"/>
                          <a:pt x="213575" y="176800"/>
                        </a:cubicBezTo>
                        <a:close/>
                        <a:moveTo>
                          <a:pt x="10068" y="162767"/>
                        </a:moveTo>
                        <a:cubicBezTo>
                          <a:pt x="7866" y="157859"/>
                          <a:pt x="6041" y="152762"/>
                          <a:pt x="4531" y="147665"/>
                        </a:cubicBezTo>
                        <a:lnTo>
                          <a:pt x="8306" y="146595"/>
                        </a:lnTo>
                        <a:cubicBezTo>
                          <a:pt x="9754" y="151566"/>
                          <a:pt x="11516" y="156474"/>
                          <a:pt x="13655" y="161194"/>
                        </a:cubicBezTo>
                        <a:lnTo>
                          <a:pt x="10068" y="162767"/>
                        </a:lnTo>
                        <a:close/>
                        <a:moveTo>
                          <a:pt x="224210" y="155090"/>
                        </a:moveTo>
                        <a:lnTo>
                          <a:pt x="220497" y="153706"/>
                        </a:lnTo>
                        <a:cubicBezTo>
                          <a:pt x="222259" y="148860"/>
                          <a:pt x="223706" y="143826"/>
                          <a:pt x="224776" y="138729"/>
                        </a:cubicBezTo>
                        <a:lnTo>
                          <a:pt x="228615" y="139547"/>
                        </a:lnTo>
                        <a:cubicBezTo>
                          <a:pt x="227545" y="144833"/>
                          <a:pt x="226035" y="150056"/>
                          <a:pt x="224210" y="155090"/>
                        </a:cubicBezTo>
                        <a:close/>
                        <a:moveTo>
                          <a:pt x="2517" y="139799"/>
                        </a:moveTo>
                        <a:cubicBezTo>
                          <a:pt x="1384" y="134576"/>
                          <a:pt x="629" y="129227"/>
                          <a:pt x="252" y="123878"/>
                        </a:cubicBezTo>
                        <a:lnTo>
                          <a:pt x="4216" y="123626"/>
                        </a:lnTo>
                        <a:cubicBezTo>
                          <a:pt x="4594" y="128786"/>
                          <a:pt x="5286" y="134009"/>
                          <a:pt x="6419" y="139044"/>
                        </a:cubicBezTo>
                        <a:lnTo>
                          <a:pt x="2517" y="139799"/>
                        </a:lnTo>
                        <a:close/>
                        <a:moveTo>
                          <a:pt x="229999" y="131681"/>
                        </a:moveTo>
                        <a:lnTo>
                          <a:pt x="226098" y="131115"/>
                        </a:lnTo>
                        <a:cubicBezTo>
                          <a:pt x="226790" y="126018"/>
                          <a:pt x="227167" y="120795"/>
                          <a:pt x="227167" y="115572"/>
                        </a:cubicBezTo>
                        <a:lnTo>
                          <a:pt x="231132" y="115131"/>
                        </a:lnTo>
                        <a:lnTo>
                          <a:pt x="231132" y="115572"/>
                        </a:lnTo>
                        <a:cubicBezTo>
                          <a:pt x="231132" y="120984"/>
                          <a:pt x="230754" y="126395"/>
                          <a:pt x="229999" y="131681"/>
                        </a:cubicBezTo>
                        <a:close/>
                        <a:moveTo>
                          <a:pt x="1070" y="115761"/>
                        </a:moveTo>
                        <a:lnTo>
                          <a:pt x="0" y="115698"/>
                        </a:lnTo>
                        <a:cubicBezTo>
                          <a:pt x="0" y="110286"/>
                          <a:pt x="378" y="105000"/>
                          <a:pt x="1070" y="99777"/>
                        </a:cubicBezTo>
                        <a:lnTo>
                          <a:pt x="4971" y="100280"/>
                        </a:lnTo>
                        <a:cubicBezTo>
                          <a:pt x="4279" y="105315"/>
                          <a:pt x="3901" y="110475"/>
                          <a:pt x="3901" y="115572"/>
                        </a:cubicBezTo>
                        <a:lnTo>
                          <a:pt x="1070" y="115761"/>
                        </a:lnTo>
                        <a:close/>
                        <a:moveTo>
                          <a:pt x="226916" y="107328"/>
                        </a:moveTo>
                        <a:cubicBezTo>
                          <a:pt x="226538" y="102168"/>
                          <a:pt x="225783" y="97008"/>
                          <a:pt x="224713" y="91911"/>
                        </a:cubicBezTo>
                        <a:lnTo>
                          <a:pt x="228552" y="91093"/>
                        </a:lnTo>
                        <a:cubicBezTo>
                          <a:pt x="229684" y="96316"/>
                          <a:pt x="230440" y="101728"/>
                          <a:pt x="230817" y="107014"/>
                        </a:cubicBezTo>
                        <a:lnTo>
                          <a:pt x="226916" y="107328"/>
                        </a:lnTo>
                        <a:close/>
                        <a:moveTo>
                          <a:pt x="6293" y="92603"/>
                        </a:moveTo>
                        <a:lnTo>
                          <a:pt x="2454" y="91785"/>
                        </a:lnTo>
                        <a:cubicBezTo>
                          <a:pt x="3587" y="86499"/>
                          <a:pt x="5034" y="81276"/>
                          <a:pt x="6859" y="76242"/>
                        </a:cubicBezTo>
                        <a:lnTo>
                          <a:pt x="10572" y="77564"/>
                        </a:lnTo>
                        <a:cubicBezTo>
                          <a:pt x="8810" y="82472"/>
                          <a:pt x="7362" y="87506"/>
                          <a:pt x="6293" y="92603"/>
                        </a:cubicBezTo>
                        <a:close/>
                        <a:moveTo>
                          <a:pt x="222762" y="84423"/>
                        </a:moveTo>
                        <a:cubicBezTo>
                          <a:pt x="221315" y="79451"/>
                          <a:pt x="219490" y="74543"/>
                          <a:pt x="217414" y="69824"/>
                        </a:cubicBezTo>
                        <a:lnTo>
                          <a:pt x="221000" y="68187"/>
                        </a:lnTo>
                        <a:cubicBezTo>
                          <a:pt x="223203" y="73096"/>
                          <a:pt x="225091" y="78193"/>
                          <a:pt x="226601" y="83290"/>
                        </a:cubicBezTo>
                        <a:lnTo>
                          <a:pt x="222762" y="84423"/>
                        </a:lnTo>
                        <a:close/>
                        <a:moveTo>
                          <a:pt x="13466" y="70390"/>
                        </a:moveTo>
                        <a:lnTo>
                          <a:pt x="9880" y="68817"/>
                        </a:lnTo>
                        <a:cubicBezTo>
                          <a:pt x="12019" y="63908"/>
                          <a:pt x="14599" y="59126"/>
                          <a:pt x="17431" y="54595"/>
                        </a:cubicBezTo>
                        <a:lnTo>
                          <a:pt x="20766" y="56672"/>
                        </a:lnTo>
                        <a:cubicBezTo>
                          <a:pt x="17997" y="61014"/>
                          <a:pt x="15543" y="65670"/>
                          <a:pt x="13466" y="70390"/>
                        </a:cubicBezTo>
                        <a:close/>
                        <a:moveTo>
                          <a:pt x="213953" y="62839"/>
                        </a:moveTo>
                        <a:cubicBezTo>
                          <a:pt x="211498" y="58308"/>
                          <a:pt x="208730" y="53840"/>
                          <a:pt x="205646" y="49687"/>
                        </a:cubicBezTo>
                        <a:lnTo>
                          <a:pt x="208856" y="47359"/>
                        </a:lnTo>
                        <a:cubicBezTo>
                          <a:pt x="212002" y="51701"/>
                          <a:pt x="214897" y="56294"/>
                          <a:pt x="217477" y="61014"/>
                        </a:cubicBezTo>
                        <a:lnTo>
                          <a:pt x="213953" y="62839"/>
                        </a:lnTo>
                        <a:close/>
                        <a:moveTo>
                          <a:pt x="25108" y="50190"/>
                        </a:moveTo>
                        <a:lnTo>
                          <a:pt x="21899" y="47862"/>
                        </a:lnTo>
                        <a:cubicBezTo>
                          <a:pt x="25045" y="43520"/>
                          <a:pt x="28506" y="39367"/>
                          <a:pt x="32219" y="35528"/>
                        </a:cubicBezTo>
                        <a:lnTo>
                          <a:pt x="35050" y="38234"/>
                        </a:lnTo>
                        <a:cubicBezTo>
                          <a:pt x="31527" y="41947"/>
                          <a:pt x="28128" y="45974"/>
                          <a:pt x="25108" y="50190"/>
                        </a:cubicBezTo>
                        <a:close/>
                        <a:moveTo>
                          <a:pt x="200801" y="43520"/>
                        </a:moveTo>
                        <a:cubicBezTo>
                          <a:pt x="197466" y="39556"/>
                          <a:pt x="193816" y="35780"/>
                          <a:pt x="189977" y="32382"/>
                        </a:cubicBezTo>
                        <a:lnTo>
                          <a:pt x="192620" y="29424"/>
                        </a:lnTo>
                        <a:cubicBezTo>
                          <a:pt x="196585" y="33011"/>
                          <a:pt x="200360" y="36850"/>
                          <a:pt x="203821" y="41003"/>
                        </a:cubicBezTo>
                        <a:lnTo>
                          <a:pt x="200801" y="43520"/>
                        </a:lnTo>
                        <a:close/>
                        <a:moveTo>
                          <a:pt x="40714" y="32822"/>
                        </a:moveTo>
                        <a:lnTo>
                          <a:pt x="38071" y="29865"/>
                        </a:lnTo>
                        <a:cubicBezTo>
                          <a:pt x="42035" y="26278"/>
                          <a:pt x="46314" y="22880"/>
                          <a:pt x="50719" y="19922"/>
                        </a:cubicBezTo>
                        <a:lnTo>
                          <a:pt x="52922" y="23195"/>
                        </a:lnTo>
                        <a:cubicBezTo>
                          <a:pt x="48643" y="26089"/>
                          <a:pt x="44552" y="29298"/>
                          <a:pt x="40714" y="32822"/>
                        </a:cubicBezTo>
                        <a:close/>
                        <a:moveTo>
                          <a:pt x="183999" y="27411"/>
                        </a:moveTo>
                        <a:cubicBezTo>
                          <a:pt x="179909" y="24201"/>
                          <a:pt x="175567" y="21307"/>
                          <a:pt x="171099" y="18727"/>
                        </a:cubicBezTo>
                        <a:lnTo>
                          <a:pt x="173050" y="15329"/>
                        </a:lnTo>
                        <a:cubicBezTo>
                          <a:pt x="177707" y="17972"/>
                          <a:pt x="182174" y="20992"/>
                          <a:pt x="186453" y="24327"/>
                        </a:cubicBezTo>
                        <a:lnTo>
                          <a:pt x="183999" y="27411"/>
                        </a:lnTo>
                        <a:close/>
                        <a:moveTo>
                          <a:pt x="59529" y="19041"/>
                        </a:moveTo>
                        <a:lnTo>
                          <a:pt x="57516" y="15643"/>
                        </a:lnTo>
                        <a:cubicBezTo>
                          <a:pt x="62172" y="12937"/>
                          <a:pt x="67018" y="10546"/>
                          <a:pt x="71989" y="8532"/>
                        </a:cubicBezTo>
                        <a:lnTo>
                          <a:pt x="73499" y="12182"/>
                        </a:lnTo>
                        <a:cubicBezTo>
                          <a:pt x="68654" y="14133"/>
                          <a:pt x="63997" y="16398"/>
                          <a:pt x="59529" y="19041"/>
                        </a:cubicBezTo>
                        <a:close/>
                        <a:moveTo>
                          <a:pt x="164177" y="15077"/>
                        </a:moveTo>
                        <a:cubicBezTo>
                          <a:pt x="159521" y="12812"/>
                          <a:pt x="154675" y="10861"/>
                          <a:pt x="149704" y="9288"/>
                        </a:cubicBezTo>
                        <a:lnTo>
                          <a:pt x="150900" y="5512"/>
                        </a:lnTo>
                        <a:cubicBezTo>
                          <a:pt x="155997" y="7148"/>
                          <a:pt x="161031" y="9162"/>
                          <a:pt x="165876" y="11490"/>
                        </a:cubicBezTo>
                        <a:lnTo>
                          <a:pt x="164177" y="15077"/>
                        </a:lnTo>
                        <a:close/>
                        <a:moveTo>
                          <a:pt x="80799" y="9476"/>
                        </a:moveTo>
                        <a:lnTo>
                          <a:pt x="79540" y="5764"/>
                        </a:lnTo>
                        <a:cubicBezTo>
                          <a:pt x="84637" y="4065"/>
                          <a:pt x="89923" y="2743"/>
                          <a:pt x="95146" y="1862"/>
                        </a:cubicBezTo>
                        <a:lnTo>
                          <a:pt x="95838" y="5764"/>
                        </a:lnTo>
                        <a:cubicBezTo>
                          <a:pt x="90741" y="6582"/>
                          <a:pt x="85707" y="7840"/>
                          <a:pt x="80799" y="9476"/>
                        </a:cubicBezTo>
                        <a:close/>
                        <a:moveTo>
                          <a:pt x="142216" y="7148"/>
                        </a:moveTo>
                        <a:cubicBezTo>
                          <a:pt x="137181" y="5890"/>
                          <a:pt x="132021" y="5009"/>
                          <a:pt x="126861" y="4505"/>
                        </a:cubicBezTo>
                        <a:lnTo>
                          <a:pt x="127239" y="604"/>
                        </a:lnTo>
                        <a:cubicBezTo>
                          <a:pt x="132588" y="1170"/>
                          <a:pt x="137937" y="2051"/>
                          <a:pt x="143097" y="3309"/>
                        </a:cubicBezTo>
                        <a:lnTo>
                          <a:pt x="142216" y="7148"/>
                        </a:lnTo>
                        <a:close/>
                        <a:moveTo>
                          <a:pt x="103578" y="4568"/>
                        </a:moveTo>
                        <a:lnTo>
                          <a:pt x="103138" y="667"/>
                        </a:lnTo>
                        <a:cubicBezTo>
                          <a:pt x="108424" y="100"/>
                          <a:pt x="113898" y="-89"/>
                          <a:pt x="119247" y="37"/>
                        </a:cubicBezTo>
                        <a:lnTo>
                          <a:pt x="119121" y="4002"/>
                        </a:lnTo>
                        <a:cubicBezTo>
                          <a:pt x="113961" y="3876"/>
                          <a:pt x="108738" y="4065"/>
                          <a:pt x="103578" y="4568"/>
                        </a:cubicBezTo>
                        <a:close/>
                      </a:path>
                    </a:pathLst>
                  </a:custGeom>
                  <a:gradFill>
                    <a:gsLst>
                      <a:gs pos="0">
                        <a:srgbClr val="FDD643"/>
                      </a:gs>
                      <a:gs pos="100000">
                        <a:srgbClr val="E43327"/>
                      </a:gs>
                    </a:gsLst>
                    <a:lin ang="5400000" scaled="0"/>
                  </a:gra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Raleway"/>
                      <a:ea typeface="Raleway"/>
                      <a:cs typeface="Raleway"/>
                      <a:sym typeface="Raleway"/>
                    </a:endParaRPr>
                  </a:p>
                </p:txBody>
              </p:sp>
            </p:grpSp>
          </p:grpSp>
          <p:grpSp>
            <p:nvGrpSpPr>
              <p:cNvPr id="647" name="Google Shape;647;p29"/>
              <p:cNvGrpSpPr/>
              <p:nvPr/>
            </p:nvGrpSpPr>
            <p:grpSpPr>
              <a:xfrm>
                <a:off x="6676962" y="3276571"/>
                <a:ext cx="304808" cy="886583"/>
                <a:chOff x="2414896" y="3264903"/>
                <a:chExt cx="304808" cy="886583"/>
              </a:xfrm>
            </p:grpSpPr>
            <p:sp>
              <p:nvSpPr>
                <p:cNvPr id="648" name="Google Shape;648;p29"/>
                <p:cNvSpPr/>
                <p:nvPr/>
              </p:nvSpPr>
              <p:spPr>
                <a:xfrm>
                  <a:off x="2560951" y="3454824"/>
                  <a:ext cx="23651" cy="296011"/>
                </a:xfrm>
                <a:custGeom>
                  <a:avLst/>
                  <a:gdLst/>
                  <a:ahLst/>
                  <a:cxnLst/>
                  <a:rect l="l" t="t" r="r" b="b"/>
                  <a:pathLst>
                    <a:path w="17934" h="224461" extrusionOk="0">
                      <a:moveTo>
                        <a:pt x="0" y="0"/>
                      </a:moveTo>
                      <a:lnTo>
                        <a:pt x="0" y="44867"/>
                      </a:lnTo>
                      <a:lnTo>
                        <a:pt x="17934" y="44867"/>
                      </a:lnTo>
                      <a:lnTo>
                        <a:pt x="17934" y="0"/>
                      </a:lnTo>
                      <a:lnTo>
                        <a:pt x="0" y="0"/>
                      </a:lnTo>
                      <a:close/>
                      <a:moveTo>
                        <a:pt x="0" y="89797"/>
                      </a:moveTo>
                      <a:lnTo>
                        <a:pt x="0" y="134664"/>
                      </a:lnTo>
                      <a:lnTo>
                        <a:pt x="17934" y="134664"/>
                      </a:lnTo>
                      <a:lnTo>
                        <a:pt x="17934" y="89797"/>
                      </a:lnTo>
                      <a:lnTo>
                        <a:pt x="0" y="89797"/>
                      </a:lnTo>
                      <a:close/>
                      <a:moveTo>
                        <a:pt x="0" y="179594"/>
                      </a:moveTo>
                      <a:lnTo>
                        <a:pt x="0" y="224462"/>
                      </a:lnTo>
                      <a:lnTo>
                        <a:pt x="17934" y="224462"/>
                      </a:lnTo>
                      <a:lnTo>
                        <a:pt x="17934" y="179594"/>
                      </a:lnTo>
                      <a:lnTo>
                        <a:pt x="0" y="179594"/>
                      </a:lnTo>
                      <a:close/>
                    </a:path>
                  </a:pathLst>
                </a:custGeom>
                <a:gradFill>
                  <a:gsLst>
                    <a:gs pos="0">
                      <a:srgbClr val="FDD643"/>
                    </a:gs>
                    <a:gs pos="100000">
                      <a:srgbClr val="E43327"/>
                    </a:gs>
                  </a:gsLst>
                  <a:lin ang="5400000" scaled="0"/>
                </a:gra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649" name="Google Shape;649;p29"/>
                <p:cNvSpPr/>
                <p:nvPr/>
              </p:nvSpPr>
              <p:spPr>
                <a:xfrm>
                  <a:off x="2560951" y="3691666"/>
                  <a:ext cx="23651" cy="296011"/>
                </a:xfrm>
                <a:custGeom>
                  <a:avLst/>
                  <a:gdLst/>
                  <a:ahLst/>
                  <a:cxnLst/>
                  <a:rect l="l" t="t" r="r" b="b"/>
                  <a:pathLst>
                    <a:path w="17934" h="224461" extrusionOk="0">
                      <a:moveTo>
                        <a:pt x="0" y="0"/>
                      </a:moveTo>
                      <a:lnTo>
                        <a:pt x="0" y="44867"/>
                      </a:lnTo>
                      <a:lnTo>
                        <a:pt x="17934" y="44867"/>
                      </a:lnTo>
                      <a:lnTo>
                        <a:pt x="17934" y="0"/>
                      </a:lnTo>
                      <a:lnTo>
                        <a:pt x="0" y="0"/>
                      </a:lnTo>
                      <a:close/>
                      <a:moveTo>
                        <a:pt x="0" y="89797"/>
                      </a:moveTo>
                      <a:lnTo>
                        <a:pt x="0" y="134664"/>
                      </a:lnTo>
                      <a:lnTo>
                        <a:pt x="17934" y="134664"/>
                      </a:lnTo>
                      <a:lnTo>
                        <a:pt x="17934" y="89797"/>
                      </a:lnTo>
                      <a:lnTo>
                        <a:pt x="0" y="89797"/>
                      </a:lnTo>
                      <a:close/>
                      <a:moveTo>
                        <a:pt x="0" y="179594"/>
                      </a:moveTo>
                      <a:lnTo>
                        <a:pt x="0" y="224462"/>
                      </a:lnTo>
                      <a:lnTo>
                        <a:pt x="17934" y="224462"/>
                      </a:lnTo>
                      <a:lnTo>
                        <a:pt x="17934" y="179594"/>
                      </a:lnTo>
                      <a:lnTo>
                        <a:pt x="0" y="179594"/>
                      </a:lnTo>
                      <a:close/>
                    </a:path>
                  </a:pathLst>
                </a:custGeom>
                <a:gradFill>
                  <a:gsLst>
                    <a:gs pos="0">
                      <a:srgbClr val="FDD643"/>
                    </a:gs>
                    <a:gs pos="100000">
                      <a:srgbClr val="E43327"/>
                    </a:gs>
                  </a:gsLst>
                  <a:lin ang="5400000" scaled="0"/>
                </a:gra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650" name="Google Shape;650;p29"/>
                <p:cNvSpPr/>
                <p:nvPr/>
              </p:nvSpPr>
              <p:spPr>
                <a:xfrm rot="-4606435">
                  <a:off x="2495865" y="3982065"/>
                  <a:ext cx="153860" cy="153861"/>
                </a:xfrm>
                <a:custGeom>
                  <a:avLst/>
                  <a:gdLst/>
                  <a:ahLst/>
                  <a:cxnLst/>
                  <a:rect l="l" t="t" r="r" b="b"/>
                  <a:pathLst>
                    <a:path w="116670" h="116670" extrusionOk="0">
                      <a:moveTo>
                        <a:pt x="116670" y="58335"/>
                      </a:moveTo>
                      <a:cubicBezTo>
                        <a:pt x="116670" y="90553"/>
                        <a:pt x="90553" y="116670"/>
                        <a:pt x="58335" y="116670"/>
                      </a:cubicBezTo>
                      <a:cubicBezTo>
                        <a:pt x="26118" y="116670"/>
                        <a:pt x="0" y="90553"/>
                        <a:pt x="0" y="58335"/>
                      </a:cubicBezTo>
                      <a:cubicBezTo>
                        <a:pt x="0" y="26118"/>
                        <a:pt x="26118" y="0"/>
                        <a:pt x="58335" y="0"/>
                      </a:cubicBezTo>
                      <a:cubicBezTo>
                        <a:pt x="90553" y="0"/>
                        <a:pt x="116670" y="26117"/>
                        <a:pt x="116670" y="58335"/>
                      </a:cubicBezTo>
                      <a:close/>
                    </a:path>
                  </a:pathLst>
                </a:custGeom>
                <a:gradFill>
                  <a:gsLst>
                    <a:gs pos="0">
                      <a:srgbClr val="FDD643"/>
                    </a:gs>
                    <a:gs pos="100000">
                      <a:srgbClr val="E43327"/>
                    </a:gs>
                  </a:gsLst>
                  <a:lin ang="5400000" scaled="0"/>
                </a:gra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651" name="Google Shape;651;p29"/>
                <p:cNvSpPr/>
                <p:nvPr/>
              </p:nvSpPr>
              <p:spPr>
                <a:xfrm>
                  <a:off x="2534479" y="4020789"/>
                  <a:ext cx="76512" cy="76512"/>
                </a:xfrm>
                <a:custGeom>
                  <a:avLst/>
                  <a:gdLst/>
                  <a:ahLst/>
                  <a:cxnLst/>
                  <a:rect l="l" t="t" r="r" b="b"/>
                  <a:pathLst>
                    <a:path w="58018" h="58018" extrusionOk="0">
                      <a:moveTo>
                        <a:pt x="0" y="29009"/>
                      </a:moveTo>
                      <a:cubicBezTo>
                        <a:pt x="0" y="12963"/>
                        <a:pt x="12963" y="0"/>
                        <a:pt x="29009" y="0"/>
                      </a:cubicBezTo>
                      <a:cubicBezTo>
                        <a:pt x="45056" y="0"/>
                        <a:pt x="58019" y="12963"/>
                        <a:pt x="58019" y="29009"/>
                      </a:cubicBezTo>
                      <a:cubicBezTo>
                        <a:pt x="58019" y="45056"/>
                        <a:pt x="45056" y="58019"/>
                        <a:pt x="29009" y="58019"/>
                      </a:cubicBezTo>
                      <a:cubicBezTo>
                        <a:pt x="12963" y="58019"/>
                        <a:pt x="0" y="45056"/>
                        <a:pt x="0" y="29009"/>
                      </a:cubicBezTo>
                      <a:close/>
                    </a:path>
                  </a:pathLst>
                </a:custGeom>
                <a:gradFill>
                  <a:gsLst>
                    <a:gs pos="0">
                      <a:srgbClr val="FDD643"/>
                    </a:gs>
                    <a:gs pos="100000">
                      <a:srgbClr val="E43327"/>
                    </a:gs>
                  </a:gsLst>
                  <a:lin ang="5400000" scaled="0"/>
                </a:gra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Raleway"/>
                    <a:ea typeface="Raleway"/>
                    <a:cs typeface="Raleway"/>
                    <a:sym typeface="Raleway"/>
                  </a:endParaRPr>
                </a:p>
              </p:txBody>
            </p:sp>
            <p:grpSp>
              <p:nvGrpSpPr>
                <p:cNvPr id="652" name="Google Shape;652;p29"/>
                <p:cNvGrpSpPr/>
                <p:nvPr/>
              </p:nvGrpSpPr>
              <p:grpSpPr>
                <a:xfrm>
                  <a:off x="2414896" y="3264903"/>
                  <a:ext cx="304808" cy="304857"/>
                  <a:chOff x="1523999" y="3249073"/>
                  <a:chExt cx="231131" cy="231169"/>
                </a:xfrm>
              </p:grpSpPr>
              <p:sp>
                <p:nvSpPr>
                  <p:cNvPr id="653" name="Google Shape;653;p29"/>
                  <p:cNvSpPr/>
                  <p:nvPr/>
                </p:nvSpPr>
                <p:spPr>
                  <a:xfrm>
                    <a:off x="1595169" y="3320281"/>
                    <a:ext cx="88727" cy="88727"/>
                  </a:xfrm>
                  <a:custGeom>
                    <a:avLst/>
                    <a:gdLst/>
                    <a:ahLst/>
                    <a:cxnLst/>
                    <a:rect l="l" t="t" r="r" b="b"/>
                    <a:pathLst>
                      <a:path w="88727" h="88727" extrusionOk="0">
                        <a:moveTo>
                          <a:pt x="88727" y="44364"/>
                        </a:moveTo>
                        <a:cubicBezTo>
                          <a:pt x="88727" y="68865"/>
                          <a:pt x="68865" y="88727"/>
                          <a:pt x="44364" y="88727"/>
                        </a:cubicBezTo>
                        <a:cubicBezTo>
                          <a:pt x="19862" y="88727"/>
                          <a:pt x="0" y="68865"/>
                          <a:pt x="0" y="44364"/>
                        </a:cubicBezTo>
                        <a:cubicBezTo>
                          <a:pt x="0" y="19862"/>
                          <a:pt x="19862" y="0"/>
                          <a:pt x="44364" y="0"/>
                        </a:cubicBezTo>
                        <a:cubicBezTo>
                          <a:pt x="68865" y="0"/>
                          <a:pt x="88727" y="19862"/>
                          <a:pt x="88727" y="44364"/>
                        </a:cubicBezTo>
                        <a:close/>
                      </a:path>
                    </a:pathLst>
                  </a:custGeom>
                  <a:gradFill>
                    <a:gsLst>
                      <a:gs pos="0">
                        <a:srgbClr val="FDD643"/>
                      </a:gs>
                      <a:gs pos="100000">
                        <a:srgbClr val="E43327"/>
                      </a:gs>
                    </a:gsLst>
                    <a:lin ang="5400000" scaled="0"/>
                  </a:gra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654" name="Google Shape;654;p29"/>
                  <p:cNvSpPr/>
                  <p:nvPr/>
                </p:nvSpPr>
                <p:spPr>
                  <a:xfrm>
                    <a:off x="1554518" y="3279693"/>
                    <a:ext cx="170029" cy="169966"/>
                  </a:xfrm>
                  <a:custGeom>
                    <a:avLst/>
                    <a:gdLst/>
                    <a:ahLst/>
                    <a:cxnLst/>
                    <a:rect l="l" t="t" r="r" b="b"/>
                    <a:pathLst>
                      <a:path w="170029" h="169966" extrusionOk="0">
                        <a:moveTo>
                          <a:pt x="85015" y="169967"/>
                        </a:moveTo>
                        <a:cubicBezTo>
                          <a:pt x="38134" y="169967"/>
                          <a:pt x="0" y="131833"/>
                          <a:pt x="0" y="85015"/>
                        </a:cubicBezTo>
                        <a:cubicBezTo>
                          <a:pt x="0" y="38134"/>
                          <a:pt x="38134" y="0"/>
                          <a:pt x="85015" y="0"/>
                        </a:cubicBezTo>
                        <a:cubicBezTo>
                          <a:pt x="131896" y="0"/>
                          <a:pt x="170029" y="38134"/>
                          <a:pt x="170029" y="85015"/>
                        </a:cubicBezTo>
                        <a:cubicBezTo>
                          <a:pt x="170029" y="131833"/>
                          <a:pt x="131896" y="169967"/>
                          <a:pt x="85015" y="169967"/>
                        </a:cubicBezTo>
                        <a:close/>
                        <a:moveTo>
                          <a:pt x="85015" y="7866"/>
                        </a:moveTo>
                        <a:cubicBezTo>
                          <a:pt x="42476" y="7866"/>
                          <a:pt x="7929" y="42476"/>
                          <a:pt x="7929" y="84952"/>
                        </a:cubicBezTo>
                        <a:cubicBezTo>
                          <a:pt x="7929" y="127491"/>
                          <a:pt x="42539" y="162038"/>
                          <a:pt x="85015" y="162038"/>
                        </a:cubicBezTo>
                        <a:cubicBezTo>
                          <a:pt x="127554" y="162038"/>
                          <a:pt x="162101" y="127428"/>
                          <a:pt x="162101" y="84952"/>
                        </a:cubicBezTo>
                        <a:cubicBezTo>
                          <a:pt x="162164" y="42476"/>
                          <a:pt x="127554" y="7866"/>
                          <a:pt x="85015" y="7866"/>
                        </a:cubicBezTo>
                        <a:close/>
                      </a:path>
                    </a:pathLst>
                  </a:custGeom>
                  <a:gradFill>
                    <a:gsLst>
                      <a:gs pos="0">
                        <a:srgbClr val="FDD643"/>
                      </a:gs>
                      <a:gs pos="100000">
                        <a:srgbClr val="E43327"/>
                      </a:gs>
                    </a:gsLst>
                    <a:lin ang="5400000" scaled="0"/>
                  </a:gra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655" name="Google Shape;655;p29"/>
                  <p:cNvSpPr/>
                  <p:nvPr/>
                </p:nvSpPr>
                <p:spPr>
                  <a:xfrm>
                    <a:off x="1523999" y="3249073"/>
                    <a:ext cx="231131" cy="231169"/>
                  </a:xfrm>
                  <a:custGeom>
                    <a:avLst/>
                    <a:gdLst/>
                    <a:ahLst/>
                    <a:cxnLst/>
                    <a:rect l="l" t="t" r="r" b="b"/>
                    <a:pathLst>
                      <a:path w="231131" h="231169" extrusionOk="0">
                        <a:moveTo>
                          <a:pt x="115534" y="231169"/>
                        </a:moveTo>
                        <a:cubicBezTo>
                          <a:pt x="114213" y="231169"/>
                          <a:pt x="112891" y="231169"/>
                          <a:pt x="111633" y="231106"/>
                        </a:cubicBezTo>
                        <a:lnTo>
                          <a:pt x="111759" y="227142"/>
                        </a:lnTo>
                        <a:cubicBezTo>
                          <a:pt x="116919" y="227331"/>
                          <a:pt x="122268" y="227142"/>
                          <a:pt x="127302" y="226575"/>
                        </a:cubicBezTo>
                        <a:lnTo>
                          <a:pt x="127742" y="230477"/>
                        </a:lnTo>
                        <a:cubicBezTo>
                          <a:pt x="123778" y="230917"/>
                          <a:pt x="119688" y="231169"/>
                          <a:pt x="115534" y="231169"/>
                        </a:cubicBezTo>
                        <a:close/>
                        <a:moveTo>
                          <a:pt x="103578" y="230540"/>
                        </a:moveTo>
                        <a:cubicBezTo>
                          <a:pt x="98229" y="229974"/>
                          <a:pt x="92881" y="229092"/>
                          <a:pt x="87721" y="227771"/>
                        </a:cubicBezTo>
                        <a:lnTo>
                          <a:pt x="88664" y="223932"/>
                        </a:lnTo>
                        <a:cubicBezTo>
                          <a:pt x="93699" y="225191"/>
                          <a:pt x="98859" y="226072"/>
                          <a:pt x="104019" y="226575"/>
                        </a:cubicBezTo>
                        <a:lnTo>
                          <a:pt x="103578" y="230540"/>
                        </a:lnTo>
                        <a:close/>
                        <a:moveTo>
                          <a:pt x="135734" y="229407"/>
                        </a:moveTo>
                        <a:lnTo>
                          <a:pt x="135042" y="225506"/>
                        </a:lnTo>
                        <a:cubicBezTo>
                          <a:pt x="140139" y="224625"/>
                          <a:pt x="145236" y="223303"/>
                          <a:pt x="150144" y="221730"/>
                        </a:cubicBezTo>
                        <a:lnTo>
                          <a:pt x="151340" y="225443"/>
                        </a:lnTo>
                        <a:cubicBezTo>
                          <a:pt x="146306" y="227142"/>
                          <a:pt x="141020" y="228463"/>
                          <a:pt x="135734" y="229407"/>
                        </a:cubicBezTo>
                        <a:close/>
                        <a:moveTo>
                          <a:pt x="79981" y="225569"/>
                        </a:moveTo>
                        <a:cubicBezTo>
                          <a:pt x="74883" y="223932"/>
                          <a:pt x="69849" y="221919"/>
                          <a:pt x="65004" y="219528"/>
                        </a:cubicBezTo>
                        <a:lnTo>
                          <a:pt x="66703" y="216004"/>
                        </a:lnTo>
                        <a:cubicBezTo>
                          <a:pt x="71359" y="218269"/>
                          <a:pt x="76268" y="220220"/>
                          <a:pt x="81176" y="221793"/>
                        </a:cubicBezTo>
                        <a:lnTo>
                          <a:pt x="79981" y="225569"/>
                        </a:lnTo>
                        <a:close/>
                        <a:moveTo>
                          <a:pt x="158954" y="222737"/>
                        </a:moveTo>
                        <a:lnTo>
                          <a:pt x="157444" y="219087"/>
                        </a:lnTo>
                        <a:cubicBezTo>
                          <a:pt x="162226" y="217136"/>
                          <a:pt x="166946" y="214871"/>
                          <a:pt x="171414" y="212228"/>
                        </a:cubicBezTo>
                        <a:lnTo>
                          <a:pt x="173365" y="215626"/>
                        </a:lnTo>
                        <a:cubicBezTo>
                          <a:pt x="168771" y="218332"/>
                          <a:pt x="163925" y="220723"/>
                          <a:pt x="158954" y="222737"/>
                        </a:cubicBezTo>
                        <a:close/>
                        <a:moveTo>
                          <a:pt x="57893" y="215752"/>
                        </a:moveTo>
                        <a:cubicBezTo>
                          <a:pt x="53236" y="213046"/>
                          <a:pt x="48706" y="210026"/>
                          <a:pt x="44552" y="206753"/>
                        </a:cubicBezTo>
                        <a:lnTo>
                          <a:pt x="47007" y="203670"/>
                        </a:lnTo>
                        <a:cubicBezTo>
                          <a:pt x="51034" y="206816"/>
                          <a:pt x="55376" y="209774"/>
                          <a:pt x="59907" y="212354"/>
                        </a:cubicBezTo>
                        <a:lnTo>
                          <a:pt x="57893" y="215752"/>
                        </a:lnTo>
                        <a:close/>
                        <a:moveTo>
                          <a:pt x="180224" y="211410"/>
                        </a:moveTo>
                        <a:lnTo>
                          <a:pt x="178021" y="208138"/>
                        </a:lnTo>
                        <a:cubicBezTo>
                          <a:pt x="182300" y="205243"/>
                          <a:pt x="186391" y="202034"/>
                          <a:pt x="190292" y="198573"/>
                        </a:cubicBezTo>
                        <a:lnTo>
                          <a:pt x="192935" y="201530"/>
                        </a:lnTo>
                        <a:cubicBezTo>
                          <a:pt x="188908" y="205054"/>
                          <a:pt x="184629" y="208389"/>
                          <a:pt x="180224" y="211410"/>
                        </a:cubicBezTo>
                        <a:close/>
                        <a:moveTo>
                          <a:pt x="38323" y="201593"/>
                        </a:moveTo>
                        <a:cubicBezTo>
                          <a:pt x="34358" y="198006"/>
                          <a:pt x="30583" y="194105"/>
                          <a:pt x="27122" y="190015"/>
                        </a:cubicBezTo>
                        <a:lnTo>
                          <a:pt x="30142" y="187498"/>
                        </a:lnTo>
                        <a:cubicBezTo>
                          <a:pt x="33477" y="191462"/>
                          <a:pt x="37127" y="195238"/>
                          <a:pt x="40966" y="198699"/>
                        </a:cubicBezTo>
                        <a:lnTo>
                          <a:pt x="38323" y="201593"/>
                        </a:lnTo>
                        <a:close/>
                        <a:moveTo>
                          <a:pt x="198724" y="195867"/>
                        </a:moveTo>
                        <a:lnTo>
                          <a:pt x="195893" y="193098"/>
                        </a:lnTo>
                        <a:cubicBezTo>
                          <a:pt x="199479" y="189385"/>
                          <a:pt x="202877" y="185358"/>
                          <a:pt x="205898" y="181205"/>
                        </a:cubicBezTo>
                        <a:lnTo>
                          <a:pt x="209107" y="183533"/>
                        </a:lnTo>
                        <a:cubicBezTo>
                          <a:pt x="205961" y="187812"/>
                          <a:pt x="202437" y="191965"/>
                          <a:pt x="198724" y="195867"/>
                        </a:cubicBezTo>
                        <a:close/>
                        <a:moveTo>
                          <a:pt x="22150" y="183659"/>
                        </a:moveTo>
                        <a:cubicBezTo>
                          <a:pt x="19004" y="179317"/>
                          <a:pt x="16109" y="174723"/>
                          <a:pt x="13592" y="170004"/>
                        </a:cubicBezTo>
                        <a:lnTo>
                          <a:pt x="17053" y="168116"/>
                        </a:lnTo>
                        <a:cubicBezTo>
                          <a:pt x="19507" y="172647"/>
                          <a:pt x="22276" y="177115"/>
                          <a:pt x="25360" y="181268"/>
                        </a:cubicBezTo>
                        <a:lnTo>
                          <a:pt x="22150" y="183659"/>
                        </a:lnTo>
                        <a:close/>
                        <a:moveTo>
                          <a:pt x="213575" y="176800"/>
                        </a:moveTo>
                        <a:lnTo>
                          <a:pt x="210240" y="174723"/>
                        </a:lnTo>
                        <a:cubicBezTo>
                          <a:pt x="213009" y="170318"/>
                          <a:pt x="215463" y="165725"/>
                          <a:pt x="217539" y="161005"/>
                        </a:cubicBezTo>
                        <a:lnTo>
                          <a:pt x="221126" y="162578"/>
                        </a:lnTo>
                        <a:cubicBezTo>
                          <a:pt x="218987" y="167487"/>
                          <a:pt x="216407" y="172269"/>
                          <a:pt x="213575" y="176800"/>
                        </a:cubicBezTo>
                        <a:close/>
                        <a:moveTo>
                          <a:pt x="10068" y="162767"/>
                        </a:moveTo>
                        <a:cubicBezTo>
                          <a:pt x="7866" y="157859"/>
                          <a:pt x="6041" y="152762"/>
                          <a:pt x="4531" y="147665"/>
                        </a:cubicBezTo>
                        <a:lnTo>
                          <a:pt x="8306" y="146595"/>
                        </a:lnTo>
                        <a:cubicBezTo>
                          <a:pt x="9754" y="151566"/>
                          <a:pt x="11516" y="156474"/>
                          <a:pt x="13655" y="161194"/>
                        </a:cubicBezTo>
                        <a:lnTo>
                          <a:pt x="10068" y="162767"/>
                        </a:lnTo>
                        <a:close/>
                        <a:moveTo>
                          <a:pt x="224210" y="155090"/>
                        </a:moveTo>
                        <a:lnTo>
                          <a:pt x="220497" y="153706"/>
                        </a:lnTo>
                        <a:cubicBezTo>
                          <a:pt x="222259" y="148860"/>
                          <a:pt x="223706" y="143826"/>
                          <a:pt x="224776" y="138729"/>
                        </a:cubicBezTo>
                        <a:lnTo>
                          <a:pt x="228615" y="139547"/>
                        </a:lnTo>
                        <a:cubicBezTo>
                          <a:pt x="227545" y="144833"/>
                          <a:pt x="226035" y="150056"/>
                          <a:pt x="224210" y="155090"/>
                        </a:cubicBezTo>
                        <a:close/>
                        <a:moveTo>
                          <a:pt x="2517" y="139799"/>
                        </a:moveTo>
                        <a:cubicBezTo>
                          <a:pt x="1384" y="134576"/>
                          <a:pt x="629" y="129227"/>
                          <a:pt x="252" y="123878"/>
                        </a:cubicBezTo>
                        <a:lnTo>
                          <a:pt x="4216" y="123626"/>
                        </a:lnTo>
                        <a:cubicBezTo>
                          <a:pt x="4594" y="128786"/>
                          <a:pt x="5286" y="134009"/>
                          <a:pt x="6419" y="139044"/>
                        </a:cubicBezTo>
                        <a:lnTo>
                          <a:pt x="2517" y="139799"/>
                        </a:lnTo>
                        <a:close/>
                        <a:moveTo>
                          <a:pt x="229999" y="131681"/>
                        </a:moveTo>
                        <a:lnTo>
                          <a:pt x="226098" y="131115"/>
                        </a:lnTo>
                        <a:cubicBezTo>
                          <a:pt x="226790" y="126018"/>
                          <a:pt x="227167" y="120795"/>
                          <a:pt x="227167" y="115572"/>
                        </a:cubicBezTo>
                        <a:lnTo>
                          <a:pt x="231132" y="115131"/>
                        </a:lnTo>
                        <a:lnTo>
                          <a:pt x="231132" y="115572"/>
                        </a:lnTo>
                        <a:cubicBezTo>
                          <a:pt x="231132" y="120984"/>
                          <a:pt x="230754" y="126395"/>
                          <a:pt x="229999" y="131681"/>
                        </a:cubicBezTo>
                        <a:close/>
                        <a:moveTo>
                          <a:pt x="1070" y="115761"/>
                        </a:moveTo>
                        <a:lnTo>
                          <a:pt x="0" y="115698"/>
                        </a:lnTo>
                        <a:cubicBezTo>
                          <a:pt x="0" y="110286"/>
                          <a:pt x="378" y="105000"/>
                          <a:pt x="1070" y="99777"/>
                        </a:cubicBezTo>
                        <a:lnTo>
                          <a:pt x="4971" y="100280"/>
                        </a:lnTo>
                        <a:cubicBezTo>
                          <a:pt x="4279" y="105315"/>
                          <a:pt x="3901" y="110475"/>
                          <a:pt x="3901" y="115572"/>
                        </a:cubicBezTo>
                        <a:lnTo>
                          <a:pt x="1070" y="115761"/>
                        </a:lnTo>
                        <a:close/>
                        <a:moveTo>
                          <a:pt x="226916" y="107328"/>
                        </a:moveTo>
                        <a:cubicBezTo>
                          <a:pt x="226538" y="102168"/>
                          <a:pt x="225783" y="97008"/>
                          <a:pt x="224713" y="91911"/>
                        </a:cubicBezTo>
                        <a:lnTo>
                          <a:pt x="228552" y="91093"/>
                        </a:lnTo>
                        <a:cubicBezTo>
                          <a:pt x="229684" y="96316"/>
                          <a:pt x="230440" y="101728"/>
                          <a:pt x="230817" y="107014"/>
                        </a:cubicBezTo>
                        <a:lnTo>
                          <a:pt x="226916" y="107328"/>
                        </a:lnTo>
                        <a:close/>
                        <a:moveTo>
                          <a:pt x="6293" y="92603"/>
                        </a:moveTo>
                        <a:lnTo>
                          <a:pt x="2454" y="91785"/>
                        </a:lnTo>
                        <a:cubicBezTo>
                          <a:pt x="3587" y="86499"/>
                          <a:pt x="5034" y="81276"/>
                          <a:pt x="6859" y="76242"/>
                        </a:cubicBezTo>
                        <a:lnTo>
                          <a:pt x="10572" y="77564"/>
                        </a:lnTo>
                        <a:cubicBezTo>
                          <a:pt x="8810" y="82472"/>
                          <a:pt x="7362" y="87506"/>
                          <a:pt x="6293" y="92603"/>
                        </a:cubicBezTo>
                        <a:close/>
                        <a:moveTo>
                          <a:pt x="222762" y="84423"/>
                        </a:moveTo>
                        <a:cubicBezTo>
                          <a:pt x="221315" y="79451"/>
                          <a:pt x="219490" y="74543"/>
                          <a:pt x="217414" y="69824"/>
                        </a:cubicBezTo>
                        <a:lnTo>
                          <a:pt x="221000" y="68187"/>
                        </a:lnTo>
                        <a:cubicBezTo>
                          <a:pt x="223203" y="73096"/>
                          <a:pt x="225091" y="78193"/>
                          <a:pt x="226601" y="83290"/>
                        </a:cubicBezTo>
                        <a:lnTo>
                          <a:pt x="222762" y="84423"/>
                        </a:lnTo>
                        <a:close/>
                        <a:moveTo>
                          <a:pt x="13466" y="70390"/>
                        </a:moveTo>
                        <a:lnTo>
                          <a:pt x="9880" y="68817"/>
                        </a:lnTo>
                        <a:cubicBezTo>
                          <a:pt x="12019" y="63908"/>
                          <a:pt x="14599" y="59126"/>
                          <a:pt x="17431" y="54595"/>
                        </a:cubicBezTo>
                        <a:lnTo>
                          <a:pt x="20766" y="56672"/>
                        </a:lnTo>
                        <a:cubicBezTo>
                          <a:pt x="17997" y="61014"/>
                          <a:pt x="15543" y="65670"/>
                          <a:pt x="13466" y="70390"/>
                        </a:cubicBezTo>
                        <a:close/>
                        <a:moveTo>
                          <a:pt x="213953" y="62839"/>
                        </a:moveTo>
                        <a:cubicBezTo>
                          <a:pt x="211498" y="58308"/>
                          <a:pt x="208730" y="53840"/>
                          <a:pt x="205646" y="49687"/>
                        </a:cubicBezTo>
                        <a:lnTo>
                          <a:pt x="208856" y="47359"/>
                        </a:lnTo>
                        <a:cubicBezTo>
                          <a:pt x="212002" y="51701"/>
                          <a:pt x="214897" y="56294"/>
                          <a:pt x="217477" y="61014"/>
                        </a:cubicBezTo>
                        <a:lnTo>
                          <a:pt x="213953" y="62839"/>
                        </a:lnTo>
                        <a:close/>
                        <a:moveTo>
                          <a:pt x="25108" y="50190"/>
                        </a:moveTo>
                        <a:lnTo>
                          <a:pt x="21899" y="47862"/>
                        </a:lnTo>
                        <a:cubicBezTo>
                          <a:pt x="25045" y="43520"/>
                          <a:pt x="28506" y="39367"/>
                          <a:pt x="32219" y="35528"/>
                        </a:cubicBezTo>
                        <a:lnTo>
                          <a:pt x="35050" y="38234"/>
                        </a:lnTo>
                        <a:cubicBezTo>
                          <a:pt x="31527" y="41947"/>
                          <a:pt x="28128" y="45974"/>
                          <a:pt x="25108" y="50190"/>
                        </a:cubicBezTo>
                        <a:close/>
                        <a:moveTo>
                          <a:pt x="200801" y="43520"/>
                        </a:moveTo>
                        <a:cubicBezTo>
                          <a:pt x="197466" y="39556"/>
                          <a:pt x="193816" y="35780"/>
                          <a:pt x="189977" y="32382"/>
                        </a:cubicBezTo>
                        <a:lnTo>
                          <a:pt x="192620" y="29424"/>
                        </a:lnTo>
                        <a:cubicBezTo>
                          <a:pt x="196585" y="33011"/>
                          <a:pt x="200360" y="36850"/>
                          <a:pt x="203821" y="41003"/>
                        </a:cubicBezTo>
                        <a:lnTo>
                          <a:pt x="200801" y="43520"/>
                        </a:lnTo>
                        <a:close/>
                        <a:moveTo>
                          <a:pt x="40714" y="32822"/>
                        </a:moveTo>
                        <a:lnTo>
                          <a:pt x="38071" y="29865"/>
                        </a:lnTo>
                        <a:cubicBezTo>
                          <a:pt x="42035" y="26278"/>
                          <a:pt x="46314" y="22880"/>
                          <a:pt x="50719" y="19922"/>
                        </a:cubicBezTo>
                        <a:lnTo>
                          <a:pt x="52922" y="23195"/>
                        </a:lnTo>
                        <a:cubicBezTo>
                          <a:pt x="48643" y="26089"/>
                          <a:pt x="44552" y="29298"/>
                          <a:pt x="40714" y="32822"/>
                        </a:cubicBezTo>
                        <a:close/>
                        <a:moveTo>
                          <a:pt x="183999" y="27411"/>
                        </a:moveTo>
                        <a:cubicBezTo>
                          <a:pt x="179909" y="24201"/>
                          <a:pt x="175567" y="21307"/>
                          <a:pt x="171099" y="18727"/>
                        </a:cubicBezTo>
                        <a:lnTo>
                          <a:pt x="173050" y="15329"/>
                        </a:lnTo>
                        <a:cubicBezTo>
                          <a:pt x="177707" y="17972"/>
                          <a:pt x="182174" y="20992"/>
                          <a:pt x="186453" y="24327"/>
                        </a:cubicBezTo>
                        <a:lnTo>
                          <a:pt x="183999" y="27411"/>
                        </a:lnTo>
                        <a:close/>
                        <a:moveTo>
                          <a:pt x="59529" y="19041"/>
                        </a:moveTo>
                        <a:lnTo>
                          <a:pt x="57516" y="15643"/>
                        </a:lnTo>
                        <a:cubicBezTo>
                          <a:pt x="62172" y="12937"/>
                          <a:pt x="67018" y="10546"/>
                          <a:pt x="71989" y="8532"/>
                        </a:cubicBezTo>
                        <a:lnTo>
                          <a:pt x="73499" y="12182"/>
                        </a:lnTo>
                        <a:cubicBezTo>
                          <a:pt x="68654" y="14133"/>
                          <a:pt x="63997" y="16398"/>
                          <a:pt x="59529" y="19041"/>
                        </a:cubicBezTo>
                        <a:close/>
                        <a:moveTo>
                          <a:pt x="164177" y="15077"/>
                        </a:moveTo>
                        <a:cubicBezTo>
                          <a:pt x="159521" y="12812"/>
                          <a:pt x="154675" y="10861"/>
                          <a:pt x="149704" y="9288"/>
                        </a:cubicBezTo>
                        <a:lnTo>
                          <a:pt x="150900" y="5512"/>
                        </a:lnTo>
                        <a:cubicBezTo>
                          <a:pt x="155997" y="7148"/>
                          <a:pt x="161031" y="9162"/>
                          <a:pt x="165876" y="11490"/>
                        </a:cubicBezTo>
                        <a:lnTo>
                          <a:pt x="164177" y="15077"/>
                        </a:lnTo>
                        <a:close/>
                        <a:moveTo>
                          <a:pt x="80799" y="9476"/>
                        </a:moveTo>
                        <a:lnTo>
                          <a:pt x="79540" y="5764"/>
                        </a:lnTo>
                        <a:cubicBezTo>
                          <a:pt x="84637" y="4065"/>
                          <a:pt x="89923" y="2743"/>
                          <a:pt x="95146" y="1862"/>
                        </a:cubicBezTo>
                        <a:lnTo>
                          <a:pt x="95838" y="5764"/>
                        </a:lnTo>
                        <a:cubicBezTo>
                          <a:pt x="90741" y="6582"/>
                          <a:pt x="85707" y="7840"/>
                          <a:pt x="80799" y="9476"/>
                        </a:cubicBezTo>
                        <a:close/>
                        <a:moveTo>
                          <a:pt x="142216" y="7148"/>
                        </a:moveTo>
                        <a:cubicBezTo>
                          <a:pt x="137181" y="5890"/>
                          <a:pt x="132021" y="5009"/>
                          <a:pt x="126861" y="4505"/>
                        </a:cubicBezTo>
                        <a:lnTo>
                          <a:pt x="127239" y="604"/>
                        </a:lnTo>
                        <a:cubicBezTo>
                          <a:pt x="132588" y="1170"/>
                          <a:pt x="137937" y="2051"/>
                          <a:pt x="143097" y="3309"/>
                        </a:cubicBezTo>
                        <a:lnTo>
                          <a:pt x="142216" y="7148"/>
                        </a:lnTo>
                        <a:close/>
                        <a:moveTo>
                          <a:pt x="103578" y="4568"/>
                        </a:moveTo>
                        <a:lnTo>
                          <a:pt x="103138" y="667"/>
                        </a:lnTo>
                        <a:cubicBezTo>
                          <a:pt x="108424" y="100"/>
                          <a:pt x="113898" y="-89"/>
                          <a:pt x="119247" y="37"/>
                        </a:cubicBezTo>
                        <a:lnTo>
                          <a:pt x="119121" y="4002"/>
                        </a:lnTo>
                        <a:cubicBezTo>
                          <a:pt x="113961" y="3876"/>
                          <a:pt x="108738" y="4065"/>
                          <a:pt x="103578" y="4568"/>
                        </a:cubicBezTo>
                        <a:close/>
                      </a:path>
                    </a:pathLst>
                  </a:custGeom>
                  <a:gradFill>
                    <a:gsLst>
                      <a:gs pos="0">
                        <a:srgbClr val="FDD643"/>
                      </a:gs>
                      <a:gs pos="100000">
                        <a:srgbClr val="E43327"/>
                      </a:gs>
                    </a:gsLst>
                    <a:lin ang="5400000" scaled="0"/>
                  </a:gra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Raleway"/>
                      <a:ea typeface="Raleway"/>
                      <a:cs typeface="Raleway"/>
                      <a:sym typeface="Raleway"/>
                    </a:endParaRPr>
                  </a:p>
                </p:txBody>
              </p:sp>
            </p:grpSp>
          </p:grpSp>
          <p:grpSp>
            <p:nvGrpSpPr>
              <p:cNvPr id="656" name="Google Shape;656;p29"/>
              <p:cNvGrpSpPr/>
              <p:nvPr/>
            </p:nvGrpSpPr>
            <p:grpSpPr>
              <a:xfrm rot="10800000" flipH="1">
                <a:off x="8449864" y="2694845"/>
                <a:ext cx="304808" cy="886583"/>
                <a:chOff x="2414896" y="3264903"/>
                <a:chExt cx="304808" cy="886583"/>
              </a:xfrm>
            </p:grpSpPr>
            <p:sp>
              <p:nvSpPr>
                <p:cNvPr id="657" name="Google Shape;657;p29"/>
                <p:cNvSpPr/>
                <p:nvPr/>
              </p:nvSpPr>
              <p:spPr>
                <a:xfrm>
                  <a:off x="2560951" y="3454824"/>
                  <a:ext cx="23651" cy="296011"/>
                </a:xfrm>
                <a:custGeom>
                  <a:avLst/>
                  <a:gdLst/>
                  <a:ahLst/>
                  <a:cxnLst/>
                  <a:rect l="l" t="t" r="r" b="b"/>
                  <a:pathLst>
                    <a:path w="17934" h="224461" extrusionOk="0">
                      <a:moveTo>
                        <a:pt x="0" y="0"/>
                      </a:moveTo>
                      <a:lnTo>
                        <a:pt x="0" y="44867"/>
                      </a:lnTo>
                      <a:lnTo>
                        <a:pt x="17934" y="44867"/>
                      </a:lnTo>
                      <a:lnTo>
                        <a:pt x="17934" y="0"/>
                      </a:lnTo>
                      <a:lnTo>
                        <a:pt x="0" y="0"/>
                      </a:lnTo>
                      <a:close/>
                      <a:moveTo>
                        <a:pt x="0" y="89797"/>
                      </a:moveTo>
                      <a:lnTo>
                        <a:pt x="0" y="134664"/>
                      </a:lnTo>
                      <a:lnTo>
                        <a:pt x="17934" y="134664"/>
                      </a:lnTo>
                      <a:lnTo>
                        <a:pt x="17934" y="89797"/>
                      </a:lnTo>
                      <a:lnTo>
                        <a:pt x="0" y="89797"/>
                      </a:lnTo>
                      <a:close/>
                      <a:moveTo>
                        <a:pt x="0" y="179594"/>
                      </a:moveTo>
                      <a:lnTo>
                        <a:pt x="0" y="224462"/>
                      </a:lnTo>
                      <a:lnTo>
                        <a:pt x="17934" y="224462"/>
                      </a:lnTo>
                      <a:lnTo>
                        <a:pt x="17934" y="179594"/>
                      </a:lnTo>
                      <a:lnTo>
                        <a:pt x="0" y="179594"/>
                      </a:lnTo>
                      <a:close/>
                    </a:path>
                  </a:pathLst>
                </a:custGeom>
                <a:gradFill>
                  <a:gsLst>
                    <a:gs pos="0">
                      <a:srgbClr val="FDD643"/>
                    </a:gs>
                    <a:gs pos="100000">
                      <a:srgbClr val="E43327"/>
                    </a:gs>
                  </a:gsLst>
                  <a:lin ang="5400000" scaled="0"/>
                </a:gra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658" name="Google Shape;658;p29"/>
                <p:cNvSpPr/>
                <p:nvPr/>
              </p:nvSpPr>
              <p:spPr>
                <a:xfrm>
                  <a:off x="2560951" y="3691666"/>
                  <a:ext cx="23651" cy="296011"/>
                </a:xfrm>
                <a:custGeom>
                  <a:avLst/>
                  <a:gdLst/>
                  <a:ahLst/>
                  <a:cxnLst/>
                  <a:rect l="l" t="t" r="r" b="b"/>
                  <a:pathLst>
                    <a:path w="17934" h="224461" extrusionOk="0">
                      <a:moveTo>
                        <a:pt x="0" y="0"/>
                      </a:moveTo>
                      <a:lnTo>
                        <a:pt x="0" y="44867"/>
                      </a:lnTo>
                      <a:lnTo>
                        <a:pt x="17934" y="44867"/>
                      </a:lnTo>
                      <a:lnTo>
                        <a:pt x="17934" y="0"/>
                      </a:lnTo>
                      <a:lnTo>
                        <a:pt x="0" y="0"/>
                      </a:lnTo>
                      <a:close/>
                      <a:moveTo>
                        <a:pt x="0" y="89797"/>
                      </a:moveTo>
                      <a:lnTo>
                        <a:pt x="0" y="134664"/>
                      </a:lnTo>
                      <a:lnTo>
                        <a:pt x="17934" y="134664"/>
                      </a:lnTo>
                      <a:lnTo>
                        <a:pt x="17934" y="89797"/>
                      </a:lnTo>
                      <a:lnTo>
                        <a:pt x="0" y="89797"/>
                      </a:lnTo>
                      <a:close/>
                      <a:moveTo>
                        <a:pt x="0" y="179594"/>
                      </a:moveTo>
                      <a:lnTo>
                        <a:pt x="0" y="224462"/>
                      </a:lnTo>
                      <a:lnTo>
                        <a:pt x="17934" y="224462"/>
                      </a:lnTo>
                      <a:lnTo>
                        <a:pt x="17934" y="179594"/>
                      </a:lnTo>
                      <a:lnTo>
                        <a:pt x="0" y="179594"/>
                      </a:lnTo>
                      <a:close/>
                    </a:path>
                  </a:pathLst>
                </a:custGeom>
                <a:gradFill>
                  <a:gsLst>
                    <a:gs pos="0">
                      <a:srgbClr val="FDD643"/>
                    </a:gs>
                    <a:gs pos="100000">
                      <a:srgbClr val="E43327"/>
                    </a:gs>
                  </a:gsLst>
                  <a:lin ang="5400000" scaled="0"/>
                </a:gra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659" name="Google Shape;659;p29"/>
                <p:cNvSpPr/>
                <p:nvPr/>
              </p:nvSpPr>
              <p:spPr>
                <a:xfrm rot="-4606435">
                  <a:off x="2495865" y="3982065"/>
                  <a:ext cx="153860" cy="153861"/>
                </a:xfrm>
                <a:custGeom>
                  <a:avLst/>
                  <a:gdLst/>
                  <a:ahLst/>
                  <a:cxnLst/>
                  <a:rect l="l" t="t" r="r" b="b"/>
                  <a:pathLst>
                    <a:path w="116670" h="116670" extrusionOk="0">
                      <a:moveTo>
                        <a:pt x="116670" y="58335"/>
                      </a:moveTo>
                      <a:cubicBezTo>
                        <a:pt x="116670" y="90553"/>
                        <a:pt x="90553" y="116670"/>
                        <a:pt x="58335" y="116670"/>
                      </a:cubicBezTo>
                      <a:cubicBezTo>
                        <a:pt x="26118" y="116670"/>
                        <a:pt x="0" y="90553"/>
                        <a:pt x="0" y="58335"/>
                      </a:cubicBezTo>
                      <a:cubicBezTo>
                        <a:pt x="0" y="26118"/>
                        <a:pt x="26118" y="0"/>
                        <a:pt x="58335" y="0"/>
                      </a:cubicBezTo>
                      <a:cubicBezTo>
                        <a:pt x="90553" y="0"/>
                        <a:pt x="116670" y="26117"/>
                        <a:pt x="116670" y="58335"/>
                      </a:cubicBezTo>
                      <a:close/>
                    </a:path>
                  </a:pathLst>
                </a:custGeom>
                <a:gradFill>
                  <a:gsLst>
                    <a:gs pos="0">
                      <a:srgbClr val="FDD643"/>
                    </a:gs>
                    <a:gs pos="100000">
                      <a:srgbClr val="E43327"/>
                    </a:gs>
                  </a:gsLst>
                  <a:lin ang="5400000" scaled="0"/>
                </a:gra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660" name="Google Shape;660;p29"/>
                <p:cNvSpPr/>
                <p:nvPr/>
              </p:nvSpPr>
              <p:spPr>
                <a:xfrm>
                  <a:off x="2534479" y="4020789"/>
                  <a:ext cx="76512" cy="76512"/>
                </a:xfrm>
                <a:custGeom>
                  <a:avLst/>
                  <a:gdLst/>
                  <a:ahLst/>
                  <a:cxnLst/>
                  <a:rect l="l" t="t" r="r" b="b"/>
                  <a:pathLst>
                    <a:path w="58018" h="58018" extrusionOk="0">
                      <a:moveTo>
                        <a:pt x="0" y="29009"/>
                      </a:moveTo>
                      <a:cubicBezTo>
                        <a:pt x="0" y="12963"/>
                        <a:pt x="12963" y="0"/>
                        <a:pt x="29009" y="0"/>
                      </a:cubicBezTo>
                      <a:cubicBezTo>
                        <a:pt x="45056" y="0"/>
                        <a:pt x="58019" y="12963"/>
                        <a:pt x="58019" y="29009"/>
                      </a:cubicBezTo>
                      <a:cubicBezTo>
                        <a:pt x="58019" y="45056"/>
                        <a:pt x="45056" y="58019"/>
                        <a:pt x="29009" y="58019"/>
                      </a:cubicBezTo>
                      <a:cubicBezTo>
                        <a:pt x="12963" y="58019"/>
                        <a:pt x="0" y="45056"/>
                        <a:pt x="0" y="29009"/>
                      </a:cubicBezTo>
                      <a:close/>
                    </a:path>
                  </a:pathLst>
                </a:custGeom>
                <a:gradFill>
                  <a:gsLst>
                    <a:gs pos="0">
                      <a:srgbClr val="FDD643"/>
                    </a:gs>
                    <a:gs pos="100000">
                      <a:srgbClr val="E43327"/>
                    </a:gs>
                  </a:gsLst>
                  <a:lin ang="5400000" scaled="0"/>
                </a:gra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Raleway"/>
                    <a:ea typeface="Raleway"/>
                    <a:cs typeface="Raleway"/>
                    <a:sym typeface="Raleway"/>
                  </a:endParaRPr>
                </a:p>
              </p:txBody>
            </p:sp>
            <p:grpSp>
              <p:nvGrpSpPr>
                <p:cNvPr id="661" name="Google Shape;661;p29"/>
                <p:cNvGrpSpPr/>
                <p:nvPr/>
              </p:nvGrpSpPr>
              <p:grpSpPr>
                <a:xfrm>
                  <a:off x="2414896" y="3264903"/>
                  <a:ext cx="304808" cy="304857"/>
                  <a:chOff x="1523999" y="3249073"/>
                  <a:chExt cx="231131" cy="231169"/>
                </a:xfrm>
              </p:grpSpPr>
              <p:sp>
                <p:nvSpPr>
                  <p:cNvPr id="662" name="Google Shape;662;p29"/>
                  <p:cNvSpPr/>
                  <p:nvPr/>
                </p:nvSpPr>
                <p:spPr>
                  <a:xfrm>
                    <a:off x="1595169" y="3320281"/>
                    <a:ext cx="88727" cy="88727"/>
                  </a:xfrm>
                  <a:custGeom>
                    <a:avLst/>
                    <a:gdLst/>
                    <a:ahLst/>
                    <a:cxnLst/>
                    <a:rect l="l" t="t" r="r" b="b"/>
                    <a:pathLst>
                      <a:path w="88727" h="88727" extrusionOk="0">
                        <a:moveTo>
                          <a:pt x="88727" y="44364"/>
                        </a:moveTo>
                        <a:cubicBezTo>
                          <a:pt x="88727" y="68865"/>
                          <a:pt x="68865" y="88727"/>
                          <a:pt x="44364" y="88727"/>
                        </a:cubicBezTo>
                        <a:cubicBezTo>
                          <a:pt x="19862" y="88727"/>
                          <a:pt x="0" y="68865"/>
                          <a:pt x="0" y="44364"/>
                        </a:cubicBezTo>
                        <a:cubicBezTo>
                          <a:pt x="0" y="19862"/>
                          <a:pt x="19862" y="0"/>
                          <a:pt x="44364" y="0"/>
                        </a:cubicBezTo>
                        <a:cubicBezTo>
                          <a:pt x="68865" y="0"/>
                          <a:pt x="88727" y="19862"/>
                          <a:pt x="88727" y="44364"/>
                        </a:cubicBezTo>
                        <a:close/>
                      </a:path>
                    </a:pathLst>
                  </a:custGeom>
                  <a:gradFill>
                    <a:gsLst>
                      <a:gs pos="0">
                        <a:srgbClr val="FDD643"/>
                      </a:gs>
                      <a:gs pos="100000">
                        <a:srgbClr val="E43327"/>
                      </a:gs>
                    </a:gsLst>
                    <a:lin ang="5400000" scaled="0"/>
                  </a:gra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663" name="Google Shape;663;p29"/>
                  <p:cNvSpPr/>
                  <p:nvPr/>
                </p:nvSpPr>
                <p:spPr>
                  <a:xfrm>
                    <a:off x="1554518" y="3279693"/>
                    <a:ext cx="170029" cy="169966"/>
                  </a:xfrm>
                  <a:custGeom>
                    <a:avLst/>
                    <a:gdLst/>
                    <a:ahLst/>
                    <a:cxnLst/>
                    <a:rect l="l" t="t" r="r" b="b"/>
                    <a:pathLst>
                      <a:path w="170029" h="169966" extrusionOk="0">
                        <a:moveTo>
                          <a:pt x="85015" y="169967"/>
                        </a:moveTo>
                        <a:cubicBezTo>
                          <a:pt x="38134" y="169967"/>
                          <a:pt x="0" y="131833"/>
                          <a:pt x="0" y="85015"/>
                        </a:cubicBezTo>
                        <a:cubicBezTo>
                          <a:pt x="0" y="38134"/>
                          <a:pt x="38134" y="0"/>
                          <a:pt x="85015" y="0"/>
                        </a:cubicBezTo>
                        <a:cubicBezTo>
                          <a:pt x="131896" y="0"/>
                          <a:pt x="170029" y="38134"/>
                          <a:pt x="170029" y="85015"/>
                        </a:cubicBezTo>
                        <a:cubicBezTo>
                          <a:pt x="170029" y="131833"/>
                          <a:pt x="131896" y="169967"/>
                          <a:pt x="85015" y="169967"/>
                        </a:cubicBezTo>
                        <a:close/>
                        <a:moveTo>
                          <a:pt x="85015" y="7866"/>
                        </a:moveTo>
                        <a:cubicBezTo>
                          <a:pt x="42476" y="7866"/>
                          <a:pt x="7929" y="42476"/>
                          <a:pt x="7929" y="84952"/>
                        </a:cubicBezTo>
                        <a:cubicBezTo>
                          <a:pt x="7929" y="127491"/>
                          <a:pt x="42539" y="162038"/>
                          <a:pt x="85015" y="162038"/>
                        </a:cubicBezTo>
                        <a:cubicBezTo>
                          <a:pt x="127554" y="162038"/>
                          <a:pt x="162101" y="127428"/>
                          <a:pt x="162101" y="84952"/>
                        </a:cubicBezTo>
                        <a:cubicBezTo>
                          <a:pt x="162164" y="42476"/>
                          <a:pt x="127554" y="7866"/>
                          <a:pt x="85015" y="7866"/>
                        </a:cubicBezTo>
                        <a:close/>
                      </a:path>
                    </a:pathLst>
                  </a:custGeom>
                  <a:gradFill>
                    <a:gsLst>
                      <a:gs pos="0">
                        <a:srgbClr val="FDD643"/>
                      </a:gs>
                      <a:gs pos="100000">
                        <a:srgbClr val="E43327"/>
                      </a:gs>
                    </a:gsLst>
                    <a:lin ang="5400000" scaled="0"/>
                  </a:gra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664" name="Google Shape;664;p29"/>
                  <p:cNvSpPr/>
                  <p:nvPr/>
                </p:nvSpPr>
                <p:spPr>
                  <a:xfrm>
                    <a:off x="1523999" y="3249073"/>
                    <a:ext cx="231131" cy="231169"/>
                  </a:xfrm>
                  <a:custGeom>
                    <a:avLst/>
                    <a:gdLst/>
                    <a:ahLst/>
                    <a:cxnLst/>
                    <a:rect l="l" t="t" r="r" b="b"/>
                    <a:pathLst>
                      <a:path w="231131" h="231169" extrusionOk="0">
                        <a:moveTo>
                          <a:pt x="115534" y="231169"/>
                        </a:moveTo>
                        <a:cubicBezTo>
                          <a:pt x="114213" y="231169"/>
                          <a:pt x="112891" y="231169"/>
                          <a:pt x="111633" y="231106"/>
                        </a:cubicBezTo>
                        <a:lnTo>
                          <a:pt x="111759" y="227142"/>
                        </a:lnTo>
                        <a:cubicBezTo>
                          <a:pt x="116919" y="227331"/>
                          <a:pt x="122268" y="227142"/>
                          <a:pt x="127302" y="226575"/>
                        </a:cubicBezTo>
                        <a:lnTo>
                          <a:pt x="127742" y="230477"/>
                        </a:lnTo>
                        <a:cubicBezTo>
                          <a:pt x="123778" y="230917"/>
                          <a:pt x="119688" y="231169"/>
                          <a:pt x="115534" y="231169"/>
                        </a:cubicBezTo>
                        <a:close/>
                        <a:moveTo>
                          <a:pt x="103578" y="230540"/>
                        </a:moveTo>
                        <a:cubicBezTo>
                          <a:pt x="98229" y="229974"/>
                          <a:pt x="92881" y="229092"/>
                          <a:pt x="87721" y="227771"/>
                        </a:cubicBezTo>
                        <a:lnTo>
                          <a:pt x="88664" y="223932"/>
                        </a:lnTo>
                        <a:cubicBezTo>
                          <a:pt x="93699" y="225191"/>
                          <a:pt x="98859" y="226072"/>
                          <a:pt x="104019" y="226575"/>
                        </a:cubicBezTo>
                        <a:lnTo>
                          <a:pt x="103578" y="230540"/>
                        </a:lnTo>
                        <a:close/>
                        <a:moveTo>
                          <a:pt x="135734" y="229407"/>
                        </a:moveTo>
                        <a:lnTo>
                          <a:pt x="135042" y="225506"/>
                        </a:lnTo>
                        <a:cubicBezTo>
                          <a:pt x="140139" y="224625"/>
                          <a:pt x="145236" y="223303"/>
                          <a:pt x="150144" y="221730"/>
                        </a:cubicBezTo>
                        <a:lnTo>
                          <a:pt x="151340" y="225443"/>
                        </a:lnTo>
                        <a:cubicBezTo>
                          <a:pt x="146306" y="227142"/>
                          <a:pt x="141020" y="228463"/>
                          <a:pt x="135734" y="229407"/>
                        </a:cubicBezTo>
                        <a:close/>
                        <a:moveTo>
                          <a:pt x="79981" y="225569"/>
                        </a:moveTo>
                        <a:cubicBezTo>
                          <a:pt x="74883" y="223932"/>
                          <a:pt x="69849" y="221919"/>
                          <a:pt x="65004" y="219528"/>
                        </a:cubicBezTo>
                        <a:lnTo>
                          <a:pt x="66703" y="216004"/>
                        </a:lnTo>
                        <a:cubicBezTo>
                          <a:pt x="71359" y="218269"/>
                          <a:pt x="76268" y="220220"/>
                          <a:pt x="81176" y="221793"/>
                        </a:cubicBezTo>
                        <a:lnTo>
                          <a:pt x="79981" y="225569"/>
                        </a:lnTo>
                        <a:close/>
                        <a:moveTo>
                          <a:pt x="158954" y="222737"/>
                        </a:moveTo>
                        <a:lnTo>
                          <a:pt x="157444" y="219087"/>
                        </a:lnTo>
                        <a:cubicBezTo>
                          <a:pt x="162226" y="217136"/>
                          <a:pt x="166946" y="214871"/>
                          <a:pt x="171414" y="212228"/>
                        </a:cubicBezTo>
                        <a:lnTo>
                          <a:pt x="173365" y="215626"/>
                        </a:lnTo>
                        <a:cubicBezTo>
                          <a:pt x="168771" y="218332"/>
                          <a:pt x="163925" y="220723"/>
                          <a:pt x="158954" y="222737"/>
                        </a:cubicBezTo>
                        <a:close/>
                        <a:moveTo>
                          <a:pt x="57893" y="215752"/>
                        </a:moveTo>
                        <a:cubicBezTo>
                          <a:pt x="53236" y="213046"/>
                          <a:pt x="48706" y="210026"/>
                          <a:pt x="44552" y="206753"/>
                        </a:cubicBezTo>
                        <a:lnTo>
                          <a:pt x="47007" y="203670"/>
                        </a:lnTo>
                        <a:cubicBezTo>
                          <a:pt x="51034" y="206816"/>
                          <a:pt x="55376" y="209774"/>
                          <a:pt x="59907" y="212354"/>
                        </a:cubicBezTo>
                        <a:lnTo>
                          <a:pt x="57893" y="215752"/>
                        </a:lnTo>
                        <a:close/>
                        <a:moveTo>
                          <a:pt x="180224" y="211410"/>
                        </a:moveTo>
                        <a:lnTo>
                          <a:pt x="178021" y="208138"/>
                        </a:lnTo>
                        <a:cubicBezTo>
                          <a:pt x="182300" y="205243"/>
                          <a:pt x="186391" y="202034"/>
                          <a:pt x="190292" y="198573"/>
                        </a:cubicBezTo>
                        <a:lnTo>
                          <a:pt x="192935" y="201530"/>
                        </a:lnTo>
                        <a:cubicBezTo>
                          <a:pt x="188908" y="205054"/>
                          <a:pt x="184629" y="208389"/>
                          <a:pt x="180224" y="211410"/>
                        </a:cubicBezTo>
                        <a:close/>
                        <a:moveTo>
                          <a:pt x="38323" y="201593"/>
                        </a:moveTo>
                        <a:cubicBezTo>
                          <a:pt x="34358" y="198006"/>
                          <a:pt x="30583" y="194105"/>
                          <a:pt x="27122" y="190015"/>
                        </a:cubicBezTo>
                        <a:lnTo>
                          <a:pt x="30142" y="187498"/>
                        </a:lnTo>
                        <a:cubicBezTo>
                          <a:pt x="33477" y="191462"/>
                          <a:pt x="37127" y="195238"/>
                          <a:pt x="40966" y="198699"/>
                        </a:cubicBezTo>
                        <a:lnTo>
                          <a:pt x="38323" y="201593"/>
                        </a:lnTo>
                        <a:close/>
                        <a:moveTo>
                          <a:pt x="198724" y="195867"/>
                        </a:moveTo>
                        <a:lnTo>
                          <a:pt x="195893" y="193098"/>
                        </a:lnTo>
                        <a:cubicBezTo>
                          <a:pt x="199479" y="189385"/>
                          <a:pt x="202877" y="185358"/>
                          <a:pt x="205898" y="181205"/>
                        </a:cubicBezTo>
                        <a:lnTo>
                          <a:pt x="209107" y="183533"/>
                        </a:lnTo>
                        <a:cubicBezTo>
                          <a:pt x="205961" y="187812"/>
                          <a:pt x="202437" y="191965"/>
                          <a:pt x="198724" y="195867"/>
                        </a:cubicBezTo>
                        <a:close/>
                        <a:moveTo>
                          <a:pt x="22150" y="183659"/>
                        </a:moveTo>
                        <a:cubicBezTo>
                          <a:pt x="19004" y="179317"/>
                          <a:pt x="16109" y="174723"/>
                          <a:pt x="13592" y="170004"/>
                        </a:cubicBezTo>
                        <a:lnTo>
                          <a:pt x="17053" y="168116"/>
                        </a:lnTo>
                        <a:cubicBezTo>
                          <a:pt x="19507" y="172647"/>
                          <a:pt x="22276" y="177115"/>
                          <a:pt x="25360" y="181268"/>
                        </a:cubicBezTo>
                        <a:lnTo>
                          <a:pt x="22150" y="183659"/>
                        </a:lnTo>
                        <a:close/>
                        <a:moveTo>
                          <a:pt x="213575" y="176800"/>
                        </a:moveTo>
                        <a:lnTo>
                          <a:pt x="210240" y="174723"/>
                        </a:lnTo>
                        <a:cubicBezTo>
                          <a:pt x="213009" y="170318"/>
                          <a:pt x="215463" y="165725"/>
                          <a:pt x="217539" y="161005"/>
                        </a:cubicBezTo>
                        <a:lnTo>
                          <a:pt x="221126" y="162578"/>
                        </a:lnTo>
                        <a:cubicBezTo>
                          <a:pt x="218987" y="167487"/>
                          <a:pt x="216407" y="172269"/>
                          <a:pt x="213575" y="176800"/>
                        </a:cubicBezTo>
                        <a:close/>
                        <a:moveTo>
                          <a:pt x="10068" y="162767"/>
                        </a:moveTo>
                        <a:cubicBezTo>
                          <a:pt x="7866" y="157859"/>
                          <a:pt x="6041" y="152762"/>
                          <a:pt x="4531" y="147665"/>
                        </a:cubicBezTo>
                        <a:lnTo>
                          <a:pt x="8306" y="146595"/>
                        </a:lnTo>
                        <a:cubicBezTo>
                          <a:pt x="9754" y="151566"/>
                          <a:pt x="11516" y="156474"/>
                          <a:pt x="13655" y="161194"/>
                        </a:cubicBezTo>
                        <a:lnTo>
                          <a:pt x="10068" y="162767"/>
                        </a:lnTo>
                        <a:close/>
                        <a:moveTo>
                          <a:pt x="224210" y="155090"/>
                        </a:moveTo>
                        <a:lnTo>
                          <a:pt x="220497" y="153706"/>
                        </a:lnTo>
                        <a:cubicBezTo>
                          <a:pt x="222259" y="148860"/>
                          <a:pt x="223706" y="143826"/>
                          <a:pt x="224776" y="138729"/>
                        </a:cubicBezTo>
                        <a:lnTo>
                          <a:pt x="228615" y="139547"/>
                        </a:lnTo>
                        <a:cubicBezTo>
                          <a:pt x="227545" y="144833"/>
                          <a:pt x="226035" y="150056"/>
                          <a:pt x="224210" y="155090"/>
                        </a:cubicBezTo>
                        <a:close/>
                        <a:moveTo>
                          <a:pt x="2517" y="139799"/>
                        </a:moveTo>
                        <a:cubicBezTo>
                          <a:pt x="1384" y="134576"/>
                          <a:pt x="629" y="129227"/>
                          <a:pt x="252" y="123878"/>
                        </a:cubicBezTo>
                        <a:lnTo>
                          <a:pt x="4216" y="123626"/>
                        </a:lnTo>
                        <a:cubicBezTo>
                          <a:pt x="4594" y="128786"/>
                          <a:pt x="5286" y="134009"/>
                          <a:pt x="6419" y="139044"/>
                        </a:cubicBezTo>
                        <a:lnTo>
                          <a:pt x="2517" y="139799"/>
                        </a:lnTo>
                        <a:close/>
                        <a:moveTo>
                          <a:pt x="229999" y="131681"/>
                        </a:moveTo>
                        <a:lnTo>
                          <a:pt x="226098" y="131115"/>
                        </a:lnTo>
                        <a:cubicBezTo>
                          <a:pt x="226790" y="126018"/>
                          <a:pt x="227167" y="120795"/>
                          <a:pt x="227167" y="115572"/>
                        </a:cubicBezTo>
                        <a:lnTo>
                          <a:pt x="231132" y="115131"/>
                        </a:lnTo>
                        <a:lnTo>
                          <a:pt x="231132" y="115572"/>
                        </a:lnTo>
                        <a:cubicBezTo>
                          <a:pt x="231132" y="120984"/>
                          <a:pt x="230754" y="126395"/>
                          <a:pt x="229999" y="131681"/>
                        </a:cubicBezTo>
                        <a:close/>
                        <a:moveTo>
                          <a:pt x="1070" y="115761"/>
                        </a:moveTo>
                        <a:lnTo>
                          <a:pt x="0" y="115698"/>
                        </a:lnTo>
                        <a:cubicBezTo>
                          <a:pt x="0" y="110286"/>
                          <a:pt x="378" y="105000"/>
                          <a:pt x="1070" y="99777"/>
                        </a:cubicBezTo>
                        <a:lnTo>
                          <a:pt x="4971" y="100280"/>
                        </a:lnTo>
                        <a:cubicBezTo>
                          <a:pt x="4279" y="105315"/>
                          <a:pt x="3901" y="110475"/>
                          <a:pt x="3901" y="115572"/>
                        </a:cubicBezTo>
                        <a:lnTo>
                          <a:pt x="1070" y="115761"/>
                        </a:lnTo>
                        <a:close/>
                        <a:moveTo>
                          <a:pt x="226916" y="107328"/>
                        </a:moveTo>
                        <a:cubicBezTo>
                          <a:pt x="226538" y="102168"/>
                          <a:pt x="225783" y="97008"/>
                          <a:pt x="224713" y="91911"/>
                        </a:cubicBezTo>
                        <a:lnTo>
                          <a:pt x="228552" y="91093"/>
                        </a:lnTo>
                        <a:cubicBezTo>
                          <a:pt x="229684" y="96316"/>
                          <a:pt x="230440" y="101728"/>
                          <a:pt x="230817" y="107014"/>
                        </a:cubicBezTo>
                        <a:lnTo>
                          <a:pt x="226916" y="107328"/>
                        </a:lnTo>
                        <a:close/>
                        <a:moveTo>
                          <a:pt x="6293" y="92603"/>
                        </a:moveTo>
                        <a:lnTo>
                          <a:pt x="2454" y="91785"/>
                        </a:lnTo>
                        <a:cubicBezTo>
                          <a:pt x="3587" y="86499"/>
                          <a:pt x="5034" y="81276"/>
                          <a:pt x="6859" y="76242"/>
                        </a:cubicBezTo>
                        <a:lnTo>
                          <a:pt x="10572" y="77564"/>
                        </a:lnTo>
                        <a:cubicBezTo>
                          <a:pt x="8810" y="82472"/>
                          <a:pt x="7362" y="87506"/>
                          <a:pt x="6293" y="92603"/>
                        </a:cubicBezTo>
                        <a:close/>
                        <a:moveTo>
                          <a:pt x="222762" y="84423"/>
                        </a:moveTo>
                        <a:cubicBezTo>
                          <a:pt x="221315" y="79451"/>
                          <a:pt x="219490" y="74543"/>
                          <a:pt x="217414" y="69824"/>
                        </a:cubicBezTo>
                        <a:lnTo>
                          <a:pt x="221000" y="68187"/>
                        </a:lnTo>
                        <a:cubicBezTo>
                          <a:pt x="223203" y="73096"/>
                          <a:pt x="225091" y="78193"/>
                          <a:pt x="226601" y="83290"/>
                        </a:cubicBezTo>
                        <a:lnTo>
                          <a:pt x="222762" y="84423"/>
                        </a:lnTo>
                        <a:close/>
                        <a:moveTo>
                          <a:pt x="13466" y="70390"/>
                        </a:moveTo>
                        <a:lnTo>
                          <a:pt x="9880" y="68817"/>
                        </a:lnTo>
                        <a:cubicBezTo>
                          <a:pt x="12019" y="63908"/>
                          <a:pt x="14599" y="59126"/>
                          <a:pt x="17431" y="54595"/>
                        </a:cubicBezTo>
                        <a:lnTo>
                          <a:pt x="20766" y="56672"/>
                        </a:lnTo>
                        <a:cubicBezTo>
                          <a:pt x="17997" y="61014"/>
                          <a:pt x="15543" y="65670"/>
                          <a:pt x="13466" y="70390"/>
                        </a:cubicBezTo>
                        <a:close/>
                        <a:moveTo>
                          <a:pt x="213953" y="62839"/>
                        </a:moveTo>
                        <a:cubicBezTo>
                          <a:pt x="211498" y="58308"/>
                          <a:pt x="208730" y="53840"/>
                          <a:pt x="205646" y="49687"/>
                        </a:cubicBezTo>
                        <a:lnTo>
                          <a:pt x="208856" y="47359"/>
                        </a:lnTo>
                        <a:cubicBezTo>
                          <a:pt x="212002" y="51701"/>
                          <a:pt x="214897" y="56294"/>
                          <a:pt x="217477" y="61014"/>
                        </a:cubicBezTo>
                        <a:lnTo>
                          <a:pt x="213953" y="62839"/>
                        </a:lnTo>
                        <a:close/>
                        <a:moveTo>
                          <a:pt x="25108" y="50190"/>
                        </a:moveTo>
                        <a:lnTo>
                          <a:pt x="21899" y="47862"/>
                        </a:lnTo>
                        <a:cubicBezTo>
                          <a:pt x="25045" y="43520"/>
                          <a:pt x="28506" y="39367"/>
                          <a:pt x="32219" y="35528"/>
                        </a:cubicBezTo>
                        <a:lnTo>
                          <a:pt x="35050" y="38234"/>
                        </a:lnTo>
                        <a:cubicBezTo>
                          <a:pt x="31527" y="41947"/>
                          <a:pt x="28128" y="45974"/>
                          <a:pt x="25108" y="50190"/>
                        </a:cubicBezTo>
                        <a:close/>
                        <a:moveTo>
                          <a:pt x="200801" y="43520"/>
                        </a:moveTo>
                        <a:cubicBezTo>
                          <a:pt x="197466" y="39556"/>
                          <a:pt x="193816" y="35780"/>
                          <a:pt x="189977" y="32382"/>
                        </a:cubicBezTo>
                        <a:lnTo>
                          <a:pt x="192620" y="29424"/>
                        </a:lnTo>
                        <a:cubicBezTo>
                          <a:pt x="196585" y="33011"/>
                          <a:pt x="200360" y="36850"/>
                          <a:pt x="203821" y="41003"/>
                        </a:cubicBezTo>
                        <a:lnTo>
                          <a:pt x="200801" y="43520"/>
                        </a:lnTo>
                        <a:close/>
                        <a:moveTo>
                          <a:pt x="40714" y="32822"/>
                        </a:moveTo>
                        <a:lnTo>
                          <a:pt x="38071" y="29865"/>
                        </a:lnTo>
                        <a:cubicBezTo>
                          <a:pt x="42035" y="26278"/>
                          <a:pt x="46314" y="22880"/>
                          <a:pt x="50719" y="19922"/>
                        </a:cubicBezTo>
                        <a:lnTo>
                          <a:pt x="52922" y="23195"/>
                        </a:lnTo>
                        <a:cubicBezTo>
                          <a:pt x="48643" y="26089"/>
                          <a:pt x="44552" y="29298"/>
                          <a:pt x="40714" y="32822"/>
                        </a:cubicBezTo>
                        <a:close/>
                        <a:moveTo>
                          <a:pt x="183999" y="27411"/>
                        </a:moveTo>
                        <a:cubicBezTo>
                          <a:pt x="179909" y="24201"/>
                          <a:pt x="175567" y="21307"/>
                          <a:pt x="171099" y="18727"/>
                        </a:cubicBezTo>
                        <a:lnTo>
                          <a:pt x="173050" y="15329"/>
                        </a:lnTo>
                        <a:cubicBezTo>
                          <a:pt x="177707" y="17972"/>
                          <a:pt x="182174" y="20992"/>
                          <a:pt x="186453" y="24327"/>
                        </a:cubicBezTo>
                        <a:lnTo>
                          <a:pt x="183999" y="27411"/>
                        </a:lnTo>
                        <a:close/>
                        <a:moveTo>
                          <a:pt x="59529" y="19041"/>
                        </a:moveTo>
                        <a:lnTo>
                          <a:pt x="57516" y="15643"/>
                        </a:lnTo>
                        <a:cubicBezTo>
                          <a:pt x="62172" y="12937"/>
                          <a:pt x="67018" y="10546"/>
                          <a:pt x="71989" y="8532"/>
                        </a:cubicBezTo>
                        <a:lnTo>
                          <a:pt x="73499" y="12182"/>
                        </a:lnTo>
                        <a:cubicBezTo>
                          <a:pt x="68654" y="14133"/>
                          <a:pt x="63997" y="16398"/>
                          <a:pt x="59529" y="19041"/>
                        </a:cubicBezTo>
                        <a:close/>
                        <a:moveTo>
                          <a:pt x="164177" y="15077"/>
                        </a:moveTo>
                        <a:cubicBezTo>
                          <a:pt x="159521" y="12812"/>
                          <a:pt x="154675" y="10861"/>
                          <a:pt x="149704" y="9288"/>
                        </a:cubicBezTo>
                        <a:lnTo>
                          <a:pt x="150900" y="5512"/>
                        </a:lnTo>
                        <a:cubicBezTo>
                          <a:pt x="155997" y="7148"/>
                          <a:pt x="161031" y="9162"/>
                          <a:pt x="165876" y="11490"/>
                        </a:cubicBezTo>
                        <a:lnTo>
                          <a:pt x="164177" y="15077"/>
                        </a:lnTo>
                        <a:close/>
                        <a:moveTo>
                          <a:pt x="80799" y="9476"/>
                        </a:moveTo>
                        <a:lnTo>
                          <a:pt x="79540" y="5764"/>
                        </a:lnTo>
                        <a:cubicBezTo>
                          <a:pt x="84637" y="4065"/>
                          <a:pt x="89923" y="2743"/>
                          <a:pt x="95146" y="1862"/>
                        </a:cubicBezTo>
                        <a:lnTo>
                          <a:pt x="95838" y="5764"/>
                        </a:lnTo>
                        <a:cubicBezTo>
                          <a:pt x="90741" y="6582"/>
                          <a:pt x="85707" y="7840"/>
                          <a:pt x="80799" y="9476"/>
                        </a:cubicBezTo>
                        <a:close/>
                        <a:moveTo>
                          <a:pt x="142216" y="7148"/>
                        </a:moveTo>
                        <a:cubicBezTo>
                          <a:pt x="137181" y="5890"/>
                          <a:pt x="132021" y="5009"/>
                          <a:pt x="126861" y="4505"/>
                        </a:cubicBezTo>
                        <a:lnTo>
                          <a:pt x="127239" y="604"/>
                        </a:lnTo>
                        <a:cubicBezTo>
                          <a:pt x="132588" y="1170"/>
                          <a:pt x="137937" y="2051"/>
                          <a:pt x="143097" y="3309"/>
                        </a:cubicBezTo>
                        <a:lnTo>
                          <a:pt x="142216" y="7148"/>
                        </a:lnTo>
                        <a:close/>
                        <a:moveTo>
                          <a:pt x="103578" y="4568"/>
                        </a:moveTo>
                        <a:lnTo>
                          <a:pt x="103138" y="667"/>
                        </a:lnTo>
                        <a:cubicBezTo>
                          <a:pt x="108424" y="100"/>
                          <a:pt x="113898" y="-89"/>
                          <a:pt x="119247" y="37"/>
                        </a:cubicBezTo>
                        <a:lnTo>
                          <a:pt x="119121" y="4002"/>
                        </a:lnTo>
                        <a:cubicBezTo>
                          <a:pt x="113961" y="3876"/>
                          <a:pt x="108738" y="4065"/>
                          <a:pt x="103578" y="4568"/>
                        </a:cubicBezTo>
                        <a:close/>
                      </a:path>
                    </a:pathLst>
                  </a:custGeom>
                  <a:gradFill>
                    <a:gsLst>
                      <a:gs pos="0">
                        <a:srgbClr val="FDD643"/>
                      </a:gs>
                      <a:gs pos="100000">
                        <a:srgbClr val="E43327"/>
                      </a:gs>
                    </a:gsLst>
                    <a:lin ang="5400000" scaled="0"/>
                  </a:gra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Raleway"/>
                      <a:ea typeface="Raleway"/>
                      <a:cs typeface="Raleway"/>
                      <a:sym typeface="Raleway"/>
                    </a:endParaRPr>
                  </a:p>
                </p:txBody>
              </p:sp>
            </p:grpSp>
          </p:grpSp>
          <p:grpSp>
            <p:nvGrpSpPr>
              <p:cNvPr id="665" name="Google Shape;665;p29"/>
              <p:cNvGrpSpPr/>
              <p:nvPr/>
            </p:nvGrpSpPr>
            <p:grpSpPr>
              <a:xfrm>
                <a:off x="10222764" y="3276571"/>
                <a:ext cx="304808" cy="886583"/>
                <a:chOff x="2414896" y="3264903"/>
                <a:chExt cx="304808" cy="886583"/>
              </a:xfrm>
            </p:grpSpPr>
            <p:sp>
              <p:nvSpPr>
                <p:cNvPr id="666" name="Google Shape;666;p29"/>
                <p:cNvSpPr/>
                <p:nvPr/>
              </p:nvSpPr>
              <p:spPr>
                <a:xfrm>
                  <a:off x="2560951" y="3454824"/>
                  <a:ext cx="23651" cy="296011"/>
                </a:xfrm>
                <a:custGeom>
                  <a:avLst/>
                  <a:gdLst/>
                  <a:ahLst/>
                  <a:cxnLst/>
                  <a:rect l="l" t="t" r="r" b="b"/>
                  <a:pathLst>
                    <a:path w="17934" h="224461" extrusionOk="0">
                      <a:moveTo>
                        <a:pt x="0" y="0"/>
                      </a:moveTo>
                      <a:lnTo>
                        <a:pt x="0" y="44867"/>
                      </a:lnTo>
                      <a:lnTo>
                        <a:pt x="17934" y="44867"/>
                      </a:lnTo>
                      <a:lnTo>
                        <a:pt x="17934" y="0"/>
                      </a:lnTo>
                      <a:lnTo>
                        <a:pt x="0" y="0"/>
                      </a:lnTo>
                      <a:close/>
                      <a:moveTo>
                        <a:pt x="0" y="89797"/>
                      </a:moveTo>
                      <a:lnTo>
                        <a:pt x="0" y="134664"/>
                      </a:lnTo>
                      <a:lnTo>
                        <a:pt x="17934" y="134664"/>
                      </a:lnTo>
                      <a:lnTo>
                        <a:pt x="17934" y="89797"/>
                      </a:lnTo>
                      <a:lnTo>
                        <a:pt x="0" y="89797"/>
                      </a:lnTo>
                      <a:close/>
                      <a:moveTo>
                        <a:pt x="0" y="179594"/>
                      </a:moveTo>
                      <a:lnTo>
                        <a:pt x="0" y="224462"/>
                      </a:lnTo>
                      <a:lnTo>
                        <a:pt x="17934" y="224462"/>
                      </a:lnTo>
                      <a:lnTo>
                        <a:pt x="17934" y="179594"/>
                      </a:lnTo>
                      <a:lnTo>
                        <a:pt x="0" y="179594"/>
                      </a:lnTo>
                      <a:close/>
                    </a:path>
                  </a:pathLst>
                </a:custGeom>
                <a:gradFill>
                  <a:gsLst>
                    <a:gs pos="0">
                      <a:srgbClr val="FDD643"/>
                    </a:gs>
                    <a:gs pos="100000">
                      <a:srgbClr val="E43327"/>
                    </a:gs>
                  </a:gsLst>
                  <a:lin ang="5400000" scaled="0"/>
                </a:gra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667" name="Google Shape;667;p29"/>
                <p:cNvSpPr/>
                <p:nvPr/>
              </p:nvSpPr>
              <p:spPr>
                <a:xfrm>
                  <a:off x="2560951" y="3691666"/>
                  <a:ext cx="23651" cy="296011"/>
                </a:xfrm>
                <a:custGeom>
                  <a:avLst/>
                  <a:gdLst/>
                  <a:ahLst/>
                  <a:cxnLst/>
                  <a:rect l="l" t="t" r="r" b="b"/>
                  <a:pathLst>
                    <a:path w="17934" h="224461" extrusionOk="0">
                      <a:moveTo>
                        <a:pt x="0" y="0"/>
                      </a:moveTo>
                      <a:lnTo>
                        <a:pt x="0" y="44867"/>
                      </a:lnTo>
                      <a:lnTo>
                        <a:pt x="17934" y="44867"/>
                      </a:lnTo>
                      <a:lnTo>
                        <a:pt x="17934" y="0"/>
                      </a:lnTo>
                      <a:lnTo>
                        <a:pt x="0" y="0"/>
                      </a:lnTo>
                      <a:close/>
                      <a:moveTo>
                        <a:pt x="0" y="89797"/>
                      </a:moveTo>
                      <a:lnTo>
                        <a:pt x="0" y="134664"/>
                      </a:lnTo>
                      <a:lnTo>
                        <a:pt x="17934" y="134664"/>
                      </a:lnTo>
                      <a:lnTo>
                        <a:pt x="17934" y="89797"/>
                      </a:lnTo>
                      <a:lnTo>
                        <a:pt x="0" y="89797"/>
                      </a:lnTo>
                      <a:close/>
                      <a:moveTo>
                        <a:pt x="0" y="179594"/>
                      </a:moveTo>
                      <a:lnTo>
                        <a:pt x="0" y="224462"/>
                      </a:lnTo>
                      <a:lnTo>
                        <a:pt x="17934" y="224462"/>
                      </a:lnTo>
                      <a:lnTo>
                        <a:pt x="17934" y="179594"/>
                      </a:lnTo>
                      <a:lnTo>
                        <a:pt x="0" y="179594"/>
                      </a:lnTo>
                      <a:close/>
                    </a:path>
                  </a:pathLst>
                </a:custGeom>
                <a:gradFill>
                  <a:gsLst>
                    <a:gs pos="0">
                      <a:srgbClr val="FDD643"/>
                    </a:gs>
                    <a:gs pos="100000">
                      <a:srgbClr val="E43327"/>
                    </a:gs>
                  </a:gsLst>
                  <a:lin ang="5400000" scaled="0"/>
                </a:gra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668" name="Google Shape;668;p29"/>
                <p:cNvSpPr/>
                <p:nvPr/>
              </p:nvSpPr>
              <p:spPr>
                <a:xfrm rot="-4606435">
                  <a:off x="2495865" y="3982065"/>
                  <a:ext cx="153860" cy="153861"/>
                </a:xfrm>
                <a:custGeom>
                  <a:avLst/>
                  <a:gdLst/>
                  <a:ahLst/>
                  <a:cxnLst/>
                  <a:rect l="l" t="t" r="r" b="b"/>
                  <a:pathLst>
                    <a:path w="116670" h="116670" extrusionOk="0">
                      <a:moveTo>
                        <a:pt x="116670" y="58335"/>
                      </a:moveTo>
                      <a:cubicBezTo>
                        <a:pt x="116670" y="90553"/>
                        <a:pt x="90553" y="116670"/>
                        <a:pt x="58335" y="116670"/>
                      </a:cubicBezTo>
                      <a:cubicBezTo>
                        <a:pt x="26118" y="116670"/>
                        <a:pt x="0" y="90553"/>
                        <a:pt x="0" y="58335"/>
                      </a:cubicBezTo>
                      <a:cubicBezTo>
                        <a:pt x="0" y="26118"/>
                        <a:pt x="26118" y="0"/>
                        <a:pt x="58335" y="0"/>
                      </a:cubicBezTo>
                      <a:cubicBezTo>
                        <a:pt x="90553" y="0"/>
                        <a:pt x="116670" y="26117"/>
                        <a:pt x="116670" y="58335"/>
                      </a:cubicBezTo>
                      <a:close/>
                    </a:path>
                  </a:pathLst>
                </a:custGeom>
                <a:gradFill>
                  <a:gsLst>
                    <a:gs pos="0">
                      <a:srgbClr val="FDD643"/>
                    </a:gs>
                    <a:gs pos="100000">
                      <a:srgbClr val="E43327"/>
                    </a:gs>
                  </a:gsLst>
                  <a:lin ang="5400000" scaled="0"/>
                </a:gra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669" name="Google Shape;669;p29"/>
                <p:cNvSpPr/>
                <p:nvPr/>
              </p:nvSpPr>
              <p:spPr>
                <a:xfrm>
                  <a:off x="2534479" y="4020789"/>
                  <a:ext cx="76512" cy="76512"/>
                </a:xfrm>
                <a:custGeom>
                  <a:avLst/>
                  <a:gdLst/>
                  <a:ahLst/>
                  <a:cxnLst/>
                  <a:rect l="l" t="t" r="r" b="b"/>
                  <a:pathLst>
                    <a:path w="58018" h="58018" extrusionOk="0">
                      <a:moveTo>
                        <a:pt x="0" y="29009"/>
                      </a:moveTo>
                      <a:cubicBezTo>
                        <a:pt x="0" y="12963"/>
                        <a:pt x="12963" y="0"/>
                        <a:pt x="29009" y="0"/>
                      </a:cubicBezTo>
                      <a:cubicBezTo>
                        <a:pt x="45056" y="0"/>
                        <a:pt x="58019" y="12963"/>
                        <a:pt x="58019" y="29009"/>
                      </a:cubicBezTo>
                      <a:cubicBezTo>
                        <a:pt x="58019" y="45056"/>
                        <a:pt x="45056" y="58019"/>
                        <a:pt x="29009" y="58019"/>
                      </a:cubicBezTo>
                      <a:cubicBezTo>
                        <a:pt x="12963" y="58019"/>
                        <a:pt x="0" y="45056"/>
                        <a:pt x="0" y="29009"/>
                      </a:cubicBezTo>
                      <a:close/>
                    </a:path>
                  </a:pathLst>
                </a:custGeom>
                <a:gradFill>
                  <a:gsLst>
                    <a:gs pos="0">
                      <a:srgbClr val="FDD643"/>
                    </a:gs>
                    <a:gs pos="100000">
                      <a:srgbClr val="E43327"/>
                    </a:gs>
                  </a:gsLst>
                  <a:lin ang="5400000" scaled="0"/>
                </a:gra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Raleway"/>
                    <a:ea typeface="Raleway"/>
                    <a:cs typeface="Raleway"/>
                    <a:sym typeface="Raleway"/>
                  </a:endParaRPr>
                </a:p>
              </p:txBody>
            </p:sp>
            <p:grpSp>
              <p:nvGrpSpPr>
                <p:cNvPr id="670" name="Google Shape;670;p29"/>
                <p:cNvGrpSpPr/>
                <p:nvPr/>
              </p:nvGrpSpPr>
              <p:grpSpPr>
                <a:xfrm>
                  <a:off x="2414896" y="3264903"/>
                  <a:ext cx="304808" cy="304857"/>
                  <a:chOff x="1523999" y="3249073"/>
                  <a:chExt cx="231131" cy="231169"/>
                </a:xfrm>
              </p:grpSpPr>
              <p:sp>
                <p:nvSpPr>
                  <p:cNvPr id="671" name="Google Shape;671;p29"/>
                  <p:cNvSpPr/>
                  <p:nvPr/>
                </p:nvSpPr>
                <p:spPr>
                  <a:xfrm>
                    <a:off x="1595169" y="3320281"/>
                    <a:ext cx="88727" cy="88727"/>
                  </a:xfrm>
                  <a:custGeom>
                    <a:avLst/>
                    <a:gdLst/>
                    <a:ahLst/>
                    <a:cxnLst/>
                    <a:rect l="l" t="t" r="r" b="b"/>
                    <a:pathLst>
                      <a:path w="88727" h="88727" extrusionOk="0">
                        <a:moveTo>
                          <a:pt x="88727" y="44364"/>
                        </a:moveTo>
                        <a:cubicBezTo>
                          <a:pt x="88727" y="68865"/>
                          <a:pt x="68865" y="88727"/>
                          <a:pt x="44364" y="88727"/>
                        </a:cubicBezTo>
                        <a:cubicBezTo>
                          <a:pt x="19862" y="88727"/>
                          <a:pt x="0" y="68865"/>
                          <a:pt x="0" y="44364"/>
                        </a:cubicBezTo>
                        <a:cubicBezTo>
                          <a:pt x="0" y="19862"/>
                          <a:pt x="19862" y="0"/>
                          <a:pt x="44364" y="0"/>
                        </a:cubicBezTo>
                        <a:cubicBezTo>
                          <a:pt x="68865" y="0"/>
                          <a:pt x="88727" y="19862"/>
                          <a:pt x="88727" y="44364"/>
                        </a:cubicBezTo>
                        <a:close/>
                      </a:path>
                    </a:pathLst>
                  </a:custGeom>
                  <a:gradFill>
                    <a:gsLst>
                      <a:gs pos="0">
                        <a:srgbClr val="FDD643"/>
                      </a:gs>
                      <a:gs pos="100000">
                        <a:srgbClr val="E43327"/>
                      </a:gs>
                    </a:gsLst>
                    <a:lin ang="5400000" scaled="0"/>
                  </a:gra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672" name="Google Shape;672;p29"/>
                  <p:cNvSpPr/>
                  <p:nvPr/>
                </p:nvSpPr>
                <p:spPr>
                  <a:xfrm>
                    <a:off x="1554518" y="3279693"/>
                    <a:ext cx="170029" cy="169966"/>
                  </a:xfrm>
                  <a:custGeom>
                    <a:avLst/>
                    <a:gdLst/>
                    <a:ahLst/>
                    <a:cxnLst/>
                    <a:rect l="l" t="t" r="r" b="b"/>
                    <a:pathLst>
                      <a:path w="170029" h="169966" extrusionOk="0">
                        <a:moveTo>
                          <a:pt x="85015" y="169967"/>
                        </a:moveTo>
                        <a:cubicBezTo>
                          <a:pt x="38134" y="169967"/>
                          <a:pt x="0" y="131833"/>
                          <a:pt x="0" y="85015"/>
                        </a:cubicBezTo>
                        <a:cubicBezTo>
                          <a:pt x="0" y="38134"/>
                          <a:pt x="38134" y="0"/>
                          <a:pt x="85015" y="0"/>
                        </a:cubicBezTo>
                        <a:cubicBezTo>
                          <a:pt x="131896" y="0"/>
                          <a:pt x="170029" y="38134"/>
                          <a:pt x="170029" y="85015"/>
                        </a:cubicBezTo>
                        <a:cubicBezTo>
                          <a:pt x="170029" y="131833"/>
                          <a:pt x="131896" y="169967"/>
                          <a:pt x="85015" y="169967"/>
                        </a:cubicBezTo>
                        <a:close/>
                        <a:moveTo>
                          <a:pt x="85015" y="7866"/>
                        </a:moveTo>
                        <a:cubicBezTo>
                          <a:pt x="42476" y="7866"/>
                          <a:pt x="7929" y="42476"/>
                          <a:pt x="7929" y="84952"/>
                        </a:cubicBezTo>
                        <a:cubicBezTo>
                          <a:pt x="7929" y="127491"/>
                          <a:pt x="42539" y="162038"/>
                          <a:pt x="85015" y="162038"/>
                        </a:cubicBezTo>
                        <a:cubicBezTo>
                          <a:pt x="127554" y="162038"/>
                          <a:pt x="162101" y="127428"/>
                          <a:pt x="162101" y="84952"/>
                        </a:cubicBezTo>
                        <a:cubicBezTo>
                          <a:pt x="162164" y="42476"/>
                          <a:pt x="127554" y="7866"/>
                          <a:pt x="85015" y="7866"/>
                        </a:cubicBezTo>
                        <a:close/>
                      </a:path>
                    </a:pathLst>
                  </a:custGeom>
                  <a:gradFill>
                    <a:gsLst>
                      <a:gs pos="0">
                        <a:srgbClr val="FDD643"/>
                      </a:gs>
                      <a:gs pos="100000">
                        <a:srgbClr val="E43327"/>
                      </a:gs>
                    </a:gsLst>
                    <a:lin ang="5400000" scaled="0"/>
                  </a:gra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673" name="Google Shape;673;p29"/>
                  <p:cNvSpPr/>
                  <p:nvPr/>
                </p:nvSpPr>
                <p:spPr>
                  <a:xfrm>
                    <a:off x="1523999" y="3249073"/>
                    <a:ext cx="231131" cy="231169"/>
                  </a:xfrm>
                  <a:custGeom>
                    <a:avLst/>
                    <a:gdLst/>
                    <a:ahLst/>
                    <a:cxnLst/>
                    <a:rect l="l" t="t" r="r" b="b"/>
                    <a:pathLst>
                      <a:path w="231131" h="231169" extrusionOk="0">
                        <a:moveTo>
                          <a:pt x="115534" y="231169"/>
                        </a:moveTo>
                        <a:cubicBezTo>
                          <a:pt x="114213" y="231169"/>
                          <a:pt x="112891" y="231169"/>
                          <a:pt x="111633" y="231106"/>
                        </a:cubicBezTo>
                        <a:lnTo>
                          <a:pt x="111759" y="227142"/>
                        </a:lnTo>
                        <a:cubicBezTo>
                          <a:pt x="116919" y="227331"/>
                          <a:pt x="122268" y="227142"/>
                          <a:pt x="127302" y="226575"/>
                        </a:cubicBezTo>
                        <a:lnTo>
                          <a:pt x="127742" y="230477"/>
                        </a:lnTo>
                        <a:cubicBezTo>
                          <a:pt x="123778" y="230917"/>
                          <a:pt x="119688" y="231169"/>
                          <a:pt x="115534" y="231169"/>
                        </a:cubicBezTo>
                        <a:close/>
                        <a:moveTo>
                          <a:pt x="103578" y="230540"/>
                        </a:moveTo>
                        <a:cubicBezTo>
                          <a:pt x="98229" y="229974"/>
                          <a:pt x="92881" y="229092"/>
                          <a:pt x="87721" y="227771"/>
                        </a:cubicBezTo>
                        <a:lnTo>
                          <a:pt x="88664" y="223932"/>
                        </a:lnTo>
                        <a:cubicBezTo>
                          <a:pt x="93699" y="225191"/>
                          <a:pt x="98859" y="226072"/>
                          <a:pt x="104019" y="226575"/>
                        </a:cubicBezTo>
                        <a:lnTo>
                          <a:pt x="103578" y="230540"/>
                        </a:lnTo>
                        <a:close/>
                        <a:moveTo>
                          <a:pt x="135734" y="229407"/>
                        </a:moveTo>
                        <a:lnTo>
                          <a:pt x="135042" y="225506"/>
                        </a:lnTo>
                        <a:cubicBezTo>
                          <a:pt x="140139" y="224625"/>
                          <a:pt x="145236" y="223303"/>
                          <a:pt x="150144" y="221730"/>
                        </a:cubicBezTo>
                        <a:lnTo>
                          <a:pt x="151340" y="225443"/>
                        </a:lnTo>
                        <a:cubicBezTo>
                          <a:pt x="146306" y="227142"/>
                          <a:pt x="141020" y="228463"/>
                          <a:pt x="135734" y="229407"/>
                        </a:cubicBezTo>
                        <a:close/>
                        <a:moveTo>
                          <a:pt x="79981" y="225569"/>
                        </a:moveTo>
                        <a:cubicBezTo>
                          <a:pt x="74883" y="223932"/>
                          <a:pt x="69849" y="221919"/>
                          <a:pt x="65004" y="219528"/>
                        </a:cubicBezTo>
                        <a:lnTo>
                          <a:pt x="66703" y="216004"/>
                        </a:lnTo>
                        <a:cubicBezTo>
                          <a:pt x="71359" y="218269"/>
                          <a:pt x="76268" y="220220"/>
                          <a:pt x="81176" y="221793"/>
                        </a:cubicBezTo>
                        <a:lnTo>
                          <a:pt x="79981" y="225569"/>
                        </a:lnTo>
                        <a:close/>
                        <a:moveTo>
                          <a:pt x="158954" y="222737"/>
                        </a:moveTo>
                        <a:lnTo>
                          <a:pt x="157444" y="219087"/>
                        </a:lnTo>
                        <a:cubicBezTo>
                          <a:pt x="162226" y="217136"/>
                          <a:pt x="166946" y="214871"/>
                          <a:pt x="171414" y="212228"/>
                        </a:cubicBezTo>
                        <a:lnTo>
                          <a:pt x="173365" y="215626"/>
                        </a:lnTo>
                        <a:cubicBezTo>
                          <a:pt x="168771" y="218332"/>
                          <a:pt x="163925" y="220723"/>
                          <a:pt x="158954" y="222737"/>
                        </a:cubicBezTo>
                        <a:close/>
                        <a:moveTo>
                          <a:pt x="57893" y="215752"/>
                        </a:moveTo>
                        <a:cubicBezTo>
                          <a:pt x="53236" y="213046"/>
                          <a:pt x="48706" y="210026"/>
                          <a:pt x="44552" y="206753"/>
                        </a:cubicBezTo>
                        <a:lnTo>
                          <a:pt x="47007" y="203670"/>
                        </a:lnTo>
                        <a:cubicBezTo>
                          <a:pt x="51034" y="206816"/>
                          <a:pt x="55376" y="209774"/>
                          <a:pt x="59907" y="212354"/>
                        </a:cubicBezTo>
                        <a:lnTo>
                          <a:pt x="57893" y="215752"/>
                        </a:lnTo>
                        <a:close/>
                        <a:moveTo>
                          <a:pt x="180224" y="211410"/>
                        </a:moveTo>
                        <a:lnTo>
                          <a:pt x="178021" y="208138"/>
                        </a:lnTo>
                        <a:cubicBezTo>
                          <a:pt x="182300" y="205243"/>
                          <a:pt x="186391" y="202034"/>
                          <a:pt x="190292" y="198573"/>
                        </a:cubicBezTo>
                        <a:lnTo>
                          <a:pt x="192935" y="201530"/>
                        </a:lnTo>
                        <a:cubicBezTo>
                          <a:pt x="188908" y="205054"/>
                          <a:pt x="184629" y="208389"/>
                          <a:pt x="180224" y="211410"/>
                        </a:cubicBezTo>
                        <a:close/>
                        <a:moveTo>
                          <a:pt x="38323" y="201593"/>
                        </a:moveTo>
                        <a:cubicBezTo>
                          <a:pt x="34358" y="198006"/>
                          <a:pt x="30583" y="194105"/>
                          <a:pt x="27122" y="190015"/>
                        </a:cubicBezTo>
                        <a:lnTo>
                          <a:pt x="30142" y="187498"/>
                        </a:lnTo>
                        <a:cubicBezTo>
                          <a:pt x="33477" y="191462"/>
                          <a:pt x="37127" y="195238"/>
                          <a:pt x="40966" y="198699"/>
                        </a:cubicBezTo>
                        <a:lnTo>
                          <a:pt x="38323" y="201593"/>
                        </a:lnTo>
                        <a:close/>
                        <a:moveTo>
                          <a:pt x="198724" y="195867"/>
                        </a:moveTo>
                        <a:lnTo>
                          <a:pt x="195893" y="193098"/>
                        </a:lnTo>
                        <a:cubicBezTo>
                          <a:pt x="199479" y="189385"/>
                          <a:pt x="202877" y="185358"/>
                          <a:pt x="205898" y="181205"/>
                        </a:cubicBezTo>
                        <a:lnTo>
                          <a:pt x="209107" y="183533"/>
                        </a:lnTo>
                        <a:cubicBezTo>
                          <a:pt x="205961" y="187812"/>
                          <a:pt x="202437" y="191965"/>
                          <a:pt x="198724" y="195867"/>
                        </a:cubicBezTo>
                        <a:close/>
                        <a:moveTo>
                          <a:pt x="22150" y="183659"/>
                        </a:moveTo>
                        <a:cubicBezTo>
                          <a:pt x="19004" y="179317"/>
                          <a:pt x="16109" y="174723"/>
                          <a:pt x="13592" y="170004"/>
                        </a:cubicBezTo>
                        <a:lnTo>
                          <a:pt x="17053" y="168116"/>
                        </a:lnTo>
                        <a:cubicBezTo>
                          <a:pt x="19507" y="172647"/>
                          <a:pt x="22276" y="177115"/>
                          <a:pt x="25360" y="181268"/>
                        </a:cubicBezTo>
                        <a:lnTo>
                          <a:pt x="22150" y="183659"/>
                        </a:lnTo>
                        <a:close/>
                        <a:moveTo>
                          <a:pt x="213575" y="176800"/>
                        </a:moveTo>
                        <a:lnTo>
                          <a:pt x="210240" y="174723"/>
                        </a:lnTo>
                        <a:cubicBezTo>
                          <a:pt x="213009" y="170318"/>
                          <a:pt x="215463" y="165725"/>
                          <a:pt x="217539" y="161005"/>
                        </a:cubicBezTo>
                        <a:lnTo>
                          <a:pt x="221126" y="162578"/>
                        </a:lnTo>
                        <a:cubicBezTo>
                          <a:pt x="218987" y="167487"/>
                          <a:pt x="216407" y="172269"/>
                          <a:pt x="213575" y="176800"/>
                        </a:cubicBezTo>
                        <a:close/>
                        <a:moveTo>
                          <a:pt x="10068" y="162767"/>
                        </a:moveTo>
                        <a:cubicBezTo>
                          <a:pt x="7866" y="157859"/>
                          <a:pt x="6041" y="152762"/>
                          <a:pt x="4531" y="147665"/>
                        </a:cubicBezTo>
                        <a:lnTo>
                          <a:pt x="8306" y="146595"/>
                        </a:lnTo>
                        <a:cubicBezTo>
                          <a:pt x="9754" y="151566"/>
                          <a:pt x="11516" y="156474"/>
                          <a:pt x="13655" y="161194"/>
                        </a:cubicBezTo>
                        <a:lnTo>
                          <a:pt x="10068" y="162767"/>
                        </a:lnTo>
                        <a:close/>
                        <a:moveTo>
                          <a:pt x="224210" y="155090"/>
                        </a:moveTo>
                        <a:lnTo>
                          <a:pt x="220497" y="153706"/>
                        </a:lnTo>
                        <a:cubicBezTo>
                          <a:pt x="222259" y="148860"/>
                          <a:pt x="223706" y="143826"/>
                          <a:pt x="224776" y="138729"/>
                        </a:cubicBezTo>
                        <a:lnTo>
                          <a:pt x="228615" y="139547"/>
                        </a:lnTo>
                        <a:cubicBezTo>
                          <a:pt x="227545" y="144833"/>
                          <a:pt x="226035" y="150056"/>
                          <a:pt x="224210" y="155090"/>
                        </a:cubicBezTo>
                        <a:close/>
                        <a:moveTo>
                          <a:pt x="2517" y="139799"/>
                        </a:moveTo>
                        <a:cubicBezTo>
                          <a:pt x="1384" y="134576"/>
                          <a:pt x="629" y="129227"/>
                          <a:pt x="252" y="123878"/>
                        </a:cubicBezTo>
                        <a:lnTo>
                          <a:pt x="4216" y="123626"/>
                        </a:lnTo>
                        <a:cubicBezTo>
                          <a:pt x="4594" y="128786"/>
                          <a:pt x="5286" y="134009"/>
                          <a:pt x="6419" y="139044"/>
                        </a:cubicBezTo>
                        <a:lnTo>
                          <a:pt x="2517" y="139799"/>
                        </a:lnTo>
                        <a:close/>
                        <a:moveTo>
                          <a:pt x="229999" y="131681"/>
                        </a:moveTo>
                        <a:lnTo>
                          <a:pt x="226098" y="131115"/>
                        </a:lnTo>
                        <a:cubicBezTo>
                          <a:pt x="226790" y="126018"/>
                          <a:pt x="227167" y="120795"/>
                          <a:pt x="227167" y="115572"/>
                        </a:cubicBezTo>
                        <a:lnTo>
                          <a:pt x="231132" y="115131"/>
                        </a:lnTo>
                        <a:lnTo>
                          <a:pt x="231132" y="115572"/>
                        </a:lnTo>
                        <a:cubicBezTo>
                          <a:pt x="231132" y="120984"/>
                          <a:pt x="230754" y="126395"/>
                          <a:pt x="229999" y="131681"/>
                        </a:cubicBezTo>
                        <a:close/>
                        <a:moveTo>
                          <a:pt x="1070" y="115761"/>
                        </a:moveTo>
                        <a:lnTo>
                          <a:pt x="0" y="115698"/>
                        </a:lnTo>
                        <a:cubicBezTo>
                          <a:pt x="0" y="110286"/>
                          <a:pt x="378" y="105000"/>
                          <a:pt x="1070" y="99777"/>
                        </a:cubicBezTo>
                        <a:lnTo>
                          <a:pt x="4971" y="100280"/>
                        </a:lnTo>
                        <a:cubicBezTo>
                          <a:pt x="4279" y="105315"/>
                          <a:pt x="3901" y="110475"/>
                          <a:pt x="3901" y="115572"/>
                        </a:cubicBezTo>
                        <a:lnTo>
                          <a:pt x="1070" y="115761"/>
                        </a:lnTo>
                        <a:close/>
                        <a:moveTo>
                          <a:pt x="226916" y="107328"/>
                        </a:moveTo>
                        <a:cubicBezTo>
                          <a:pt x="226538" y="102168"/>
                          <a:pt x="225783" y="97008"/>
                          <a:pt x="224713" y="91911"/>
                        </a:cubicBezTo>
                        <a:lnTo>
                          <a:pt x="228552" y="91093"/>
                        </a:lnTo>
                        <a:cubicBezTo>
                          <a:pt x="229684" y="96316"/>
                          <a:pt x="230440" y="101728"/>
                          <a:pt x="230817" y="107014"/>
                        </a:cubicBezTo>
                        <a:lnTo>
                          <a:pt x="226916" y="107328"/>
                        </a:lnTo>
                        <a:close/>
                        <a:moveTo>
                          <a:pt x="6293" y="92603"/>
                        </a:moveTo>
                        <a:lnTo>
                          <a:pt x="2454" y="91785"/>
                        </a:lnTo>
                        <a:cubicBezTo>
                          <a:pt x="3587" y="86499"/>
                          <a:pt x="5034" y="81276"/>
                          <a:pt x="6859" y="76242"/>
                        </a:cubicBezTo>
                        <a:lnTo>
                          <a:pt x="10572" y="77564"/>
                        </a:lnTo>
                        <a:cubicBezTo>
                          <a:pt x="8810" y="82472"/>
                          <a:pt x="7362" y="87506"/>
                          <a:pt x="6293" y="92603"/>
                        </a:cubicBezTo>
                        <a:close/>
                        <a:moveTo>
                          <a:pt x="222762" y="84423"/>
                        </a:moveTo>
                        <a:cubicBezTo>
                          <a:pt x="221315" y="79451"/>
                          <a:pt x="219490" y="74543"/>
                          <a:pt x="217414" y="69824"/>
                        </a:cubicBezTo>
                        <a:lnTo>
                          <a:pt x="221000" y="68187"/>
                        </a:lnTo>
                        <a:cubicBezTo>
                          <a:pt x="223203" y="73096"/>
                          <a:pt x="225091" y="78193"/>
                          <a:pt x="226601" y="83290"/>
                        </a:cubicBezTo>
                        <a:lnTo>
                          <a:pt x="222762" y="84423"/>
                        </a:lnTo>
                        <a:close/>
                        <a:moveTo>
                          <a:pt x="13466" y="70390"/>
                        </a:moveTo>
                        <a:lnTo>
                          <a:pt x="9880" y="68817"/>
                        </a:lnTo>
                        <a:cubicBezTo>
                          <a:pt x="12019" y="63908"/>
                          <a:pt x="14599" y="59126"/>
                          <a:pt x="17431" y="54595"/>
                        </a:cubicBezTo>
                        <a:lnTo>
                          <a:pt x="20766" y="56672"/>
                        </a:lnTo>
                        <a:cubicBezTo>
                          <a:pt x="17997" y="61014"/>
                          <a:pt x="15543" y="65670"/>
                          <a:pt x="13466" y="70390"/>
                        </a:cubicBezTo>
                        <a:close/>
                        <a:moveTo>
                          <a:pt x="213953" y="62839"/>
                        </a:moveTo>
                        <a:cubicBezTo>
                          <a:pt x="211498" y="58308"/>
                          <a:pt x="208730" y="53840"/>
                          <a:pt x="205646" y="49687"/>
                        </a:cubicBezTo>
                        <a:lnTo>
                          <a:pt x="208856" y="47359"/>
                        </a:lnTo>
                        <a:cubicBezTo>
                          <a:pt x="212002" y="51701"/>
                          <a:pt x="214897" y="56294"/>
                          <a:pt x="217477" y="61014"/>
                        </a:cubicBezTo>
                        <a:lnTo>
                          <a:pt x="213953" y="62839"/>
                        </a:lnTo>
                        <a:close/>
                        <a:moveTo>
                          <a:pt x="25108" y="50190"/>
                        </a:moveTo>
                        <a:lnTo>
                          <a:pt x="21899" y="47862"/>
                        </a:lnTo>
                        <a:cubicBezTo>
                          <a:pt x="25045" y="43520"/>
                          <a:pt x="28506" y="39367"/>
                          <a:pt x="32219" y="35528"/>
                        </a:cubicBezTo>
                        <a:lnTo>
                          <a:pt x="35050" y="38234"/>
                        </a:lnTo>
                        <a:cubicBezTo>
                          <a:pt x="31527" y="41947"/>
                          <a:pt x="28128" y="45974"/>
                          <a:pt x="25108" y="50190"/>
                        </a:cubicBezTo>
                        <a:close/>
                        <a:moveTo>
                          <a:pt x="200801" y="43520"/>
                        </a:moveTo>
                        <a:cubicBezTo>
                          <a:pt x="197466" y="39556"/>
                          <a:pt x="193816" y="35780"/>
                          <a:pt x="189977" y="32382"/>
                        </a:cubicBezTo>
                        <a:lnTo>
                          <a:pt x="192620" y="29424"/>
                        </a:lnTo>
                        <a:cubicBezTo>
                          <a:pt x="196585" y="33011"/>
                          <a:pt x="200360" y="36850"/>
                          <a:pt x="203821" y="41003"/>
                        </a:cubicBezTo>
                        <a:lnTo>
                          <a:pt x="200801" y="43520"/>
                        </a:lnTo>
                        <a:close/>
                        <a:moveTo>
                          <a:pt x="40714" y="32822"/>
                        </a:moveTo>
                        <a:lnTo>
                          <a:pt x="38071" y="29865"/>
                        </a:lnTo>
                        <a:cubicBezTo>
                          <a:pt x="42035" y="26278"/>
                          <a:pt x="46314" y="22880"/>
                          <a:pt x="50719" y="19922"/>
                        </a:cubicBezTo>
                        <a:lnTo>
                          <a:pt x="52922" y="23195"/>
                        </a:lnTo>
                        <a:cubicBezTo>
                          <a:pt x="48643" y="26089"/>
                          <a:pt x="44552" y="29298"/>
                          <a:pt x="40714" y="32822"/>
                        </a:cubicBezTo>
                        <a:close/>
                        <a:moveTo>
                          <a:pt x="183999" y="27411"/>
                        </a:moveTo>
                        <a:cubicBezTo>
                          <a:pt x="179909" y="24201"/>
                          <a:pt x="175567" y="21307"/>
                          <a:pt x="171099" y="18727"/>
                        </a:cubicBezTo>
                        <a:lnTo>
                          <a:pt x="173050" y="15329"/>
                        </a:lnTo>
                        <a:cubicBezTo>
                          <a:pt x="177707" y="17972"/>
                          <a:pt x="182174" y="20992"/>
                          <a:pt x="186453" y="24327"/>
                        </a:cubicBezTo>
                        <a:lnTo>
                          <a:pt x="183999" y="27411"/>
                        </a:lnTo>
                        <a:close/>
                        <a:moveTo>
                          <a:pt x="59529" y="19041"/>
                        </a:moveTo>
                        <a:lnTo>
                          <a:pt x="57516" y="15643"/>
                        </a:lnTo>
                        <a:cubicBezTo>
                          <a:pt x="62172" y="12937"/>
                          <a:pt x="67018" y="10546"/>
                          <a:pt x="71989" y="8532"/>
                        </a:cubicBezTo>
                        <a:lnTo>
                          <a:pt x="73499" y="12182"/>
                        </a:lnTo>
                        <a:cubicBezTo>
                          <a:pt x="68654" y="14133"/>
                          <a:pt x="63997" y="16398"/>
                          <a:pt x="59529" y="19041"/>
                        </a:cubicBezTo>
                        <a:close/>
                        <a:moveTo>
                          <a:pt x="164177" y="15077"/>
                        </a:moveTo>
                        <a:cubicBezTo>
                          <a:pt x="159521" y="12812"/>
                          <a:pt x="154675" y="10861"/>
                          <a:pt x="149704" y="9288"/>
                        </a:cubicBezTo>
                        <a:lnTo>
                          <a:pt x="150900" y="5512"/>
                        </a:lnTo>
                        <a:cubicBezTo>
                          <a:pt x="155997" y="7148"/>
                          <a:pt x="161031" y="9162"/>
                          <a:pt x="165876" y="11490"/>
                        </a:cubicBezTo>
                        <a:lnTo>
                          <a:pt x="164177" y="15077"/>
                        </a:lnTo>
                        <a:close/>
                        <a:moveTo>
                          <a:pt x="80799" y="9476"/>
                        </a:moveTo>
                        <a:lnTo>
                          <a:pt x="79540" y="5764"/>
                        </a:lnTo>
                        <a:cubicBezTo>
                          <a:pt x="84637" y="4065"/>
                          <a:pt x="89923" y="2743"/>
                          <a:pt x="95146" y="1862"/>
                        </a:cubicBezTo>
                        <a:lnTo>
                          <a:pt x="95838" y="5764"/>
                        </a:lnTo>
                        <a:cubicBezTo>
                          <a:pt x="90741" y="6582"/>
                          <a:pt x="85707" y="7840"/>
                          <a:pt x="80799" y="9476"/>
                        </a:cubicBezTo>
                        <a:close/>
                        <a:moveTo>
                          <a:pt x="142216" y="7148"/>
                        </a:moveTo>
                        <a:cubicBezTo>
                          <a:pt x="137181" y="5890"/>
                          <a:pt x="132021" y="5009"/>
                          <a:pt x="126861" y="4505"/>
                        </a:cubicBezTo>
                        <a:lnTo>
                          <a:pt x="127239" y="604"/>
                        </a:lnTo>
                        <a:cubicBezTo>
                          <a:pt x="132588" y="1170"/>
                          <a:pt x="137937" y="2051"/>
                          <a:pt x="143097" y="3309"/>
                        </a:cubicBezTo>
                        <a:lnTo>
                          <a:pt x="142216" y="7148"/>
                        </a:lnTo>
                        <a:close/>
                        <a:moveTo>
                          <a:pt x="103578" y="4568"/>
                        </a:moveTo>
                        <a:lnTo>
                          <a:pt x="103138" y="667"/>
                        </a:lnTo>
                        <a:cubicBezTo>
                          <a:pt x="108424" y="100"/>
                          <a:pt x="113898" y="-89"/>
                          <a:pt x="119247" y="37"/>
                        </a:cubicBezTo>
                        <a:lnTo>
                          <a:pt x="119121" y="4002"/>
                        </a:lnTo>
                        <a:cubicBezTo>
                          <a:pt x="113961" y="3876"/>
                          <a:pt x="108738" y="4065"/>
                          <a:pt x="103578" y="4568"/>
                        </a:cubicBezTo>
                        <a:close/>
                      </a:path>
                    </a:pathLst>
                  </a:custGeom>
                  <a:gradFill>
                    <a:gsLst>
                      <a:gs pos="0">
                        <a:srgbClr val="FDD643"/>
                      </a:gs>
                      <a:gs pos="100000">
                        <a:srgbClr val="E43327"/>
                      </a:gs>
                    </a:gsLst>
                    <a:lin ang="5400000" scaled="0"/>
                  </a:gra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Raleway"/>
                      <a:ea typeface="Raleway"/>
                      <a:cs typeface="Raleway"/>
                      <a:sym typeface="Raleway"/>
                    </a:endParaRPr>
                  </a:p>
                </p:txBody>
              </p:sp>
            </p:grpSp>
          </p:grpSp>
        </p:grpSp>
        <p:sp>
          <p:nvSpPr>
            <p:cNvPr id="674" name="Google Shape;674;p29"/>
            <p:cNvSpPr txBox="1"/>
            <p:nvPr/>
          </p:nvSpPr>
          <p:spPr>
            <a:xfrm>
              <a:off x="359524" y="2034345"/>
              <a:ext cx="2419200" cy="502661"/>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 sz="1000" b="1" i="0" u="none" strike="noStrike" cap="none">
                  <a:solidFill>
                    <a:schemeClr val="dk1"/>
                  </a:solidFill>
                  <a:latin typeface="Arial"/>
                  <a:ea typeface="Arial"/>
                  <a:cs typeface="Arial"/>
                  <a:sym typeface="Arial"/>
                </a:rPr>
                <a:t>Week 1</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r>
                <a:rPr lang="en" sz="1000" b="1" i="0" u="none" strike="noStrike" cap="none">
                  <a:solidFill>
                    <a:schemeClr val="dk1"/>
                  </a:solidFill>
                  <a:latin typeface="Arial"/>
                  <a:ea typeface="Arial"/>
                  <a:cs typeface="Arial"/>
                  <a:sym typeface="Arial"/>
                </a:rPr>
                <a:t> (Back office build)</a:t>
              </a:r>
              <a:endParaRPr sz="1000" b="1" i="0" u="none" strike="noStrike" cap="none">
                <a:solidFill>
                  <a:srgbClr val="000000"/>
                </a:solidFill>
                <a:latin typeface="Arial"/>
                <a:ea typeface="Arial"/>
                <a:cs typeface="Arial"/>
                <a:sym typeface="Arial"/>
              </a:endParaRPr>
            </a:p>
          </p:txBody>
        </p:sp>
        <p:sp>
          <p:nvSpPr>
            <p:cNvPr id="675" name="Google Shape;675;p29"/>
            <p:cNvSpPr txBox="1"/>
            <p:nvPr/>
          </p:nvSpPr>
          <p:spPr>
            <a:xfrm>
              <a:off x="2116061" y="4271077"/>
              <a:ext cx="2322300" cy="502661"/>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 sz="1000" b="1" i="0" u="none" strike="noStrike" cap="none">
                  <a:solidFill>
                    <a:schemeClr val="dk1"/>
                  </a:solidFill>
                  <a:latin typeface="Arial"/>
                  <a:ea typeface="Arial"/>
                  <a:cs typeface="Arial"/>
                  <a:sym typeface="Arial"/>
                </a:rPr>
                <a:t>Week 2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r>
                <a:rPr lang="en" sz="1000" b="1" i="0" u="none" strike="noStrike" cap="none">
                  <a:solidFill>
                    <a:schemeClr val="dk1"/>
                  </a:solidFill>
                  <a:latin typeface="Arial"/>
                  <a:ea typeface="Arial"/>
                  <a:cs typeface="Arial"/>
                  <a:sym typeface="Arial"/>
                </a:rPr>
                <a:t>(Inventory build)</a:t>
              </a:r>
              <a:endParaRPr sz="1000" b="1" i="0" u="none" strike="noStrike" cap="none">
                <a:solidFill>
                  <a:schemeClr val="dk1"/>
                </a:solidFill>
                <a:latin typeface="Arial"/>
                <a:ea typeface="Arial"/>
                <a:cs typeface="Arial"/>
                <a:sym typeface="Arial"/>
              </a:endParaRPr>
            </a:p>
          </p:txBody>
        </p:sp>
        <p:sp>
          <p:nvSpPr>
            <p:cNvPr id="676" name="Google Shape;676;p29"/>
            <p:cNvSpPr txBox="1"/>
            <p:nvPr/>
          </p:nvSpPr>
          <p:spPr>
            <a:xfrm>
              <a:off x="4016013" y="2034345"/>
              <a:ext cx="2068200" cy="502661"/>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 sz="1000" b="1" i="0" u="none" strike="noStrike" cap="none">
                  <a:solidFill>
                    <a:schemeClr val="dk1"/>
                  </a:solidFill>
                  <a:latin typeface="Arial"/>
                  <a:ea typeface="Arial"/>
                  <a:cs typeface="Arial"/>
                  <a:sym typeface="Arial"/>
                </a:rPr>
                <a:t>Week 2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r>
                <a:rPr lang="en" sz="1000" b="1" i="0" u="none" strike="noStrike" cap="none">
                  <a:solidFill>
                    <a:schemeClr val="dk1"/>
                  </a:solidFill>
                  <a:latin typeface="Arial"/>
                  <a:ea typeface="Arial"/>
                  <a:cs typeface="Arial"/>
                  <a:sym typeface="Arial"/>
                </a:rPr>
                <a:t>(Inventory Review Call)</a:t>
              </a:r>
              <a:endParaRPr sz="1000" b="1" i="0" u="none" strike="noStrike" cap="none">
                <a:solidFill>
                  <a:schemeClr val="dk1"/>
                </a:solidFill>
                <a:latin typeface="Arial"/>
                <a:ea typeface="Arial"/>
                <a:cs typeface="Arial"/>
                <a:sym typeface="Arial"/>
              </a:endParaRPr>
            </a:p>
          </p:txBody>
        </p:sp>
        <p:sp>
          <p:nvSpPr>
            <p:cNvPr id="677" name="Google Shape;677;p29"/>
            <p:cNvSpPr txBox="1"/>
            <p:nvPr/>
          </p:nvSpPr>
          <p:spPr>
            <a:xfrm>
              <a:off x="5673649" y="4271077"/>
              <a:ext cx="2322300" cy="707845"/>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 sz="1000" b="1" i="0" u="none" strike="noStrike" cap="none">
                  <a:solidFill>
                    <a:schemeClr val="dk1"/>
                  </a:solidFill>
                  <a:latin typeface="Arial"/>
                  <a:ea typeface="Arial"/>
                  <a:cs typeface="Arial"/>
                  <a:sym typeface="Arial"/>
                </a:rPr>
                <a:t>Week 3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r>
                <a:rPr lang="en" sz="1000" b="1" i="0" u="none" strike="noStrike" cap="none">
                  <a:solidFill>
                    <a:schemeClr val="dk1"/>
                  </a:solidFill>
                  <a:latin typeface="Arial"/>
                  <a:ea typeface="Arial"/>
                  <a:cs typeface="Arial"/>
                  <a:sym typeface="Arial"/>
                </a:rPr>
                <a:t>(Equipment order and Configuration)</a:t>
              </a:r>
              <a:endParaRPr sz="1000" b="1" i="0" u="none" strike="noStrike" cap="none">
                <a:solidFill>
                  <a:schemeClr val="dk1"/>
                </a:solidFill>
                <a:latin typeface="Arial"/>
                <a:ea typeface="Arial"/>
                <a:cs typeface="Arial"/>
                <a:sym typeface="Arial"/>
              </a:endParaRPr>
            </a:p>
          </p:txBody>
        </p:sp>
        <p:sp>
          <p:nvSpPr>
            <p:cNvPr id="678" name="Google Shape;678;p29"/>
            <p:cNvSpPr txBox="1"/>
            <p:nvPr/>
          </p:nvSpPr>
          <p:spPr>
            <a:xfrm>
              <a:off x="7573603" y="2010728"/>
              <a:ext cx="2068200" cy="502661"/>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 sz="1000" b="1" i="0" u="none" strike="noStrike" cap="none">
                  <a:solidFill>
                    <a:schemeClr val="dk1"/>
                  </a:solidFill>
                  <a:latin typeface="Arial"/>
                  <a:ea typeface="Arial"/>
                  <a:cs typeface="Arial"/>
                  <a:sym typeface="Arial"/>
                </a:rPr>
                <a:t>Week 4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r>
                <a:rPr lang="en" sz="1000" b="1" i="0" u="none" strike="noStrike" cap="none">
                  <a:solidFill>
                    <a:schemeClr val="dk1"/>
                  </a:solidFill>
                  <a:latin typeface="Arial"/>
                  <a:ea typeface="Arial"/>
                  <a:cs typeface="Arial"/>
                  <a:sym typeface="Arial"/>
                </a:rPr>
                <a:t>(Shipping Period)</a:t>
              </a:r>
              <a:endParaRPr sz="1000" b="1" i="0" u="none" strike="noStrike" cap="none">
                <a:solidFill>
                  <a:schemeClr val="dk1"/>
                </a:solidFill>
                <a:latin typeface="Arial"/>
                <a:ea typeface="Arial"/>
                <a:cs typeface="Arial"/>
                <a:sym typeface="Arial"/>
              </a:endParaRPr>
            </a:p>
          </p:txBody>
        </p:sp>
        <p:sp>
          <p:nvSpPr>
            <p:cNvPr id="679" name="Google Shape;679;p29"/>
            <p:cNvSpPr txBox="1"/>
            <p:nvPr/>
          </p:nvSpPr>
          <p:spPr>
            <a:xfrm>
              <a:off x="9231238" y="4271078"/>
              <a:ext cx="2322300" cy="502661"/>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 sz="1000" b="1" i="0" u="none" strike="noStrike" cap="none">
                  <a:solidFill>
                    <a:schemeClr val="dk1"/>
                  </a:solidFill>
                  <a:latin typeface="Arial"/>
                  <a:ea typeface="Arial"/>
                  <a:cs typeface="Arial"/>
                  <a:sym typeface="Arial"/>
                </a:rPr>
                <a:t>Week 5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r>
                <a:rPr lang="en" sz="1000" b="1" i="0" u="none" strike="noStrike" cap="none">
                  <a:solidFill>
                    <a:schemeClr val="dk1"/>
                  </a:solidFill>
                  <a:latin typeface="Arial"/>
                  <a:ea typeface="Arial"/>
                  <a:cs typeface="Arial"/>
                  <a:sym typeface="Arial"/>
                </a:rPr>
                <a:t>(installation &amp; Training)</a:t>
              </a:r>
              <a:endParaRPr sz="1000" b="1" i="0" u="none" strike="noStrike" cap="none">
                <a:solidFill>
                  <a:schemeClr val="dk1"/>
                </a:solidFill>
                <a:latin typeface="Arial"/>
                <a:ea typeface="Arial"/>
                <a:cs typeface="Arial"/>
                <a:sym typeface="Arial"/>
              </a:endParaRPr>
            </a:p>
          </p:txBody>
        </p:sp>
      </p:grpSp>
      <p:sp>
        <p:nvSpPr>
          <p:cNvPr id="680" name="Google Shape;680;p29"/>
          <p:cNvSpPr txBox="1"/>
          <p:nvPr/>
        </p:nvSpPr>
        <p:spPr>
          <a:xfrm>
            <a:off x="96082" y="4331255"/>
            <a:ext cx="8819618" cy="300082"/>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FDD643"/>
                </a:solidFill>
                <a:latin typeface="Arial"/>
                <a:ea typeface="Arial"/>
                <a:cs typeface="Arial"/>
                <a:sym typeface="Arial"/>
              </a:rPr>
              <a:t>Disclosure:*As GRETA™ relies on the data in the system being accurate to perform at it designed best, please be mindful that implementation can be delayed if we do not have the correct information for equipment, item file, locations etc. We recommend 4-6 weeks to installation from the moment payment is collected.</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g31f1deeae9d_0_112"/>
          <p:cNvSpPr txBox="1">
            <a:spLocks noGrp="1"/>
          </p:cNvSpPr>
          <p:nvPr>
            <p:ph type="title"/>
          </p:nvPr>
        </p:nvSpPr>
        <p:spPr>
          <a:xfrm>
            <a:off x="471488" y="115733"/>
            <a:ext cx="5915100" cy="745800"/>
          </a:xfrm>
          <a:prstGeom prst="rect">
            <a:avLst/>
          </a:prstGeom>
          <a:noFill/>
          <a:ln>
            <a:noFill/>
          </a:ln>
        </p:spPr>
        <p:txBody>
          <a:bodyPr spcFirstLastPara="1" wrap="square" lIns="68575" tIns="34275" rIns="68575" bIns="34275" anchor="b" anchorCtr="0">
            <a:normAutofit/>
          </a:bodyPr>
          <a:lstStyle/>
          <a:p>
            <a:pPr marL="0" marR="0" lvl="0" indent="0" algn="l" rtl="0">
              <a:lnSpc>
                <a:spcPct val="90000"/>
              </a:lnSpc>
              <a:spcBef>
                <a:spcPts val="0"/>
              </a:spcBef>
              <a:spcAft>
                <a:spcPts val="0"/>
              </a:spcAft>
              <a:buClr>
                <a:schemeClr val="dk1"/>
              </a:buClr>
              <a:buSzPts val="3600"/>
              <a:buFont typeface="Play"/>
              <a:buNone/>
            </a:pPr>
            <a:r>
              <a:rPr lang="en" sz="3600"/>
              <a:t>New Leads</a:t>
            </a:r>
            <a:endParaRPr/>
          </a:p>
        </p:txBody>
      </p:sp>
      <p:sp>
        <p:nvSpPr>
          <p:cNvPr id="132" name="Google Shape;132;g31f1deeae9d_0_112"/>
          <p:cNvSpPr txBox="1">
            <a:spLocks noGrp="1"/>
          </p:cNvSpPr>
          <p:nvPr>
            <p:ph type="body" idx="1"/>
          </p:nvPr>
        </p:nvSpPr>
        <p:spPr>
          <a:xfrm>
            <a:off x="111878" y="1947619"/>
            <a:ext cx="8218200" cy="3263400"/>
          </a:xfrm>
          <a:prstGeom prst="rect">
            <a:avLst/>
          </a:prstGeom>
          <a:noFill/>
          <a:ln>
            <a:noFill/>
          </a:ln>
        </p:spPr>
        <p:txBody>
          <a:bodyPr spcFirstLastPara="1" wrap="square" lIns="68575" tIns="34275" rIns="68575" bIns="34275" anchor="t" anchorCtr="0">
            <a:normAutofit/>
          </a:bodyPr>
          <a:lstStyle/>
          <a:p>
            <a:pPr marL="457200" lvl="0" indent="-330200" algn="l" rtl="0">
              <a:lnSpc>
                <a:spcPct val="90000"/>
              </a:lnSpc>
              <a:spcBef>
                <a:spcPts val="800"/>
              </a:spcBef>
              <a:spcAft>
                <a:spcPts val="0"/>
              </a:spcAft>
              <a:buSzPts val="1600"/>
              <a:buAutoNum type="arabicPeriod"/>
            </a:pPr>
            <a:r>
              <a:rPr lang="en" sz="1600"/>
              <a:t>Agent Completes </a:t>
            </a:r>
            <a:r>
              <a:rPr lang="en" sz="1600" u="sng">
                <a:solidFill>
                  <a:schemeClr val="hlink"/>
                </a:solidFill>
                <a:hlinkClick r:id="rId3"/>
              </a:rPr>
              <a:t>Online Lead Form</a:t>
            </a:r>
            <a:endParaRPr sz="1600"/>
          </a:p>
          <a:p>
            <a:pPr marL="457200" lvl="0" indent="0" algn="l" rtl="0">
              <a:lnSpc>
                <a:spcPct val="90000"/>
              </a:lnSpc>
              <a:spcBef>
                <a:spcPts val="800"/>
              </a:spcBef>
              <a:spcAft>
                <a:spcPts val="0"/>
              </a:spcAft>
              <a:buNone/>
            </a:pPr>
            <a:endParaRPr sz="1600"/>
          </a:p>
          <a:p>
            <a:pPr marL="457200" lvl="0" indent="-330200" algn="l" rtl="0">
              <a:lnSpc>
                <a:spcPct val="90000"/>
              </a:lnSpc>
              <a:spcBef>
                <a:spcPts val="800"/>
              </a:spcBef>
              <a:spcAft>
                <a:spcPts val="0"/>
              </a:spcAft>
              <a:buSzPts val="1600"/>
              <a:buAutoNum type="arabicPeriod"/>
            </a:pPr>
            <a:r>
              <a:rPr lang="en" sz="1600"/>
              <a:t>Sales Support contacts the sales agent to learn about the lead.</a:t>
            </a:r>
            <a:endParaRPr sz="1600"/>
          </a:p>
          <a:p>
            <a:pPr marL="457200" lvl="0" indent="0" algn="l" rtl="0">
              <a:lnSpc>
                <a:spcPct val="90000"/>
              </a:lnSpc>
              <a:spcBef>
                <a:spcPts val="800"/>
              </a:spcBef>
              <a:spcAft>
                <a:spcPts val="0"/>
              </a:spcAft>
              <a:buNone/>
            </a:pPr>
            <a:endParaRPr sz="1600"/>
          </a:p>
          <a:p>
            <a:pPr marL="457200" lvl="0" indent="-330200" algn="l" rtl="0">
              <a:lnSpc>
                <a:spcPct val="90000"/>
              </a:lnSpc>
              <a:spcBef>
                <a:spcPts val="800"/>
              </a:spcBef>
              <a:spcAft>
                <a:spcPts val="0"/>
              </a:spcAft>
              <a:buSzPts val="1600"/>
              <a:buAutoNum type="arabicPeriod"/>
            </a:pPr>
            <a:r>
              <a:rPr lang="en" sz="1600"/>
              <a:t>Sales Support will utilize the </a:t>
            </a:r>
            <a:r>
              <a:rPr lang="en" sz="1600" u="sng">
                <a:solidFill>
                  <a:schemeClr val="hlink"/>
                </a:solidFill>
                <a:hlinkClick r:id="rId4"/>
              </a:rPr>
              <a:t>POS Recommendation tool</a:t>
            </a:r>
            <a:r>
              <a:rPr lang="en" sz="1600"/>
              <a:t> along with strategic     questions to help determine the best solution</a:t>
            </a:r>
            <a:endParaRPr sz="1600"/>
          </a:p>
          <a:p>
            <a:pPr marL="457200" lvl="0" indent="0" algn="l" rtl="0">
              <a:lnSpc>
                <a:spcPct val="90000"/>
              </a:lnSpc>
              <a:spcBef>
                <a:spcPts val="800"/>
              </a:spcBef>
              <a:spcAft>
                <a:spcPts val="0"/>
              </a:spcAft>
              <a:buNone/>
            </a:pPr>
            <a:endParaRPr sz="1600"/>
          </a:p>
          <a:p>
            <a:pPr marL="457200" lvl="0" indent="-330200" algn="l" rtl="0">
              <a:lnSpc>
                <a:spcPct val="90000"/>
              </a:lnSpc>
              <a:spcBef>
                <a:spcPts val="800"/>
              </a:spcBef>
              <a:spcAft>
                <a:spcPts val="0"/>
              </a:spcAft>
              <a:buSzPts val="1600"/>
              <a:buAutoNum type="arabicPeriod"/>
            </a:pPr>
            <a:r>
              <a:rPr lang="en" sz="1600"/>
              <a:t>Sales Support will work through the </a:t>
            </a:r>
            <a:r>
              <a:rPr lang="en" sz="1600" u="sng">
                <a:solidFill>
                  <a:schemeClr val="hlink"/>
                </a:solidFill>
                <a:hlinkClick r:id="rId5"/>
              </a:rPr>
              <a:t>POS Proposal Request tool</a:t>
            </a:r>
            <a:r>
              <a:rPr lang="en" sz="1600"/>
              <a:t>.  </a:t>
            </a:r>
            <a:endParaRPr sz="1600"/>
          </a:p>
          <a:p>
            <a:pPr marL="0" lvl="0" indent="0" algn="l" rtl="0">
              <a:lnSpc>
                <a:spcPct val="90000"/>
              </a:lnSpc>
              <a:spcBef>
                <a:spcPts val="400"/>
              </a:spcBef>
              <a:spcAft>
                <a:spcPts val="0"/>
              </a:spcAft>
              <a:buSzPts val="1400"/>
              <a:buNone/>
            </a:pPr>
            <a:endParaRPr/>
          </a:p>
        </p:txBody>
      </p:sp>
      <p:pic>
        <p:nvPicPr>
          <p:cNvPr id="133" name="Google Shape;133;g31f1deeae9d_0_112" descr="The sales CRM that's fully customizable | monday.com"/>
          <p:cNvPicPr preferRelativeResize="0"/>
          <p:nvPr/>
        </p:nvPicPr>
        <p:blipFill rotWithShape="1">
          <a:blip r:embed="rId6">
            <a:alphaModFix/>
          </a:blip>
          <a:srcRect l="6061" r="5831"/>
          <a:stretch/>
        </p:blipFill>
        <p:spPr>
          <a:xfrm>
            <a:off x="5957432" y="460478"/>
            <a:ext cx="2548265" cy="515348"/>
          </a:xfrm>
          <a:prstGeom prst="rect">
            <a:avLst/>
          </a:prstGeom>
          <a:noFill/>
          <a:ln>
            <a:noFill/>
          </a:ln>
        </p:spPr>
      </p:pic>
      <p:pic>
        <p:nvPicPr>
          <p:cNvPr id="134" name="Google Shape;134;g31f1deeae9d_0_112"/>
          <p:cNvPicPr preferRelativeResize="0"/>
          <p:nvPr/>
        </p:nvPicPr>
        <p:blipFill rotWithShape="1">
          <a:blip r:embed="rId7">
            <a:alphaModFix/>
          </a:blip>
          <a:srcRect/>
          <a:stretch/>
        </p:blipFill>
        <p:spPr>
          <a:xfrm>
            <a:off x="5983200" y="1010725"/>
            <a:ext cx="2496725" cy="1468650"/>
          </a:xfrm>
          <a:prstGeom prst="rect">
            <a:avLst/>
          </a:prstGeom>
          <a:noFill/>
          <a:ln>
            <a:noFill/>
          </a:ln>
        </p:spPr>
      </p:pic>
      <p:sp>
        <p:nvSpPr>
          <p:cNvPr id="135" name="Google Shape;135;g31f1deeae9d_0_112"/>
          <p:cNvSpPr txBox="1"/>
          <p:nvPr/>
        </p:nvSpPr>
        <p:spPr>
          <a:xfrm>
            <a:off x="1474800" y="1172975"/>
            <a:ext cx="3971400" cy="46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grpSp>
        <p:nvGrpSpPr>
          <p:cNvPr id="136" name="Google Shape;136;g31f1deeae9d_0_112"/>
          <p:cNvGrpSpPr/>
          <p:nvPr/>
        </p:nvGrpSpPr>
        <p:grpSpPr>
          <a:xfrm>
            <a:off x="584200" y="919988"/>
            <a:ext cx="4832847" cy="716175"/>
            <a:chOff x="5134" y="1698153"/>
            <a:chExt cx="6443796" cy="954900"/>
          </a:xfrm>
        </p:grpSpPr>
        <p:sp>
          <p:nvSpPr>
            <p:cNvPr id="137" name="Google Shape;137;g31f1deeae9d_0_112"/>
            <p:cNvSpPr/>
            <p:nvPr/>
          </p:nvSpPr>
          <p:spPr>
            <a:xfrm>
              <a:off x="5134" y="1698153"/>
              <a:ext cx="1591800" cy="954900"/>
            </a:xfrm>
            <a:prstGeom prst="roundRect">
              <a:avLst>
                <a:gd name="adj" fmla="val 10000"/>
              </a:avLst>
            </a:prstGeom>
            <a:solidFill>
              <a:srgbClr val="E97131"/>
            </a:solidFill>
            <a:ln w="19050" cap="flat" cmpd="sng">
              <a:solidFill>
                <a:srgbClr val="FFFFFF"/>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8" name="Google Shape;138;g31f1deeae9d_0_112"/>
            <p:cNvSpPr txBox="1"/>
            <p:nvPr/>
          </p:nvSpPr>
          <p:spPr>
            <a:xfrm>
              <a:off x="33106" y="1726125"/>
              <a:ext cx="1535700" cy="899100"/>
            </a:xfrm>
            <a:prstGeom prst="rect">
              <a:avLst/>
            </a:prstGeom>
            <a:noFill/>
            <a:ln>
              <a:noFill/>
            </a:ln>
          </p:spPr>
          <p:txBody>
            <a:bodyPr spcFirstLastPara="1" wrap="square" lIns="60000" tIns="60000" rIns="60000" bIns="60000" anchor="ctr" anchorCtr="0">
              <a:noAutofit/>
            </a:bodyPr>
            <a:lstStyle/>
            <a:p>
              <a:pPr marL="0" marR="0" lvl="0" indent="0" algn="ctr" rtl="0">
                <a:lnSpc>
                  <a:spcPct val="90000"/>
                </a:lnSpc>
                <a:spcBef>
                  <a:spcPts val="0"/>
                </a:spcBef>
                <a:spcAft>
                  <a:spcPts val="0"/>
                </a:spcAft>
                <a:buClr>
                  <a:srgbClr val="FFFFFF"/>
                </a:buClr>
                <a:buSzPts val="1600"/>
                <a:buFont typeface="Arial"/>
                <a:buNone/>
              </a:pPr>
              <a:r>
                <a:rPr lang="en" sz="1600" b="0" i="0" u="none" strike="noStrike" cap="none">
                  <a:solidFill>
                    <a:srgbClr val="FFFFFF"/>
                  </a:solidFill>
                  <a:latin typeface="Arial"/>
                  <a:ea typeface="Arial"/>
                  <a:cs typeface="Arial"/>
                  <a:sym typeface="Arial"/>
                </a:rPr>
                <a:t>Leads</a:t>
              </a:r>
              <a:endParaRPr sz="1100" b="0" i="0" u="none" strike="noStrike" cap="none">
                <a:solidFill>
                  <a:srgbClr val="000000"/>
                </a:solidFill>
                <a:latin typeface="Arial"/>
                <a:ea typeface="Arial"/>
                <a:cs typeface="Arial"/>
                <a:sym typeface="Arial"/>
              </a:endParaRPr>
            </a:p>
          </p:txBody>
        </p:sp>
        <p:sp>
          <p:nvSpPr>
            <p:cNvPr id="139" name="Google Shape;139;g31f1deeae9d_0_112"/>
            <p:cNvSpPr txBox="1"/>
            <p:nvPr/>
          </p:nvSpPr>
          <p:spPr>
            <a:xfrm>
              <a:off x="6212830" y="2057245"/>
              <a:ext cx="236100" cy="2367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200"/>
                <a:buFont typeface="Arial"/>
                <a:buNone/>
              </a:pPr>
              <a:endParaRPr sz="1200" b="0" i="0" u="none" strike="noStrike" cap="none">
                <a:solidFill>
                  <a:srgbClr val="FFFFFF"/>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g31f1deeae9d_0_602"/>
          <p:cNvSpPr txBox="1">
            <a:spLocks noGrp="1"/>
          </p:cNvSpPr>
          <p:nvPr>
            <p:ph type="title"/>
          </p:nvPr>
        </p:nvSpPr>
        <p:spPr>
          <a:xfrm>
            <a:off x="575550" y="-6"/>
            <a:ext cx="7886700" cy="994200"/>
          </a:xfrm>
          <a:prstGeom prst="rect">
            <a:avLst/>
          </a:prstGeom>
          <a:noFill/>
          <a:ln>
            <a:noFill/>
          </a:ln>
        </p:spPr>
        <p:txBody>
          <a:bodyPr spcFirstLastPara="1" wrap="square" lIns="68575" tIns="34275" rIns="68575" bIns="34275" anchor="b" anchorCtr="0">
            <a:normAutofit/>
          </a:bodyPr>
          <a:lstStyle/>
          <a:p>
            <a:pPr marL="0" marR="0" lvl="0" indent="0" algn="l" rtl="0">
              <a:lnSpc>
                <a:spcPct val="90000"/>
              </a:lnSpc>
              <a:spcBef>
                <a:spcPts val="0"/>
              </a:spcBef>
              <a:spcAft>
                <a:spcPts val="0"/>
              </a:spcAft>
              <a:buClr>
                <a:schemeClr val="dk1"/>
              </a:buClr>
              <a:buSzPts val="3600"/>
              <a:buFont typeface="Arial"/>
              <a:buNone/>
            </a:pPr>
            <a:r>
              <a:rPr lang="en" sz="3600"/>
              <a:t>POS Recommendation /Discovery</a:t>
            </a:r>
            <a:endParaRPr/>
          </a:p>
        </p:txBody>
      </p:sp>
      <p:pic>
        <p:nvPicPr>
          <p:cNvPr id="145" name="Google Shape;145;g31f1deeae9d_0_602"/>
          <p:cNvPicPr preferRelativeResize="0"/>
          <p:nvPr/>
        </p:nvPicPr>
        <p:blipFill rotWithShape="1">
          <a:blip r:embed="rId3">
            <a:alphaModFix/>
          </a:blip>
          <a:srcRect/>
          <a:stretch/>
        </p:blipFill>
        <p:spPr>
          <a:xfrm>
            <a:off x="841385" y="1584465"/>
            <a:ext cx="2800741" cy="2579254"/>
          </a:xfrm>
          <a:prstGeom prst="rect">
            <a:avLst/>
          </a:prstGeom>
          <a:noFill/>
          <a:ln>
            <a:noFill/>
          </a:ln>
        </p:spPr>
      </p:pic>
      <p:pic>
        <p:nvPicPr>
          <p:cNvPr id="146" name="Google Shape;146;g31f1deeae9d_0_602" descr="The sales CRM that's fully customizable | monday.com"/>
          <p:cNvPicPr preferRelativeResize="0"/>
          <p:nvPr/>
        </p:nvPicPr>
        <p:blipFill rotWithShape="1">
          <a:blip r:embed="rId4">
            <a:alphaModFix/>
          </a:blip>
          <a:srcRect l="6061" r="5831"/>
          <a:stretch/>
        </p:blipFill>
        <p:spPr>
          <a:xfrm>
            <a:off x="5847130" y="2001913"/>
            <a:ext cx="2548265" cy="515348"/>
          </a:xfrm>
          <a:prstGeom prst="rect">
            <a:avLst/>
          </a:prstGeom>
          <a:noFill/>
          <a:ln>
            <a:noFill/>
          </a:ln>
        </p:spPr>
      </p:pic>
      <p:cxnSp>
        <p:nvCxnSpPr>
          <p:cNvPr id="147" name="Google Shape;147;g31f1deeae9d_0_602"/>
          <p:cNvCxnSpPr/>
          <p:nvPr/>
        </p:nvCxnSpPr>
        <p:spPr>
          <a:xfrm>
            <a:off x="3790336" y="3945194"/>
            <a:ext cx="943800" cy="0"/>
          </a:xfrm>
          <a:prstGeom prst="straightConnector1">
            <a:avLst/>
          </a:prstGeom>
          <a:noFill/>
          <a:ln w="9525" cap="flat" cmpd="sng">
            <a:solidFill>
              <a:srgbClr val="115D81"/>
            </a:solidFill>
            <a:prstDash val="solid"/>
            <a:round/>
            <a:headEnd type="none" w="sm" len="sm"/>
            <a:tailEnd type="triangle" w="med" len="med"/>
          </a:ln>
        </p:spPr>
      </p:cxnSp>
      <p:pic>
        <p:nvPicPr>
          <p:cNvPr id="148" name="Google Shape;148;g31f1deeae9d_0_602"/>
          <p:cNvPicPr preferRelativeResize="0"/>
          <p:nvPr/>
        </p:nvPicPr>
        <p:blipFill rotWithShape="1">
          <a:blip r:embed="rId5">
            <a:alphaModFix/>
          </a:blip>
          <a:srcRect/>
          <a:stretch/>
        </p:blipFill>
        <p:spPr>
          <a:xfrm>
            <a:off x="4882443" y="3692165"/>
            <a:ext cx="2679280" cy="47155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g31f1deeae9d_0_374" descr="Greta POS - POS - Point Of Sale"/>
          <p:cNvPicPr preferRelativeResize="0"/>
          <p:nvPr/>
        </p:nvPicPr>
        <p:blipFill rotWithShape="1">
          <a:blip r:embed="rId3">
            <a:alphaModFix/>
          </a:blip>
          <a:srcRect/>
          <a:stretch/>
        </p:blipFill>
        <p:spPr>
          <a:xfrm>
            <a:off x="319068" y="1340475"/>
            <a:ext cx="2044987" cy="638062"/>
          </a:xfrm>
          <a:prstGeom prst="rect">
            <a:avLst/>
          </a:prstGeom>
          <a:noFill/>
          <a:ln>
            <a:noFill/>
          </a:ln>
        </p:spPr>
      </p:pic>
      <p:pic>
        <p:nvPicPr>
          <p:cNvPr id="154" name="Google Shape;154;g31f1deeae9d_0_374" descr="Liquor POS | LiquorPOS"/>
          <p:cNvPicPr preferRelativeResize="0"/>
          <p:nvPr/>
        </p:nvPicPr>
        <p:blipFill rotWithShape="1">
          <a:blip r:embed="rId4">
            <a:alphaModFix/>
          </a:blip>
          <a:srcRect/>
          <a:stretch/>
        </p:blipFill>
        <p:spPr>
          <a:xfrm>
            <a:off x="6667344" y="3507845"/>
            <a:ext cx="2074363" cy="521893"/>
          </a:xfrm>
          <a:prstGeom prst="rect">
            <a:avLst/>
          </a:prstGeom>
          <a:noFill/>
          <a:ln>
            <a:noFill/>
          </a:ln>
        </p:spPr>
      </p:pic>
      <p:pic>
        <p:nvPicPr>
          <p:cNvPr id="155" name="Google Shape;155;g31f1deeae9d_0_374" descr="Celitek Solutions. Cash Register Express CRE Enterprise"/>
          <p:cNvPicPr preferRelativeResize="0"/>
          <p:nvPr/>
        </p:nvPicPr>
        <p:blipFill rotWithShape="1">
          <a:blip r:embed="rId5">
            <a:alphaModFix/>
          </a:blip>
          <a:srcRect l="5633" t="23581" b="19774"/>
          <a:stretch/>
        </p:blipFill>
        <p:spPr>
          <a:xfrm>
            <a:off x="6632146" y="2277259"/>
            <a:ext cx="1866139" cy="806547"/>
          </a:xfrm>
          <a:prstGeom prst="rect">
            <a:avLst/>
          </a:prstGeom>
          <a:noFill/>
          <a:ln>
            <a:noFill/>
          </a:ln>
        </p:spPr>
      </p:pic>
      <p:pic>
        <p:nvPicPr>
          <p:cNvPr id="156" name="Google Shape;156;g31f1deeae9d_0_374" descr="PECAN POS - Pecan Solutions LLC Trademark Registration"/>
          <p:cNvPicPr preferRelativeResize="0"/>
          <p:nvPr/>
        </p:nvPicPr>
        <p:blipFill rotWithShape="1">
          <a:blip r:embed="rId6">
            <a:alphaModFix/>
          </a:blip>
          <a:srcRect l="5400" t="31498" r="5042" b="32520"/>
          <a:stretch/>
        </p:blipFill>
        <p:spPr>
          <a:xfrm>
            <a:off x="6580410" y="1478603"/>
            <a:ext cx="2161296" cy="361805"/>
          </a:xfrm>
          <a:prstGeom prst="rect">
            <a:avLst/>
          </a:prstGeom>
          <a:noFill/>
          <a:ln>
            <a:noFill/>
          </a:ln>
        </p:spPr>
      </p:pic>
      <p:pic>
        <p:nvPicPr>
          <p:cNvPr id="157" name="Google Shape;157;g31f1deeae9d_0_374" descr="Franpos Logo"/>
          <p:cNvPicPr preferRelativeResize="0"/>
          <p:nvPr/>
        </p:nvPicPr>
        <p:blipFill rotWithShape="1">
          <a:blip r:embed="rId7">
            <a:alphaModFix/>
          </a:blip>
          <a:srcRect l="8892" t="15072" b="17849"/>
          <a:stretch/>
        </p:blipFill>
        <p:spPr>
          <a:xfrm>
            <a:off x="3501120" y="1340475"/>
            <a:ext cx="1764330" cy="638062"/>
          </a:xfrm>
          <a:prstGeom prst="rect">
            <a:avLst/>
          </a:prstGeom>
          <a:noFill/>
          <a:ln>
            <a:noFill/>
          </a:ln>
        </p:spPr>
      </p:pic>
      <p:pic>
        <p:nvPicPr>
          <p:cNvPr id="158" name="Google Shape;158;g31f1deeae9d_0_374" descr="OrderOut (@orderoutapp) / X"/>
          <p:cNvPicPr preferRelativeResize="0"/>
          <p:nvPr/>
        </p:nvPicPr>
        <p:blipFill rotWithShape="1">
          <a:blip r:embed="rId8">
            <a:alphaModFix/>
          </a:blip>
          <a:srcRect l="13991" t="35415" r="13175" b="39246"/>
          <a:stretch/>
        </p:blipFill>
        <p:spPr>
          <a:xfrm>
            <a:off x="3579755" y="2484210"/>
            <a:ext cx="1915802" cy="432909"/>
          </a:xfrm>
          <a:prstGeom prst="rect">
            <a:avLst/>
          </a:prstGeom>
          <a:noFill/>
          <a:ln>
            <a:noFill/>
          </a:ln>
        </p:spPr>
      </p:pic>
      <p:pic>
        <p:nvPicPr>
          <p:cNvPr id="159" name="Google Shape;159;g31f1deeae9d_0_374" descr="Clover - Priority Payment Systems Local®"/>
          <p:cNvPicPr preferRelativeResize="0"/>
          <p:nvPr/>
        </p:nvPicPr>
        <p:blipFill rotWithShape="1">
          <a:blip r:embed="rId9">
            <a:alphaModFix/>
          </a:blip>
          <a:srcRect l="3758" t="27938" r="3896" b="26559"/>
          <a:stretch/>
        </p:blipFill>
        <p:spPr>
          <a:xfrm>
            <a:off x="239958" y="2524738"/>
            <a:ext cx="2203207" cy="559068"/>
          </a:xfrm>
          <a:prstGeom prst="rect">
            <a:avLst/>
          </a:prstGeom>
          <a:noFill/>
          <a:ln>
            <a:noFill/>
          </a:ln>
        </p:spPr>
      </p:pic>
      <p:sp>
        <p:nvSpPr>
          <p:cNvPr id="160" name="Google Shape;160;g31f1deeae9d_0_374"/>
          <p:cNvSpPr txBox="1">
            <a:spLocks noGrp="1"/>
          </p:cNvSpPr>
          <p:nvPr>
            <p:ph type="title"/>
          </p:nvPr>
        </p:nvSpPr>
        <p:spPr>
          <a:xfrm>
            <a:off x="0" y="-57925"/>
            <a:ext cx="9144000" cy="994200"/>
          </a:xfrm>
          <a:prstGeom prst="rect">
            <a:avLst/>
          </a:prstGeom>
          <a:noFill/>
          <a:ln>
            <a:noFill/>
          </a:ln>
        </p:spPr>
        <p:txBody>
          <a:bodyPr spcFirstLastPara="1" wrap="square" lIns="68575" tIns="34275" rIns="68575" bIns="34275" anchor="b" anchorCtr="0">
            <a:normAutofit/>
          </a:bodyPr>
          <a:lstStyle/>
          <a:p>
            <a:pPr marL="0" marR="0" lvl="0" indent="0" algn="ctr" rtl="0">
              <a:lnSpc>
                <a:spcPct val="90000"/>
              </a:lnSpc>
              <a:spcBef>
                <a:spcPts val="0"/>
              </a:spcBef>
              <a:spcAft>
                <a:spcPts val="0"/>
              </a:spcAft>
              <a:buClr>
                <a:schemeClr val="dk1"/>
              </a:buClr>
              <a:buSzPts val="3600"/>
              <a:buFont typeface="Play"/>
              <a:buNone/>
            </a:pPr>
            <a:r>
              <a:rPr lang="en" sz="3600" b="0" i="0" u="none" strike="noStrike" cap="none">
                <a:solidFill>
                  <a:srgbClr val="000000"/>
                </a:solidFill>
                <a:latin typeface="Arial"/>
                <a:ea typeface="Arial"/>
                <a:cs typeface="Arial"/>
                <a:sym typeface="Arial"/>
              </a:rPr>
              <a:t>POS System Recommendation</a:t>
            </a:r>
            <a:endParaRPr sz="1400" b="0" i="0" u="none" strike="noStrike" cap="none">
              <a:solidFill>
                <a:srgbClr val="000000"/>
              </a:solidFill>
              <a:latin typeface="Arial"/>
              <a:ea typeface="Arial"/>
              <a:cs typeface="Arial"/>
              <a:sym typeface="Arial"/>
            </a:endParaRPr>
          </a:p>
        </p:txBody>
      </p:sp>
      <p:sp>
        <p:nvSpPr>
          <p:cNvPr id="161" name="Google Shape;161;g31f1deeae9d_0_374"/>
          <p:cNvSpPr txBox="1"/>
          <p:nvPr/>
        </p:nvSpPr>
        <p:spPr>
          <a:xfrm>
            <a:off x="735050" y="3507850"/>
            <a:ext cx="3924000" cy="45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*If you don’t see a pos system that fits an opportunity, don’t worry.  We have referral partners that we can introduce you to as needed.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g32424a6032f_0_579"/>
          <p:cNvPicPr preferRelativeResize="0"/>
          <p:nvPr/>
        </p:nvPicPr>
        <p:blipFill rotWithShape="1">
          <a:blip r:embed="rId3">
            <a:alphaModFix/>
          </a:blip>
          <a:srcRect/>
          <a:stretch/>
        </p:blipFill>
        <p:spPr>
          <a:xfrm>
            <a:off x="0" y="2282383"/>
            <a:ext cx="9143999" cy="578734"/>
          </a:xfrm>
          <a:prstGeom prst="rect">
            <a:avLst/>
          </a:prstGeom>
          <a:noFill/>
          <a:ln>
            <a:noFill/>
          </a:ln>
        </p:spPr>
      </p:pic>
      <p:pic>
        <p:nvPicPr>
          <p:cNvPr id="167" name="Google Shape;167;g32424a6032f_0_579"/>
          <p:cNvPicPr preferRelativeResize="0"/>
          <p:nvPr/>
        </p:nvPicPr>
        <p:blipFill rotWithShape="1">
          <a:blip r:embed="rId4">
            <a:alphaModFix/>
          </a:blip>
          <a:srcRect/>
          <a:stretch/>
        </p:blipFill>
        <p:spPr>
          <a:xfrm>
            <a:off x="0" y="3177424"/>
            <a:ext cx="8072283" cy="501435"/>
          </a:xfrm>
          <a:prstGeom prst="rect">
            <a:avLst/>
          </a:prstGeom>
          <a:noFill/>
          <a:ln>
            <a:noFill/>
          </a:ln>
        </p:spPr>
      </p:pic>
      <p:pic>
        <p:nvPicPr>
          <p:cNvPr id="168" name="Google Shape;168;g32424a6032f_0_579"/>
          <p:cNvPicPr preferRelativeResize="0"/>
          <p:nvPr/>
        </p:nvPicPr>
        <p:blipFill rotWithShape="1">
          <a:blip r:embed="rId5">
            <a:alphaModFix/>
          </a:blip>
          <a:srcRect b="31842"/>
          <a:stretch/>
        </p:blipFill>
        <p:spPr>
          <a:xfrm>
            <a:off x="2714550" y="440575"/>
            <a:ext cx="3714900" cy="1101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g32424a6032f_0_585"/>
          <p:cNvSpPr/>
          <p:nvPr/>
        </p:nvSpPr>
        <p:spPr>
          <a:xfrm>
            <a:off x="-180023" y="264730"/>
            <a:ext cx="436200" cy="205800"/>
          </a:xfrm>
          <a:prstGeom prst="roundRect">
            <a:avLst>
              <a:gd name="adj" fmla="val 50000"/>
            </a:avLst>
          </a:prstGeom>
          <a:gradFill>
            <a:gsLst>
              <a:gs pos="0">
                <a:srgbClr val="FDD643"/>
              </a:gs>
              <a:gs pos="100000">
                <a:srgbClr val="E43327"/>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4" name="Google Shape;174;g32424a6032f_0_585"/>
          <p:cNvSpPr txBox="1"/>
          <p:nvPr/>
        </p:nvSpPr>
        <p:spPr>
          <a:xfrm>
            <a:off x="404545" y="171355"/>
            <a:ext cx="84006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400" b="0" i="0" u="none" strike="noStrike" cap="none">
                <a:solidFill>
                  <a:srgbClr val="E43327"/>
                </a:solidFill>
                <a:latin typeface="Arial"/>
                <a:ea typeface="Arial"/>
                <a:cs typeface="Arial"/>
                <a:sym typeface="Arial"/>
              </a:rPr>
              <a:t>GRETA Key Market Positioning</a:t>
            </a:r>
            <a:endParaRPr sz="2400" b="0" i="0" u="none" strike="noStrike" cap="none">
              <a:solidFill>
                <a:srgbClr val="E43327"/>
              </a:solidFill>
              <a:latin typeface="Arial"/>
              <a:ea typeface="Arial"/>
              <a:cs typeface="Arial"/>
              <a:sym typeface="Arial"/>
            </a:endParaRPr>
          </a:p>
        </p:txBody>
      </p:sp>
      <p:sp>
        <p:nvSpPr>
          <p:cNvPr id="175" name="Google Shape;175;g32424a6032f_0_585"/>
          <p:cNvSpPr txBox="1"/>
          <p:nvPr/>
        </p:nvSpPr>
        <p:spPr>
          <a:xfrm>
            <a:off x="94675" y="609950"/>
            <a:ext cx="7854900" cy="457800"/>
          </a:xfrm>
          <a:prstGeom prst="rect">
            <a:avLst/>
          </a:prstGeom>
          <a:noFill/>
          <a:ln>
            <a:noFill/>
          </a:ln>
        </p:spPr>
        <p:txBody>
          <a:bodyPr spcFirstLastPara="1" wrap="square" lIns="91425" tIns="91425" rIns="91425" bIns="91425" anchor="t" anchorCtr="0">
            <a:noAutofit/>
          </a:bodyPr>
          <a:lstStyle/>
          <a:p>
            <a:pPr marL="914400" marR="0" lvl="1" indent="-298450" algn="l" rtl="0">
              <a:lnSpc>
                <a:spcPct val="115000"/>
              </a:lnSpc>
              <a:spcBef>
                <a:spcPts val="1200"/>
              </a:spcBef>
              <a:spcAft>
                <a:spcPts val="0"/>
              </a:spcAft>
              <a:buClr>
                <a:schemeClr val="dk1"/>
              </a:buClr>
              <a:buSzPts val="1100"/>
              <a:buFont typeface="Arial"/>
              <a:buChar char="○"/>
            </a:pPr>
            <a:r>
              <a:rPr lang="en" sz="1100" b="1" i="0" u="none" strike="noStrike" cap="none">
                <a:solidFill>
                  <a:schemeClr val="dk1"/>
                </a:solidFill>
                <a:latin typeface="Arial"/>
                <a:ea typeface="Arial"/>
                <a:cs typeface="Arial"/>
                <a:sym typeface="Arial"/>
              </a:rPr>
              <a:t>Ease of Use:</a:t>
            </a:r>
            <a:r>
              <a:rPr lang="en" sz="1100" b="0" i="0" u="none" strike="noStrike" cap="none">
                <a:solidFill>
                  <a:schemeClr val="dk1"/>
                </a:solidFill>
                <a:latin typeface="Arial"/>
                <a:ea typeface="Arial"/>
                <a:cs typeface="Arial"/>
                <a:sym typeface="Arial"/>
              </a:rPr>
              <a:t> </a:t>
            </a:r>
            <a:endParaRPr sz="1100" b="0" i="0" u="none" strike="noStrike" cap="none">
              <a:solidFill>
                <a:schemeClr val="dk1"/>
              </a:solidFill>
              <a:latin typeface="Arial"/>
              <a:ea typeface="Arial"/>
              <a:cs typeface="Arial"/>
              <a:sym typeface="Arial"/>
            </a:endParaRPr>
          </a:p>
          <a:p>
            <a:pPr marL="1371600" marR="0" lvl="2" indent="-298450" algn="l" rtl="0">
              <a:lnSpc>
                <a:spcPct val="115000"/>
              </a:lnSpc>
              <a:spcBef>
                <a:spcPts val="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Greta POS is designed to be intuitive and easy to learn, requiring minimal training for staff.  </a:t>
            </a:r>
            <a:endParaRPr sz="1100" b="0" i="0" u="none" strike="noStrike" cap="none">
              <a:solidFill>
                <a:schemeClr val="dk1"/>
              </a:solidFill>
              <a:latin typeface="Arial"/>
              <a:ea typeface="Arial"/>
              <a:cs typeface="Arial"/>
              <a:sym typeface="Arial"/>
            </a:endParaRPr>
          </a:p>
          <a:p>
            <a:pPr marL="914400" marR="0" lvl="1" indent="-298450" algn="l" rtl="0">
              <a:lnSpc>
                <a:spcPct val="115000"/>
              </a:lnSpc>
              <a:spcBef>
                <a:spcPts val="0"/>
              </a:spcBef>
              <a:spcAft>
                <a:spcPts val="0"/>
              </a:spcAft>
              <a:buClr>
                <a:schemeClr val="dk1"/>
              </a:buClr>
              <a:buSzPts val="1100"/>
              <a:buFont typeface="Arial"/>
              <a:buChar char="○"/>
            </a:pPr>
            <a:r>
              <a:rPr lang="en" sz="1100" b="1" i="0" u="none" strike="noStrike" cap="none">
                <a:solidFill>
                  <a:schemeClr val="dk1"/>
                </a:solidFill>
                <a:latin typeface="Arial"/>
                <a:ea typeface="Arial"/>
                <a:cs typeface="Arial"/>
                <a:sym typeface="Arial"/>
              </a:rPr>
              <a:t>Affordability:</a:t>
            </a:r>
            <a:r>
              <a:rPr lang="en" sz="1100" b="0" i="0" u="none" strike="noStrike" cap="none">
                <a:solidFill>
                  <a:schemeClr val="dk1"/>
                </a:solidFill>
                <a:latin typeface="Arial"/>
                <a:ea typeface="Arial"/>
                <a:cs typeface="Arial"/>
                <a:sym typeface="Arial"/>
              </a:rPr>
              <a:t> </a:t>
            </a:r>
            <a:endParaRPr sz="1100" b="0" i="0" u="none" strike="noStrike" cap="none">
              <a:solidFill>
                <a:schemeClr val="dk1"/>
              </a:solidFill>
              <a:latin typeface="Arial"/>
              <a:ea typeface="Arial"/>
              <a:cs typeface="Arial"/>
              <a:sym typeface="Arial"/>
            </a:endParaRPr>
          </a:p>
          <a:p>
            <a:pPr marL="1371600" marR="0" lvl="2" indent="-298450" algn="l" rtl="0">
              <a:lnSpc>
                <a:spcPct val="115000"/>
              </a:lnSpc>
              <a:spcBef>
                <a:spcPts val="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Exclusive pricing through Netevia</a:t>
            </a:r>
            <a:endParaRPr sz="1100" b="0" i="0" u="none" strike="noStrike" cap="none">
              <a:solidFill>
                <a:schemeClr val="dk1"/>
              </a:solidFill>
              <a:latin typeface="Arial"/>
              <a:ea typeface="Arial"/>
              <a:cs typeface="Arial"/>
              <a:sym typeface="Arial"/>
            </a:endParaRPr>
          </a:p>
          <a:p>
            <a:pPr marL="914400" marR="0" lvl="1" indent="-298450" algn="l" rtl="0">
              <a:lnSpc>
                <a:spcPct val="115000"/>
              </a:lnSpc>
              <a:spcBef>
                <a:spcPts val="0"/>
              </a:spcBef>
              <a:spcAft>
                <a:spcPts val="0"/>
              </a:spcAft>
              <a:buClr>
                <a:schemeClr val="dk1"/>
              </a:buClr>
              <a:buSzPts val="1100"/>
              <a:buFont typeface="Arial"/>
              <a:buChar char="○"/>
            </a:pPr>
            <a:r>
              <a:rPr lang="en" sz="1100" b="1" i="0" u="none" strike="noStrike" cap="none">
                <a:solidFill>
                  <a:schemeClr val="dk1"/>
                </a:solidFill>
                <a:latin typeface="Arial"/>
                <a:ea typeface="Arial"/>
                <a:cs typeface="Arial"/>
                <a:sym typeface="Arial"/>
              </a:rPr>
              <a:t>Cash Discount Ready: </a:t>
            </a:r>
            <a:endParaRPr sz="1100" b="1" i="0" u="none" strike="noStrike" cap="none">
              <a:solidFill>
                <a:schemeClr val="dk1"/>
              </a:solidFill>
              <a:latin typeface="Arial"/>
              <a:ea typeface="Arial"/>
              <a:cs typeface="Arial"/>
              <a:sym typeface="Arial"/>
            </a:endParaRPr>
          </a:p>
          <a:p>
            <a:pPr marL="1371600" marR="0" lvl="2" indent="-298450" algn="l" rtl="0">
              <a:lnSpc>
                <a:spcPct val="115000"/>
              </a:lnSpc>
              <a:spcBef>
                <a:spcPts val="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Dual pricing compliant</a:t>
            </a:r>
            <a:endParaRPr sz="1100" b="0" i="0" u="none" strike="noStrike" cap="none">
              <a:solidFill>
                <a:schemeClr val="dk1"/>
              </a:solidFill>
              <a:latin typeface="Arial"/>
              <a:ea typeface="Arial"/>
              <a:cs typeface="Arial"/>
              <a:sym typeface="Arial"/>
            </a:endParaRPr>
          </a:p>
          <a:p>
            <a:pPr marL="1371600" marR="0" lvl="2" indent="-298450" algn="l" rtl="0">
              <a:lnSpc>
                <a:spcPct val="115000"/>
              </a:lnSpc>
              <a:spcBef>
                <a:spcPts val="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Dual Pricing Shelf Tags</a:t>
            </a:r>
            <a:endParaRPr sz="1100" b="0" i="0" u="none" strike="noStrike" cap="none">
              <a:solidFill>
                <a:schemeClr val="dk1"/>
              </a:solidFill>
              <a:latin typeface="Arial"/>
              <a:ea typeface="Arial"/>
              <a:cs typeface="Arial"/>
              <a:sym typeface="Arial"/>
            </a:endParaRPr>
          </a:p>
          <a:p>
            <a:pPr marL="1371600" marR="0" lvl="2" indent="-298450" algn="l" rtl="0">
              <a:lnSpc>
                <a:spcPct val="115000"/>
              </a:lnSpc>
              <a:spcBef>
                <a:spcPts val="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Dual pricing electronic shelf tags coming soon</a:t>
            </a:r>
            <a:endParaRPr sz="1100" b="1" i="0" u="none" strike="noStrike" cap="none">
              <a:solidFill>
                <a:schemeClr val="dk1"/>
              </a:solidFill>
              <a:latin typeface="Arial"/>
              <a:ea typeface="Arial"/>
              <a:cs typeface="Arial"/>
              <a:sym typeface="Arial"/>
            </a:endParaRPr>
          </a:p>
          <a:p>
            <a:pPr marL="914400" marR="0" lvl="1" indent="-298450" algn="l" rtl="0">
              <a:lnSpc>
                <a:spcPct val="115000"/>
              </a:lnSpc>
              <a:spcBef>
                <a:spcPts val="0"/>
              </a:spcBef>
              <a:spcAft>
                <a:spcPts val="0"/>
              </a:spcAft>
              <a:buClr>
                <a:schemeClr val="dk1"/>
              </a:buClr>
              <a:buSzPts val="1100"/>
              <a:buFont typeface="Arial"/>
              <a:buChar char="○"/>
            </a:pPr>
            <a:r>
              <a:rPr lang="en" sz="1100" b="1" i="0" u="none" strike="noStrike" cap="none">
                <a:solidFill>
                  <a:schemeClr val="dk1"/>
                </a:solidFill>
                <a:latin typeface="Arial"/>
                <a:ea typeface="Arial"/>
                <a:cs typeface="Arial"/>
                <a:sym typeface="Arial"/>
              </a:rPr>
              <a:t> Exclusive &amp; Proprietary:</a:t>
            </a:r>
            <a:r>
              <a:rPr lang="en" sz="1100" b="0" i="0" u="none" strike="noStrike" cap="none">
                <a:solidFill>
                  <a:schemeClr val="dk1"/>
                </a:solidFill>
                <a:latin typeface="Arial"/>
                <a:ea typeface="Arial"/>
                <a:cs typeface="Arial"/>
                <a:sym typeface="Arial"/>
              </a:rPr>
              <a:t> </a:t>
            </a:r>
            <a:endParaRPr sz="1100" b="0" i="0" u="none" strike="noStrike" cap="none">
              <a:solidFill>
                <a:schemeClr val="dk1"/>
              </a:solidFill>
              <a:latin typeface="Arial"/>
              <a:ea typeface="Arial"/>
              <a:cs typeface="Arial"/>
              <a:sym typeface="Arial"/>
            </a:endParaRPr>
          </a:p>
          <a:p>
            <a:pPr marL="1371600" marR="0" lvl="2" indent="-298450" algn="l" rtl="0">
              <a:lnSpc>
                <a:spcPct val="115000"/>
              </a:lnSpc>
              <a:spcBef>
                <a:spcPts val="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Fully integrated label printing scale</a:t>
            </a:r>
            <a:endParaRPr sz="1100" b="0" i="0" u="none" strike="noStrike" cap="none">
              <a:solidFill>
                <a:schemeClr val="dk1"/>
              </a:solidFill>
              <a:latin typeface="Arial"/>
              <a:ea typeface="Arial"/>
              <a:cs typeface="Arial"/>
              <a:sym typeface="Arial"/>
            </a:endParaRPr>
          </a:p>
          <a:p>
            <a:pPr marL="914400" marR="0" lvl="1" indent="-298450" algn="l" rtl="0">
              <a:lnSpc>
                <a:spcPct val="115000"/>
              </a:lnSpc>
              <a:spcBef>
                <a:spcPts val="0"/>
              </a:spcBef>
              <a:spcAft>
                <a:spcPts val="0"/>
              </a:spcAft>
              <a:buClr>
                <a:schemeClr val="dk1"/>
              </a:buClr>
              <a:buSzPts val="1100"/>
              <a:buFont typeface="Arial"/>
              <a:buChar char="○"/>
            </a:pPr>
            <a:r>
              <a:rPr lang="en" sz="1100" b="1" i="0" u="none" strike="noStrike" cap="none">
                <a:solidFill>
                  <a:schemeClr val="dk1"/>
                </a:solidFill>
                <a:latin typeface="Arial"/>
                <a:ea typeface="Arial"/>
                <a:cs typeface="Arial"/>
                <a:sym typeface="Arial"/>
              </a:rPr>
              <a:t>Customization:</a:t>
            </a:r>
            <a:r>
              <a:rPr lang="en" sz="1100" b="0" i="0" u="none" strike="noStrike" cap="none">
                <a:solidFill>
                  <a:schemeClr val="dk1"/>
                </a:solidFill>
                <a:latin typeface="Arial"/>
                <a:ea typeface="Arial"/>
                <a:cs typeface="Arial"/>
                <a:sym typeface="Arial"/>
              </a:rPr>
              <a:t> </a:t>
            </a:r>
            <a:endParaRPr sz="1100" b="0" i="0" u="none" strike="noStrike" cap="none">
              <a:solidFill>
                <a:schemeClr val="dk1"/>
              </a:solidFill>
              <a:latin typeface="Arial"/>
              <a:ea typeface="Arial"/>
              <a:cs typeface="Arial"/>
              <a:sym typeface="Arial"/>
            </a:endParaRPr>
          </a:p>
          <a:p>
            <a:pPr marL="1371600" marR="0" lvl="2" indent="-298450" algn="l" rtl="0">
              <a:lnSpc>
                <a:spcPct val="115000"/>
              </a:lnSpc>
              <a:spcBef>
                <a:spcPts val="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The platform can be customized to fit the specific needs of different businesses, from small corner stores to larger grocery chains.   </a:t>
            </a:r>
            <a:endParaRPr sz="1100" b="0" i="0" u="none" strike="noStrike" cap="none">
              <a:solidFill>
                <a:schemeClr val="dk1"/>
              </a:solidFill>
              <a:latin typeface="Arial"/>
              <a:ea typeface="Arial"/>
              <a:cs typeface="Arial"/>
              <a:sym typeface="Arial"/>
            </a:endParaRPr>
          </a:p>
          <a:p>
            <a:pPr marL="914400" marR="0" lvl="1" indent="-298450" algn="l" rtl="0">
              <a:lnSpc>
                <a:spcPct val="115000"/>
              </a:lnSpc>
              <a:spcBef>
                <a:spcPts val="0"/>
              </a:spcBef>
              <a:spcAft>
                <a:spcPts val="0"/>
              </a:spcAft>
              <a:buClr>
                <a:schemeClr val="dk1"/>
              </a:buClr>
              <a:buSzPts val="1100"/>
              <a:buFont typeface="Arial"/>
              <a:buChar char="○"/>
            </a:pPr>
            <a:r>
              <a:rPr lang="en" sz="1100" b="1" i="0" u="none" strike="noStrike" cap="none">
                <a:solidFill>
                  <a:schemeClr val="dk1"/>
                </a:solidFill>
                <a:latin typeface="Arial"/>
                <a:ea typeface="Arial"/>
                <a:cs typeface="Arial"/>
                <a:sym typeface="Arial"/>
              </a:rPr>
              <a:t>Cloud-Based Technology:</a:t>
            </a:r>
            <a:r>
              <a:rPr lang="en" sz="1100" b="0" i="0" u="none" strike="noStrike" cap="none">
                <a:solidFill>
                  <a:schemeClr val="dk1"/>
                </a:solidFill>
                <a:latin typeface="Arial"/>
                <a:ea typeface="Arial"/>
                <a:cs typeface="Arial"/>
                <a:sym typeface="Arial"/>
              </a:rPr>
              <a:t> </a:t>
            </a:r>
            <a:endParaRPr sz="1100" b="0" i="0" u="none" strike="noStrike" cap="none">
              <a:solidFill>
                <a:schemeClr val="dk1"/>
              </a:solidFill>
              <a:latin typeface="Arial"/>
              <a:ea typeface="Arial"/>
              <a:cs typeface="Arial"/>
              <a:sym typeface="Arial"/>
            </a:endParaRPr>
          </a:p>
          <a:p>
            <a:pPr marL="1371600" marR="0" lvl="2" indent="-298450" algn="l" rtl="0">
              <a:lnSpc>
                <a:spcPct val="115000"/>
              </a:lnSpc>
              <a:spcBef>
                <a:spcPts val="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This ensures easy access and updates, as well as remote management capabilities.  </a:t>
            </a:r>
            <a:endParaRPr sz="1100" b="0" i="0" u="none" strike="noStrike" cap="none">
              <a:solidFill>
                <a:schemeClr val="dk1"/>
              </a:solidFill>
              <a:latin typeface="Arial"/>
              <a:ea typeface="Arial"/>
              <a:cs typeface="Arial"/>
              <a:sym typeface="Arial"/>
            </a:endParaRPr>
          </a:p>
          <a:p>
            <a:pPr marL="914400" marR="0" lvl="1" indent="-298450" algn="l" rtl="0">
              <a:lnSpc>
                <a:spcPct val="115000"/>
              </a:lnSpc>
              <a:spcBef>
                <a:spcPts val="0"/>
              </a:spcBef>
              <a:spcAft>
                <a:spcPts val="0"/>
              </a:spcAft>
              <a:buClr>
                <a:schemeClr val="dk1"/>
              </a:buClr>
              <a:buSzPts val="1100"/>
              <a:buFont typeface="Arial"/>
              <a:buChar char="○"/>
            </a:pPr>
            <a:r>
              <a:rPr lang="en" sz="1100" b="1" i="0" u="none" strike="noStrike" cap="none">
                <a:solidFill>
                  <a:schemeClr val="dk1"/>
                </a:solidFill>
                <a:latin typeface="Arial"/>
                <a:ea typeface="Arial"/>
                <a:cs typeface="Arial"/>
                <a:sym typeface="Arial"/>
              </a:rPr>
              <a:t>Focus on Small Businesses:</a:t>
            </a:r>
            <a:r>
              <a:rPr lang="en" sz="1100" b="0" i="0" u="none" strike="noStrike" cap="none">
                <a:solidFill>
                  <a:schemeClr val="dk1"/>
                </a:solidFill>
                <a:latin typeface="Arial"/>
                <a:ea typeface="Arial"/>
                <a:cs typeface="Arial"/>
                <a:sym typeface="Arial"/>
              </a:rPr>
              <a:t> </a:t>
            </a:r>
            <a:endParaRPr sz="1100" b="0" i="0" u="none" strike="noStrike" cap="none">
              <a:solidFill>
                <a:schemeClr val="dk1"/>
              </a:solidFill>
              <a:latin typeface="Arial"/>
              <a:ea typeface="Arial"/>
              <a:cs typeface="Arial"/>
              <a:sym typeface="Arial"/>
            </a:endParaRPr>
          </a:p>
          <a:p>
            <a:pPr marL="1371600" marR="0" lvl="2" indent="-298450" algn="l" rtl="0">
              <a:lnSpc>
                <a:spcPct val="115000"/>
              </a:lnSpc>
              <a:spcBef>
                <a:spcPts val="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Greta POS highlights its commitment to empowering small businesses by providing them with powerful tools and support.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3065</Words>
  <Application>Microsoft Office PowerPoint</Application>
  <PresentationFormat>On-screen Show (16:9)</PresentationFormat>
  <Paragraphs>436</Paragraphs>
  <Slides>40</Slides>
  <Notes>40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Noto Sans Symbols</vt:lpstr>
      <vt:lpstr>Play</vt:lpstr>
      <vt:lpstr>DM Sans</vt:lpstr>
      <vt:lpstr>Roboto Mono</vt:lpstr>
      <vt:lpstr>DM Sans Medium</vt:lpstr>
      <vt:lpstr>Raleway</vt:lpstr>
      <vt:lpstr>Office Theme</vt:lpstr>
      <vt:lpstr>PowerPoint Presentation</vt:lpstr>
      <vt:lpstr>POS Sales Support Overview</vt:lpstr>
      <vt:lpstr>POS Sales Support Overview</vt:lpstr>
      <vt:lpstr>POS Sales Cycle Management</vt:lpstr>
      <vt:lpstr>New Leads</vt:lpstr>
      <vt:lpstr>POS Recommendation /Discovery</vt:lpstr>
      <vt:lpstr>POS System Recommendation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 Sales Cycle</vt:lpstr>
      <vt:lpstr>Sales Cycle Assistance </vt:lpstr>
      <vt:lpstr>Onboarding Assistance</vt:lpstr>
      <vt:lpstr>Onboarding Assistance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Jacob Hollingsworth</dc:creator>
  <cp:lastModifiedBy>Jeff Engle</cp:lastModifiedBy>
  <cp:revision>1</cp:revision>
  <dcterms:modified xsi:type="dcterms:W3CDTF">2024-12-27T13:40:05Z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0x010100799AA4BF2CA22A4AB4EED215F20FA2C5</vt:lpwstr>
  </property>
  <property fmtid="{D5CDD505-2E9C-101B-9397-08002B2CF9AE}" pid="3" name="MediaServiceImageTags">
    <vt:lpwstr/>
  </property>
</Properties>
</file>