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DM Sans" pitchFamily="2" charset="0"/>
      <p:regular r:id="rId35"/>
      <p:bold r:id="rId36"/>
      <p:italic r:id="rId37"/>
      <p:boldItalic r:id="rId38"/>
    </p:embeddedFont>
    <p:embeddedFont>
      <p:font typeface="Raleway" pitchFamily="2" charset="0"/>
      <p:regular r:id="rId39"/>
      <p:bold r:id="rId40"/>
      <p:italic r:id="rId41"/>
      <p:boldItalic r:id="rId42"/>
    </p:embeddedFont>
    <p:embeddedFont>
      <p:font typeface="Roboto Mono" panose="00000009000000000000" pitchFamily="49"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h2uX92yHolVo8IjtOAZiEeiLor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9898BA-BB56-4599-AF03-9E0C90B227C9}">
  <a:tblStyle styleId="{389898BA-BB56-4599-AF03-9E0C90B227C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4E6"/>
          </a:solidFill>
        </a:fill>
      </a:tcStyle>
    </a:wholeTbl>
    <a:band1H>
      <a:tcTxStyle b="off" i="off"/>
      <a:tcStyle>
        <a:tcBdr/>
        <a:fill>
          <a:solidFill>
            <a:srgbClr val="FFE8CA"/>
          </a:solidFill>
        </a:fill>
      </a:tcStyle>
    </a:band1H>
    <a:band2H>
      <a:tcTxStyle b="off" i="off"/>
      <a:tcStyle>
        <a:tcBdr/>
      </a:tcStyle>
    </a:band2H>
    <a:band1V>
      <a:tcTxStyle b="off" i="off"/>
      <a:tcStyle>
        <a:tcBdr/>
        <a:fill>
          <a:solidFill>
            <a:srgbClr val="FFE8CA"/>
          </a:solidFill>
        </a:fill>
      </a:tcStyle>
    </a:band1V>
    <a:band2V>
      <a:tcTxStyle b="off" i="off"/>
      <a:tcStyle>
        <a:tcBdr/>
      </a:tcStyle>
    </a:band2V>
    <a:lastCol>
      <a:tcTxStyle b="on" i="off">
        <a:font>
          <a:latin typeface="Arial"/>
          <a:ea typeface="Arial"/>
          <a:cs typeface="Arial"/>
        </a:font>
        <a:schemeClr val="lt1"/>
      </a:tcTxStyle>
      <a:tcStyle>
        <a:tcBdr/>
        <a:fill>
          <a:solidFill>
            <a:schemeClr val="accent4"/>
          </a:solidFill>
        </a:fill>
      </a:tcStyle>
    </a:lastCol>
    <a:firstCol>
      <a:tcTxStyle b="on" i="off">
        <a:font>
          <a:latin typeface="Arial"/>
          <a:ea typeface="Arial"/>
          <a:cs typeface="Arial"/>
        </a:font>
        <a:schemeClr val="lt1"/>
      </a:tcTxStyle>
      <a:tcStyle>
        <a:tcBdr/>
        <a:fill>
          <a:solidFill>
            <a:schemeClr val="accent4"/>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 name="Google Shape;42;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1f391a1a22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1f391a1a22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1f391a1a22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1f391a1a22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1f391a1a22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1f391a1a22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1f391a1a22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1f391a1a22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1f391a1a22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1f391a1a22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1f391a1a22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1f391a1a22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 **Technical Consultation:** They provide in-depth technical advice and guidance to customers, helping them understand complex technical concepts. * **Problem-Solving:** They identify and resolve technical challenges or objections raised by customers, ensuring a smooth sales process. * **Customization:** They work with customers to customize solutions to meet their specific needs, demonstrating flexibility and adaptability. * **Collaboration with Sales Teams:** They collaborate closely with sales teams to develop effective sales strategies and create compelling sales presentations. * **Post-Sales Support:** They provide ongoing technical support to customers, ensuring customer satisfaction and building long-term relationships. By providing technical expertise and addressing customer concerns, sales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1d5729da6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1d5729da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 **Technical Consultation:** They provide in-depth technical advice and guidance to customers, helping them understand complex technical concepts. * **Problem-Solving:** They identify and resolve technical challenges or objections raised by customers, ensuring a smooth sales process. * **Customization:** They work with customers to customize solutions to meet their specific needs, demonstrating flexibility and adaptability. * **Collaboration with Sales Teams:** They collaborate closely with sales teams to develop effective sales strategies and create compelling sales presentations. * **Post-Sales Support:** They provide ongoing technical support to customers, ensuring customer satisfaction and building long-term relationships. By providing technical expertise and addressing customer concerns, sales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242463c0a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3" name="Google Shape;223;g3242463c0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242463c0a4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g3242463c0a4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242463c0a4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g3242463c0a4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1d5729da6f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1d5729da6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242463c0a4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268" name="Google Shape;268;g3242463c0a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242463c0a4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287" name="Google Shape;287;g3242463c0a4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6" name="Google Shape;30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337" name="Google Shape;33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357" name="Google Shape;35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1d5729da6f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31d5729da6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0d7d92c9c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0" name="Google Shape;390;g30d7d92c9c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2" name="Google Shape;40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a:t>Week 1 (Back-office Build) </a:t>
            </a:r>
            <a:r>
              <a:rPr lang="en" sz="800" b="1" i="0" u="none" strike="noStrike" cap="none">
                <a:solidFill>
                  <a:schemeClr val="dk1"/>
                </a:solidFill>
                <a:latin typeface="Arial"/>
                <a:ea typeface="Arial"/>
                <a:cs typeface="Arial"/>
                <a:sym typeface="Arial"/>
              </a:rPr>
              <a:t>After financing has completed the order for GRETA™ deployment &amp; payment has been collected we will build Customer Databases in the cloud for all locations along with store configuration. *A signed purchase order is required in order to to begin implementation.</a:t>
            </a:r>
            <a:endParaRPr/>
          </a:p>
          <a:p>
            <a:pPr marL="0" marR="0" lvl="0" indent="0" algn="l" rtl="0">
              <a:lnSpc>
                <a:spcPct val="100000"/>
              </a:lnSpc>
              <a:spcBef>
                <a:spcPts val="0"/>
              </a:spcBef>
              <a:spcAft>
                <a:spcPts val="0"/>
              </a:spcAft>
              <a:buClr>
                <a:srgbClr val="000000"/>
              </a:buClr>
              <a:buSzPts val="1100"/>
              <a:buFont typeface="Arial"/>
              <a:buNone/>
            </a:pPr>
            <a:endParaRPr sz="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 sz="800" b="1" i="0" u="none" strike="noStrike" cap="none">
                <a:solidFill>
                  <a:schemeClr val="dk1"/>
                </a:solidFill>
                <a:latin typeface="Arial"/>
                <a:ea typeface="Arial"/>
                <a:cs typeface="Arial"/>
                <a:sym typeface="Arial"/>
              </a:rPr>
              <a:t>Week 2 (Inventory build)</a:t>
            </a:r>
            <a:endParaRPr sz="4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 sz="800" b="1" i="0" u="none" strike="noStrike" cap="none">
                <a:solidFill>
                  <a:schemeClr val="dk1"/>
                </a:solidFill>
                <a:latin typeface="Arial"/>
                <a:ea typeface="Arial"/>
                <a:cs typeface="Arial"/>
                <a:sym typeface="Arial"/>
              </a:rPr>
              <a:t>Menu file, departments, categories, discounts etc will be built in the customers back office. *We require an inventory file for this stage of implementation in .CSV format. Failure to provide inventory file will cause delays in installation. </a:t>
            </a:r>
            <a:endParaRPr/>
          </a:p>
          <a:p>
            <a:pPr marL="0" marR="0" lvl="0" indent="0" algn="l" rtl="0">
              <a:lnSpc>
                <a:spcPct val="100000"/>
              </a:lnSpc>
              <a:spcBef>
                <a:spcPts val="0"/>
              </a:spcBef>
              <a:spcAft>
                <a:spcPts val="0"/>
              </a:spcAft>
              <a:buClr>
                <a:srgbClr val="000000"/>
              </a:buClr>
              <a:buSzPts val="700"/>
              <a:buFont typeface="Arial"/>
              <a:buNone/>
            </a:pPr>
            <a:endParaRPr sz="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800" b="1" i="0" u="none" strike="noStrike" cap="none">
                <a:solidFill>
                  <a:schemeClr val="dk1"/>
                </a:solidFill>
                <a:latin typeface="Arial"/>
                <a:ea typeface="Arial"/>
                <a:cs typeface="Arial"/>
                <a:sym typeface="Arial"/>
              </a:rPr>
              <a:t>Week 2 Inventory Review Call: Inventory review call with client to get clearance to deploy. *Required to deploy systems</a:t>
            </a:r>
            <a:endParaRPr/>
          </a:p>
          <a:p>
            <a:pPr marL="0" marR="0" lvl="0" indent="0" algn="l" rtl="0">
              <a:lnSpc>
                <a:spcPct val="100000"/>
              </a:lnSpc>
              <a:spcBef>
                <a:spcPts val="0"/>
              </a:spcBef>
              <a:spcAft>
                <a:spcPts val="0"/>
              </a:spcAft>
              <a:buClr>
                <a:srgbClr val="000000"/>
              </a:buClr>
              <a:buSzPts val="1100"/>
              <a:buFont typeface="Arial"/>
              <a:buNone/>
            </a:pPr>
            <a:endParaRPr sz="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 sz="800" b="1" i="0" u="none" strike="noStrike" cap="none">
                <a:solidFill>
                  <a:schemeClr val="dk1"/>
                </a:solidFill>
                <a:latin typeface="Arial"/>
                <a:ea typeface="Arial"/>
                <a:cs typeface="Arial"/>
                <a:sym typeface="Arial"/>
              </a:rPr>
              <a:t>Week 3 (Equipment order and Configuration)</a:t>
            </a: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 sz="800" b="1" i="0" u="none" strike="noStrike" cap="none">
                <a:solidFill>
                  <a:schemeClr val="dk1"/>
                </a:solidFill>
                <a:latin typeface="Arial"/>
                <a:ea typeface="Arial"/>
                <a:cs typeface="Arial"/>
                <a:sym typeface="Arial"/>
              </a:rPr>
              <a:t>Equipment ordered from warehouse, equipment sync, download and configuration for all applications. POS, LPS, Scale Comm.</a:t>
            </a:r>
            <a:endParaRPr/>
          </a:p>
          <a:p>
            <a:pPr marL="0" marR="0" lvl="0" indent="0" algn="l" rtl="0">
              <a:lnSpc>
                <a:spcPct val="100000"/>
              </a:lnSpc>
              <a:spcBef>
                <a:spcPts val="0"/>
              </a:spcBef>
              <a:spcAft>
                <a:spcPts val="0"/>
              </a:spcAft>
              <a:buClr>
                <a:srgbClr val="000000"/>
              </a:buClr>
              <a:buSzPts val="700"/>
              <a:buFont typeface="Arial"/>
              <a:buNone/>
            </a:pPr>
            <a:endParaRPr sz="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 sz="800" b="1" i="0" u="none" strike="noStrike" cap="none">
                <a:solidFill>
                  <a:schemeClr val="dk1"/>
                </a:solidFill>
                <a:latin typeface="Arial"/>
                <a:ea typeface="Arial"/>
                <a:cs typeface="Arial"/>
                <a:sym typeface="Arial"/>
              </a:rPr>
              <a:t>Week 4 (Shipping Period)</a:t>
            </a: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 sz="800" b="1" i="0" u="none" strike="noStrike" cap="none">
                <a:solidFill>
                  <a:schemeClr val="dk1"/>
                </a:solidFill>
                <a:latin typeface="Arial"/>
                <a:ea typeface="Arial"/>
                <a:cs typeface="Arial"/>
                <a:sym typeface="Arial"/>
              </a:rPr>
              <a:t>Shipping is usually about 7 business days. Expedited shipping is available on case by case at current shipping rates</a:t>
            </a:r>
            <a:endParaRPr/>
          </a:p>
          <a:p>
            <a:pPr marL="0" marR="0" lvl="0" indent="0" algn="l" rtl="0">
              <a:lnSpc>
                <a:spcPct val="100000"/>
              </a:lnSpc>
              <a:spcBef>
                <a:spcPts val="0"/>
              </a:spcBef>
              <a:spcAft>
                <a:spcPts val="0"/>
              </a:spcAft>
              <a:buClr>
                <a:srgbClr val="000000"/>
              </a:buClr>
              <a:buSzPts val="700"/>
              <a:buFont typeface="Arial"/>
              <a:buNone/>
            </a:pPr>
            <a:endParaRPr sz="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 sz="800" b="1" i="0" u="none" strike="noStrike" cap="none">
                <a:solidFill>
                  <a:schemeClr val="dk1"/>
                </a:solidFill>
                <a:latin typeface="Arial"/>
                <a:ea typeface="Arial"/>
                <a:cs typeface="Arial"/>
                <a:sym typeface="Arial"/>
              </a:rPr>
              <a:t>Week 4 (Shipping Period)</a:t>
            </a: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 sz="800" b="1" i="0" u="none" strike="noStrike" cap="none">
                <a:solidFill>
                  <a:schemeClr val="dk1"/>
                </a:solidFill>
                <a:latin typeface="Arial"/>
                <a:ea typeface="Arial"/>
                <a:cs typeface="Arial"/>
                <a:sym typeface="Arial"/>
              </a:rPr>
              <a:t>Shipping is usually about 7 business days. Expedited shipping is available on case by case at current shipping rates</a:t>
            </a:r>
            <a:endParaRPr/>
          </a:p>
          <a:p>
            <a:pPr marL="0" marR="0" lvl="0" indent="0" algn="l" rtl="0">
              <a:lnSpc>
                <a:spcPct val="100000"/>
              </a:lnSpc>
              <a:spcBef>
                <a:spcPts val="0"/>
              </a:spcBef>
              <a:spcAft>
                <a:spcPts val="0"/>
              </a:spcAft>
              <a:buClr>
                <a:srgbClr val="000000"/>
              </a:buClr>
              <a:buSzPts val="700"/>
              <a:buFont typeface="Arial"/>
              <a:buNone/>
            </a:pPr>
            <a:endParaRPr sz="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 sz="800" b="1" i="0" u="none" strike="noStrike" cap="none">
                <a:solidFill>
                  <a:schemeClr val="dk1"/>
                </a:solidFill>
                <a:latin typeface="Arial"/>
                <a:ea typeface="Arial"/>
                <a:cs typeface="Arial"/>
                <a:sym typeface="Arial"/>
              </a:rPr>
              <a:t>Week 5 (installation &amp; Training)</a:t>
            </a: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 sz="800" b="1" i="0" u="none" strike="noStrike" cap="none">
                <a:solidFill>
                  <a:schemeClr val="dk1"/>
                </a:solidFill>
                <a:latin typeface="Arial"/>
                <a:ea typeface="Arial"/>
                <a:cs typeface="Arial"/>
                <a:sym typeface="Arial"/>
              </a:rPr>
              <a:t>After equipment arrives, installers will install equipment and get it ready for training. Training will be done virtually or in person based on the client’s preference</a:t>
            </a: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endParaRPr sz="4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3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800" b="1"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415" name="Google Shape;41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1d5729da6f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1d5729da6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1d5729da6f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1d5729da6f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1d5729da6f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1d5729da6f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1d5729da6f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1d5729da6f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1d5729da6f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1d5729da6f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1f391a1a2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1f391a1a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18"/>
          <p:cNvSpPr>
            <a:spLocks noGrp="1"/>
          </p:cNvSpPr>
          <p:nvPr>
            <p:ph type="pic" idx="2"/>
          </p:nvPr>
        </p:nvSpPr>
        <p:spPr>
          <a:xfrm>
            <a:off x="0" y="0"/>
            <a:ext cx="9144000" cy="5143500"/>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ide with logo">
  <p:cSld name="Side with logo">
    <p:spTree>
      <p:nvGrpSpPr>
        <p:cNvPr id="1" name="Shape 36"/>
        <p:cNvGrpSpPr/>
        <p:nvPr/>
      </p:nvGrpSpPr>
      <p:grpSpPr>
        <a:xfrm>
          <a:off x="0" y="0"/>
          <a:ext cx="0" cy="0"/>
          <a:chOff x="0" y="0"/>
          <a:chExt cx="0" cy="0"/>
        </a:xfrm>
      </p:grpSpPr>
      <p:cxnSp>
        <p:nvCxnSpPr>
          <p:cNvPr id="37" name="Google Shape;37;g318058c7353_3_265"/>
          <p:cNvCxnSpPr/>
          <p:nvPr/>
        </p:nvCxnSpPr>
        <p:spPr>
          <a:xfrm>
            <a:off x="8220770" y="4655288"/>
            <a:ext cx="0" cy="185400"/>
          </a:xfrm>
          <a:prstGeom prst="straightConnector1">
            <a:avLst/>
          </a:prstGeom>
          <a:noFill/>
          <a:ln w="25400" cap="flat" cmpd="sng">
            <a:solidFill>
              <a:schemeClr val="accent6"/>
            </a:solidFill>
            <a:prstDash val="solid"/>
            <a:miter lim="400000"/>
            <a:headEnd type="none" w="sm" len="sm"/>
            <a:tailEnd type="none" w="sm" len="sm"/>
          </a:ln>
        </p:spPr>
      </p:cxnSp>
      <p:sp>
        <p:nvSpPr>
          <p:cNvPr id="38" name="Google Shape;38;g318058c7353_3_265"/>
          <p:cNvSpPr txBox="1">
            <a:spLocks noGrp="1"/>
          </p:cNvSpPr>
          <p:nvPr>
            <p:ph type="sldNum" idx="12"/>
          </p:nvPr>
        </p:nvSpPr>
        <p:spPr>
          <a:xfrm>
            <a:off x="8273634" y="4655126"/>
            <a:ext cx="367800" cy="167400"/>
          </a:xfrm>
          <a:prstGeom prst="rect">
            <a:avLst/>
          </a:prstGeom>
          <a:noFill/>
          <a:ln>
            <a:noFill/>
          </a:ln>
        </p:spPr>
        <p:txBody>
          <a:bodyPr spcFirstLastPara="1" wrap="square" lIns="14300" tIns="14300" rIns="14300" bIns="14300" anchor="t" anchorCtr="0">
            <a:spAutoFit/>
          </a:bodyPr>
          <a:lstStyle>
            <a:lvl1pPr marL="0" marR="0" lvl="0" indent="0" algn="ctr" rtl="0">
              <a:lnSpc>
                <a:spcPct val="100000"/>
              </a:lnSpc>
              <a:spcBef>
                <a:spcPts val="0"/>
              </a:spcBef>
              <a:spcAft>
                <a:spcPts val="0"/>
              </a:spcAft>
              <a:buClr>
                <a:srgbClr val="535353"/>
              </a:buClr>
              <a:buSzPts val="700"/>
              <a:buFont typeface="DM Sans"/>
              <a:buNone/>
              <a:defRPr sz="900" b="0" i="0" u="none" strike="noStrike" cap="none">
                <a:solidFill>
                  <a:srgbClr val="535353"/>
                </a:solidFill>
                <a:latin typeface="DM Sans"/>
                <a:ea typeface="DM Sans"/>
                <a:cs typeface="DM Sans"/>
                <a:sym typeface="DM Sans"/>
              </a:defRPr>
            </a:lvl1pPr>
            <a:lvl2pPr marL="0" marR="0" lvl="1" indent="0" algn="ctr" rtl="0">
              <a:lnSpc>
                <a:spcPct val="100000"/>
              </a:lnSpc>
              <a:spcBef>
                <a:spcPts val="0"/>
              </a:spcBef>
              <a:spcAft>
                <a:spcPts val="0"/>
              </a:spcAft>
              <a:buClr>
                <a:srgbClr val="535353"/>
              </a:buClr>
              <a:buSzPts val="700"/>
              <a:buFont typeface="DM Sans"/>
              <a:buNone/>
              <a:defRPr sz="900" b="0" i="0" u="none" strike="noStrike" cap="none">
                <a:solidFill>
                  <a:srgbClr val="535353"/>
                </a:solidFill>
                <a:latin typeface="DM Sans"/>
                <a:ea typeface="DM Sans"/>
                <a:cs typeface="DM Sans"/>
                <a:sym typeface="DM Sans"/>
              </a:defRPr>
            </a:lvl2pPr>
            <a:lvl3pPr marL="0" marR="0" lvl="2" indent="0" algn="ctr" rtl="0">
              <a:lnSpc>
                <a:spcPct val="100000"/>
              </a:lnSpc>
              <a:spcBef>
                <a:spcPts val="0"/>
              </a:spcBef>
              <a:spcAft>
                <a:spcPts val="0"/>
              </a:spcAft>
              <a:buClr>
                <a:srgbClr val="535353"/>
              </a:buClr>
              <a:buSzPts val="700"/>
              <a:buFont typeface="DM Sans"/>
              <a:buNone/>
              <a:defRPr sz="900" b="0" i="0" u="none" strike="noStrike" cap="none">
                <a:solidFill>
                  <a:srgbClr val="535353"/>
                </a:solidFill>
                <a:latin typeface="DM Sans"/>
                <a:ea typeface="DM Sans"/>
                <a:cs typeface="DM Sans"/>
                <a:sym typeface="DM Sans"/>
              </a:defRPr>
            </a:lvl3pPr>
            <a:lvl4pPr marL="0" marR="0" lvl="3" indent="0" algn="ctr" rtl="0">
              <a:lnSpc>
                <a:spcPct val="100000"/>
              </a:lnSpc>
              <a:spcBef>
                <a:spcPts val="0"/>
              </a:spcBef>
              <a:spcAft>
                <a:spcPts val="0"/>
              </a:spcAft>
              <a:buClr>
                <a:srgbClr val="535353"/>
              </a:buClr>
              <a:buSzPts val="700"/>
              <a:buFont typeface="DM Sans"/>
              <a:buNone/>
              <a:defRPr sz="900" b="0" i="0" u="none" strike="noStrike" cap="none">
                <a:solidFill>
                  <a:srgbClr val="535353"/>
                </a:solidFill>
                <a:latin typeface="DM Sans"/>
                <a:ea typeface="DM Sans"/>
                <a:cs typeface="DM Sans"/>
                <a:sym typeface="DM Sans"/>
              </a:defRPr>
            </a:lvl4pPr>
            <a:lvl5pPr marL="0" marR="0" lvl="4" indent="0" algn="ctr" rtl="0">
              <a:lnSpc>
                <a:spcPct val="100000"/>
              </a:lnSpc>
              <a:spcBef>
                <a:spcPts val="0"/>
              </a:spcBef>
              <a:spcAft>
                <a:spcPts val="0"/>
              </a:spcAft>
              <a:buClr>
                <a:srgbClr val="535353"/>
              </a:buClr>
              <a:buSzPts val="700"/>
              <a:buFont typeface="DM Sans"/>
              <a:buNone/>
              <a:defRPr sz="900" b="0" i="0" u="none" strike="noStrike" cap="none">
                <a:solidFill>
                  <a:srgbClr val="535353"/>
                </a:solidFill>
                <a:latin typeface="DM Sans"/>
                <a:ea typeface="DM Sans"/>
                <a:cs typeface="DM Sans"/>
                <a:sym typeface="DM Sans"/>
              </a:defRPr>
            </a:lvl5pPr>
            <a:lvl6pPr marL="0" marR="0" lvl="5" indent="0" algn="ctr" rtl="0">
              <a:lnSpc>
                <a:spcPct val="100000"/>
              </a:lnSpc>
              <a:spcBef>
                <a:spcPts val="0"/>
              </a:spcBef>
              <a:spcAft>
                <a:spcPts val="0"/>
              </a:spcAft>
              <a:buClr>
                <a:srgbClr val="535353"/>
              </a:buClr>
              <a:buSzPts val="700"/>
              <a:buFont typeface="DM Sans"/>
              <a:buNone/>
              <a:defRPr sz="900" b="0" i="0" u="none" strike="noStrike" cap="none">
                <a:solidFill>
                  <a:srgbClr val="535353"/>
                </a:solidFill>
                <a:latin typeface="DM Sans"/>
                <a:ea typeface="DM Sans"/>
                <a:cs typeface="DM Sans"/>
                <a:sym typeface="DM Sans"/>
              </a:defRPr>
            </a:lvl6pPr>
            <a:lvl7pPr marL="0" marR="0" lvl="6" indent="0" algn="ctr" rtl="0">
              <a:lnSpc>
                <a:spcPct val="100000"/>
              </a:lnSpc>
              <a:spcBef>
                <a:spcPts val="0"/>
              </a:spcBef>
              <a:spcAft>
                <a:spcPts val="0"/>
              </a:spcAft>
              <a:buClr>
                <a:srgbClr val="535353"/>
              </a:buClr>
              <a:buSzPts val="700"/>
              <a:buFont typeface="DM Sans"/>
              <a:buNone/>
              <a:defRPr sz="900" b="0" i="0" u="none" strike="noStrike" cap="none">
                <a:solidFill>
                  <a:srgbClr val="535353"/>
                </a:solidFill>
                <a:latin typeface="DM Sans"/>
                <a:ea typeface="DM Sans"/>
                <a:cs typeface="DM Sans"/>
                <a:sym typeface="DM Sans"/>
              </a:defRPr>
            </a:lvl7pPr>
            <a:lvl8pPr marL="0" marR="0" lvl="7" indent="0" algn="ctr" rtl="0">
              <a:lnSpc>
                <a:spcPct val="100000"/>
              </a:lnSpc>
              <a:spcBef>
                <a:spcPts val="0"/>
              </a:spcBef>
              <a:spcAft>
                <a:spcPts val="0"/>
              </a:spcAft>
              <a:buClr>
                <a:srgbClr val="535353"/>
              </a:buClr>
              <a:buSzPts val="700"/>
              <a:buFont typeface="DM Sans"/>
              <a:buNone/>
              <a:defRPr sz="900" b="0" i="0" u="none" strike="noStrike" cap="none">
                <a:solidFill>
                  <a:srgbClr val="535353"/>
                </a:solidFill>
                <a:latin typeface="DM Sans"/>
                <a:ea typeface="DM Sans"/>
                <a:cs typeface="DM Sans"/>
                <a:sym typeface="DM Sans"/>
              </a:defRPr>
            </a:lvl8pPr>
            <a:lvl9pPr marL="0" marR="0" lvl="8" indent="0" algn="ctr" rtl="0">
              <a:lnSpc>
                <a:spcPct val="100000"/>
              </a:lnSpc>
              <a:spcBef>
                <a:spcPts val="0"/>
              </a:spcBef>
              <a:spcAft>
                <a:spcPts val="0"/>
              </a:spcAft>
              <a:buClr>
                <a:srgbClr val="535353"/>
              </a:buClr>
              <a:buSzPts val="700"/>
              <a:buFont typeface="DM Sans"/>
              <a:buNone/>
              <a:defRPr sz="900" b="0" i="0" u="none" strike="noStrike" cap="none">
                <a:solidFill>
                  <a:srgbClr val="535353"/>
                </a:solidFill>
                <a:latin typeface="DM Sans"/>
                <a:ea typeface="DM Sans"/>
                <a:cs typeface="DM Sans"/>
                <a:sym typeface="DM Sans"/>
              </a:defRPr>
            </a:lvl9pPr>
          </a:lstStyle>
          <a:p>
            <a:pPr marL="0" lvl="0" indent="0" algn="ctr" rtl="0">
              <a:spcBef>
                <a:spcPts val="0"/>
              </a:spcBef>
              <a:spcAft>
                <a:spcPts val="0"/>
              </a:spcAft>
              <a:buNone/>
            </a:pPr>
            <a:fld id="{00000000-1234-1234-1234-123412341234}" type="slidenum">
              <a:rPr lang="en"/>
              <a:t>‹#›</a:t>
            </a:fld>
            <a:endParaRPr/>
          </a:p>
        </p:txBody>
      </p:sp>
      <p:pic>
        <p:nvPicPr>
          <p:cNvPr id="39" name="Google Shape;39;g318058c7353_3_265"/>
          <p:cNvPicPr preferRelativeResize="0"/>
          <p:nvPr/>
        </p:nvPicPr>
        <p:blipFill rotWithShape="1">
          <a:blip r:embed="rId2">
            <a:alphaModFix/>
          </a:blip>
          <a:srcRect l="5219" t="32147" r="4607" b="29587"/>
          <a:stretch/>
        </p:blipFill>
        <p:spPr>
          <a:xfrm>
            <a:off x="88225" y="4752226"/>
            <a:ext cx="1537275" cy="3414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g318058c7353_3_24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14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2" name="Google Shape;22;g318058c7353_3_24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17500" algn="l" rtl="0">
              <a:lnSpc>
                <a:spcPct val="90000"/>
              </a:lnSpc>
              <a:spcBef>
                <a:spcPts val="8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23" name="Google Shape;23;g318058c7353_3_2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4" name="Google Shape;24;g318058c7353_3_2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5" name="Google Shape;25;g318058c7353_3_2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6" name="Google Shape;26;g318058c7353_3_249"/>
          <p:cNvPicPr preferRelativeResize="0"/>
          <p:nvPr/>
        </p:nvPicPr>
        <p:blipFill rotWithShape="1">
          <a:blip r:embed="rId2">
            <a:alphaModFix/>
          </a:blip>
          <a:srcRect t="28972" b="27420"/>
          <a:stretch/>
        </p:blipFill>
        <p:spPr>
          <a:xfrm>
            <a:off x="3925019" y="4713684"/>
            <a:ext cx="1669211" cy="381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g318058c7353_3_25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14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9" name="Google Shape;29;g318058c7353_3_256"/>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rgbClr val="000000"/>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rgbClr val="000000"/>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9pPr>
          </a:lstStyle>
          <a:p>
            <a:endParaRPr/>
          </a:p>
        </p:txBody>
      </p:sp>
      <p:sp>
        <p:nvSpPr>
          <p:cNvPr id="30" name="Google Shape;30;g318058c7353_3_256"/>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marR="0" lvl="0" indent="-317500" algn="l" rtl="0">
              <a:lnSpc>
                <a:spcPct val="90000"/>
              </a:lnSpc>
              <a:spcBef>
                <a:spcPts val="8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31" name="Google Shape;31;g318058c7353_3_25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rgbClr val="000000"/>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rgbClr val="000000"/>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rgbClr val="000000"/>
                </a:solidFill>
                <a:latin typeface="Arial"/>
                <a:ea typeface="Arial"/>
                <a:cs typeface="Arial"/>
                <a:sym typeface="Arial"/>
              </a:defRPr>
            </a:lvl9pPr>
          </a:lstStyle>
          <a:p>
            <a:endParaRPr/>
          </a:p>
        </p:txBody>
      </p:sp>
      <p:sp>
        <p:nvSpPr>
          <p:cNvPr id="32" name="Google Shape;32;g318058c7353_3_256"/>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marR="0" lvl="0" indent="-317500" algn="l" rtl="0">
              <a:lnSpc>
                <a:spcPct val="90000"/>
              </a:lnSpc>
              <a:spcBef>
                <a:spcPts val="8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33" name="Google Shape;33;g318058c7353_3_25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34" name="Google Shape;34;g318058c7353_3_25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35" name="Google Shape;35;g318058c7353_3_25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7"/>
          <p:cNvPicPr preferRelativeResize="0"/>
          <p:nvPr/>
        </p:nvPicPr>
        <p:blipFill rotWithShape="1">
          <a:blip r:embed="rId12">
            <a:alphaModFix/>
          </a:blip>
          <a:srcRect/>
          <a:stretch/>
        </p:blipFill>
        <p:spPr>
          <a:xfrm>
            <a:off x="7717471" y="4865218"/>
            <a:ext cx="887989" cy="215590"/>
          </a:xfrm>
          <a:prstGeom prst="rect">
            <a:avLst/>
          </a:prstGeom>
          <a:noFill/>
          <a:ln>
            <a:noFill/>
          </a:ln>
        </p:spPr>
      </p:pic>
      <p:cxnSp>
        <p:nvCxnSpPr>
          <p:cNvPr id="7" name="Google Shape;7;p17"/>
          <p:cNvCxnSpPr/>
          <p:nvPr/>
        </p:nvCxnSpPr>
        <p:spPr>
          <a:xfrm>
            <a:off x="0" y="4828349"/>
            <a:ext cx="9144000" cy="0"/>
          </a:xfrm>
          <a:prstGeom prst="straightConnector1">
            <a:avLst/>
          </a:prstGeom>
          <a:noFill/>
          <a:ln w="12700" cap="flat" cmpd="sng">
            <a:solidFill>
              <a:srgbClr val="BFBFBF"/>
            </a:solidFill>
            <a:prstDash val="solid"/>
            <a:miter lim="800000"/>
            <a:headEnd type="none" w="sm" len="sm"/>
            <a:tailEnd type="none" w="sm" len="sm"/>
          </a:ln>
        </p:spPr>
      </p:cxnSp>
      <p:sp>
        <p:nvSpPr>
          <p:cNvPr id="8" name="Google Shape;8;p17"/>
          <p:cNvSpPr/>
          <p:nvPr/>
        </p:nvSpPr>
        <p:spPr>
          <a:xfrm>
            <a:off x="8841486" y="4889879"/>
            <a:ext cx="205579" cy="179461"/>
          </a:xfrm>
          <a:prstGeom prst="rect">
            <a:avLst/>
          </a:prstGeom>
          <a:solidFill>
            <a:schemeClr val="lt1"/>
          </a:solidFill>
          <a:ln>
            <a:noFill/>
          </a:ln>
          <a:effectLst>
            <a:outerShdw blurRad="190500" sx="101000" sy="101000" algn="ctr" rotWithShape="0">
              <a:srgbClr val="000000">
                <a:alpha val="12941"/>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 name="Google Shape;9;p17"/>
          <p:cNvSpPr txBox="1"/>
          <p:nvPr/>
        </p:nvSpPr>
        <p:spPr>
          <a:xfrm>
            <a:off x="8753180" y="4876927"/>
            <a:ext cx="382191" cy="184666"/>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0" i="0" u="none" strike="noStrike" cap="none">
                <a:solidFill>
                  <a:schemeClr val="dk1"/>
                </a:solidFill>
                <a:latin typeface="Arial"/>
                <a:ea typeface="Arial"/>
                <a:cs typeface="Arial"/>
                <a:sym typeface="Arial"/>
              </a:rPr>
              <a:t>‹#›</a:t>
            </a:fld>
            <a:endParaRPr sz="4500" b="0" i="0" u="none" strike="noStrike" cap="none">
              <a:solidFill>
                <a:schemeClr val="dk1"/>
              </a:solidFill>
              <a:latin typeface="Arial"/>
              <a:ea typeface="Arial"/>
              <a:cs typeface="Arial"/>
              <a:sym typeface="Arial"/>
            </a:endParaRPr>
          </a:p>
        </p:txBody>
      </p:sp>
      <p:pic>
        <p:nvPicPr>
          <p:cNvPr id="10" name="Google Shape;10;p17"/>
          <p:cNvPicPr preferRelativeResize="0"/>
          <p:nvPr/>
        </p:nvPicPr>
        <p:blipFill rotWithShape="1">
          <a:blip r:embed="rId13">
            <a:alphaModFix/>
          </a:blip>
          <a:srcRect l="5219" t="32147" r="4607" b="29587"/>
          <a:stretch/>
        </p:blipFill>
        <p:spPr>
          <a:xfrm>
            <a:off x="132366" y="4853750"/>
            <a:ext cx="1304399" cy="2897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panoston.com/" TargetMode="External"/><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hyperlink" Target="https://www.ibisworld.com/united-states/market-research-reports/small-specialty-retail-stores-industry/"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bisworld.com/united-states/market-research-reports/ethnic-supermarkets-industry/"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bisworld.com/united-states/market-research-reports/convenience-stores-industry/"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ibisworld.com/united-states/market-research-reports/beer-wine-liquor-stores-industr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ibisworld.com/united-states/market-research-reports/meat-markets-industry/"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ibisworld.com/united-states/market-research-reports/fish-seafood-markets-industry/"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hq.netevia.com/Account/Login?ReturnUrl=%2f" TargetMode="External"/><Relationship Id="rId13" Type="http://schemas.openxmlformats.org/officeDocument/2006/relationships/hyperlink" Target="https://calendly.com/koltonpittman" TargetMode="External"/><Relationship Id="rId18" Type="http://schemas.openxmlformats.org/officeDocument/2006/relationships/hyperlink" Target="https://docs.google.com/spreadsheets/d/1D5jUm6QCmMjUKpBBRlp3TZk8GsrMYVCB3DM2nAxDGtg/edit?gid=834440907#gid=834440907" TargetMode="External"/><Relationship Id="rId3" Type="http://schemas.openxmlformats.org/officeDocument/2006/relationships/hyperlink" Target="https://docs.google.com/presentation/d/1sNAC-4qasqq36e3A40Q3ddrm27c9yRxt/edit?usp=drive_link&amp;ouid=101003581127145106078&amp;rtpof=true&amp;sd=true" TargetMode="External"/><Relationship Id="rId21" Type="http://schemas.openxmlformats.org/officeDocument/2006/relationships/hyperlink" Target="https://calendar.app.google/zAfzv4PgzJ1AfyT56" TargetMode="External"/><Relationship Id="rId7" Type="http://schemas.openxmlformats.org/officeDocument/2006/relationships/hyperlink" Target="https://netevia.monday.com/" TargetMode="External"/><Relationship Id="rId12" Type="http://schemas.openxmlformats.org/officeDocument/2006/relationships/hyperlink" Target="https://docs.google.com/document/d/1l4cmZxPgIZ2vF6GoPWHF146mVGdY3xzHSd4FzZ1ovr4/edit?tab=t.0" TargetMode="External"/><Relationship Id="rId17" Type="http://schemas.openxmlformats.org/officeDocument/2006/relationships/hyperlink" Target="https://drive.google.com/drive/folders/1UTZoyLnfj1jW4qwsoRyIgOJY42geImzU" TargetMode="External"/><Relationship Id="rId2" Type="http://schemas.openxmlformats.org/officeDocument/2006/relationships/notesSlide" Target="../notesSlides/notesSlide7.xml"/><Relationship Id="rId16" Type="http://schemas.openxmlformats.org/officeDocument/2006/relationships/hyperlink" Target="https://journeybizsolutions.my.site.com/partners/s/login/?ec=302&amp;startURL=%2Fpartners%2Fs%2F" TargetMode="External"/><Relationship Id="rId20" Type="http://schemas.openxmlformats.org/officeDocument/2006/relationships/hyperlink" Target="https://drive.google.com/file/d/1aJ41Fa1RLapQ30o1R7rnZeWJt7b6oEdZ/view?usp=drive_link" TargetMode="External"/><Relationship Id="rId1" Type="http://schemas.openxmlformats.org/officeDocument/2006/relationships/slideLayout" Target="../slideLayouts/slideLayout1.xml"/><Relationship Id="rId6" Type="http://schemas.openxmlformats.org/officeDocument/2006/relationships/hyperlink" Target="https://docs.google.com/presentation/d/1Wr0N3axfaPqG8n3zliR7QNOGITTxGiIS/edit?usp=drive_link&amp;ouid=101003581127145106078&amp;rtpof=true&amp;sd=true" TargetMode="External"/><Relationship Id="rId11" Type="http://schemas.openxmlformats.org/officeDocument/2006/relationships/hyperlink" Target="https://docs.google.com/document/d/1iW7xST4PLCfNFwSJQtCDuDP3N_wmVagYEfzZKmJ7kPg/edit?tab=t.0" TargetMode="External"/><Relationship Id="rId5" Type="http://schemas.openxmlformats.org/officeDocument/2006/relationships/hyperlink" Target="https://docs.google.com/presentation/d/1CnmYSfXoLRH9l2iznW1cSY2QWbqiWV29/edit?usp=drive_link&amp;ouid=101003581127145106078&amp;rtpof=true&amp;sd=true" TargetMode="External"/><Relationship Id="rId15" Type="http://schemas.openxmlformats.org/officeDocument/2006/relationships/hyperlink" Target="https://calendly.com/dayron-2" TargetMode="External"/><Relationship Id="rId10" Type="http://schemas.openxmlformats.org/officeDocument/2006/relationships/hyperlink" Target="https://docs.google.com/presentation/d/1-rRNDtQluRKmmJXMkSbCkZmv1tBdi-ry/edit#slide=id.p28" TargetMode="External"/><Relationship Id="rId19" Type="http://schemas.openxmlformats.org/officeDocument/2006/relationships/hyperlink" Target="https://docs.google.com/spreadsheets/d/152QohIYWeDkRjRGgAaG-KBhC7AQdot4e/edit?gid=522604853#gid=522604853" TargetMode="External"/><Relationship Id="rId4" Type="http://schemas.openxmlformats.org/officeDocument/2006/relationships/hyperlink" Target="https://docs.google.com/presentation/d/1LPk1zobG4HmMKTq9EBi5iu0xlUUb3SsS/edit?usp=drive_link&amp;ouid=101003581127145106078&amp;rtpof=true&amp;sd=true" TargetMode="External"/><Relationship Id="rId9" Type="http://schemas.openxmlformats.org/officeDocument/2006/relationships/hyperlink" Target="https://unifiedpayments01.nextos.com/apps/nextiva-connect/#/communications/all" TargetMode="External"/><Relationship Id="rId14" Type="http://schemas.openxmlformats.org/officeDocument/2006/relationships/hyperlink" Target="https://calendly.com/scottkautz"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drive.google.com/drive/folders/1eJq3DnGtmIlcNABjZxDfey1qkaSll2cF?usp=drive_link" TargetMode="External"/><Relationship Id="rId13" Type="http://schemas.openxmlformats.org/officeDocument/2006/relationships/hyperlink" Target="https://docs.google.com/presentation/d/1eNEytnM2jl12I9b_5q4DVn0eSoMqIrsO/edit#slide=id.g311ba93a771_0_65" TargetMode="External"/><Relationship Id="rId3" Type="http://schemas.openxmlformats.org/officeDocument/2006/relationships/hyperlink" Target="https://docs.google.com/presentation/d/14ZGQpIBRr-JPI-GDIWzLsH62pX_4NgHz/edit#slide=id.p15" TargetMode="External"/><Relationship Id="rId7" Type="http://schemas.openxmlformats.org/officeDocument/2006/relationships/hyperlink" Target="https://docs.google.com/presentation/d/1UWP4R8Smn8_-ViLOa9EgM7HJ0TUZ2pRS/edit#slide=id.g32424a6032f_0_233" TargetMode="External"/><Relationship Id="rId12" Type="http://schemas.openxmlformats.org/officeDocument/2006/relationships/hyperlink" Target="https://forms.monday.com/forms/5521a88506b96a5fa1ac39cd5d3fcae5?r=use1"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docs.google.com/presentation/d/1T8zkXFMxq4P9iw4plLosBp28nzSWe4Lk/edit#slide=id.g31f391a1a22_0_134" TargetMode="External"/><Relationship Id="rId11" Type="http://schemas.openxmlformats.org/officeDocument/2006/relationships/hyperlink" Target="https://forms.monday.com/forms/f4f024187bb89da68f43b3c4b9f0b88f?r=use1" TargetMode="External"/><Relationship Id="rId5" Type="http://schemas.openxmlformats.org/officeDocument/2006/relationships/hyperlink" Target="https://drive.google.com/file/d/1mSYDYBY9KbYvg67W7DIRzcBAAB5HTyby/view?usp=sharing" TargetMode="External"/><Relationship Id="rId10" Type="http://schemas.openxmlformats.org/officeDocument/2006/relationships/hyperlink" Target="https://wkf.ms/3AqufeX" TargetMode="External"/><Relationship Id="rId4" Type="http://schemas.openxmlformats.org/officeDocument/2006/relationships/hyperlink" Target="https://docs.google.com/spreadsheets/d/1D8iCwJvCMQdQ8U2oqwG35aWIddv-mkT0HTB5p9LzCmw/edit?gid=0#gid=0" TargetMode="External"/><Relationship Id="rId9" Type="http://schemas.openxmlformats.org/officeDocument/2006/relationships/hyperlink" Target="https://docs.google.com/presentation/d/1UWP4R8Smn8_-ViLOa9EgM7HJ0TUZ2pRS/edit#slide=id.p29"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44" name="Google Shape;44;p1"/>
          <p:cNvPicPr preferRelativeResize="0"/>
          <p:nvPr/>
        </p:nvPicPr>
        <p:blipFill rotWithShape="1">
          <a:blip r:embed="rId3">
            <a:alphaModFix/>
          </a:blip>
          <a:srcRect/>
          <a:stretch/>
        </p:blipFill>
        <p:spPr>
          <a:xfrm>
            <a:off x="0" y="2282383"/>
            <a:ext cx="9144000" cy="578734"/>
          </a:xfrm>
          <a:prstGeom prst="rect">
            <a:avLst/>
          </a:prstGeom>
          <a:noFill/>
          <a:ln>
            <a:noFill/>
          </a:ln>
        </p:spPr>
      </p:pic>
      <p:pic>
        <p:nvPicPr>
          <p:cNvPr id="45" name="Google Shape;45;p1"/>
          <p:cNvPicPr preferRelativeResize="0"/>
          <p:nvPr/>
        </p:nvPicPr>
        <p:blipFill rotWithShape="1">
          <a:blip r:embed="rId4">
            <a:alphaModFix/>
          </a:blip>
          <a:srcRect/>
          <a:stretch/>
        </p:blipFill>
        <p:spPr>
          <a:xfrm>
            <a:off x="0" y="3177424"/>
            <a:ext cx="8072284" cy="501435"/>
          </a:xfrm>
          <a:prstGeom prst="rect">
            <a:avLst/>
          </a:prstGeom>
          <a:noFill/>
          <a:ln>
            <a:noFill/>
          </a:ln>
        </p:spPr>
      </p:pic>
      <p:pic>
        <p:nvPicPr>
          <p:cNvPr id="46" name="Google Shape;46;p1"/>
          <p:cNvPicPr preferRelativeResize="0"/>
          <p:nvPr/>
        </p:nvPicPr>
        <p:blipFill rotWithShape="1">
          <a:blip r:embed="rId5">
            <a:alphaModFix/>
          </a:blip>
          <a:srcRect b="31842"/>
          <a:stretch/>
        </p:blipFill>
        <p:spPr>
          <a:xfrm>
            <a:off x="2714550" y="440575"/>
            <a:ext cx="3714900" cy="1101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pSp>
        <p:nvGrpSpPr>
          <p:cNvPr id="131" name="Google Shape;131;g31f391a1a22_0_52"/>
          <p:cNvGrpSpPr/>
          <p:nvPr/>
        </p:nvGrpSpPr>
        <p:grpSpPr>
          <a:xfrm>
            <a:off x="-180023" y="171355"/>
            <a:ext cx="8985168" cy="438525"/>
            <a:chOff x="-163830" y="972780"/>
            <a:chExt cx="11980224" cy="584700"/>
          </a:xfrm>
        </p:grpSpPr>
        <p:sp>
          <p:nvSpPr>
            <p:cNvPr id="132" name="Google Shape;132;g31f391a1a22_0_52"/>
            <p:cNvSpPr txBox="1"/>
            <p:nvPr/>
          </p:nvSpPr>
          <p:spPr>
            <a:xfrm>
              <a:off x="615594" y="972780"/>
              <a:ext cx="11200800" cy="5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400">
                  <a:solidFill>
                    <a:srgbClr val="E43327"/>
                  </a:solidFill>
                </a:rPr>
                <a:t>GRETA Sales Cycle </a:t>
              </a:r>
              <a:endParaRPr sz="2400" b="0" i="0" u="none" strike="noStrike" cap="none">
                <a:solidFill>
                  <a:srgbClr val="E43327"/>
                </a:solidFill>
                <a:latin typeface="Arial"/>
                <a:ea typeface="Arial"/>
                <a:cs typeface="Arial"/>
                <a:sym typeface="Arial"/>
              </a:endParaRPr>
            </a:p>
          </p:txBody>
        </p:sp>
        <p:sp>
          <p:nvSpPr>
            <p:cNvPr id="133" name="Google Shape;133;g31f391a1a22_0_52"/>
            <p:cNvSpPr/>
            <p:nvPr/>
          </p:nvSpPr>
          <p:spPr>
            <a:xfrm>
              <a:off x="-163830" y="1097280"/>
              <a:ext cx="581700" cy="274200"/>
            </a:xfrm>
            <a:prstGeom prst="roundRect">
              <a:avLst>
                <a:gd name="adj" fmla="val 50000"/>
              </a:avLst>
            </a:prstGeom>
            <a:gradFill>
              <a:gsLst>
                <a:gs pos="0">
                  <a:srgbClr val="FDD643"/>
                </a:gs>
                <a:gs pos="100000">
                  <a:srgbClr val="E43327"/>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34" name="Google Shape;134;g31f391a1a22_0_52"/>
          <p:cNvSpPr txBox="1"/>
          <p:nvPr/>
        </p:nvSpPr>
        <p:spPr>
          <a:xfrm>
            <a:off x="1523075" y="1231425"/>
            <a:ext cx="3971400"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135" name="Google Shape;135;g31f391a1a22_0_52"/>
          <p:cNvGrpSpPr/>
          <p:nvPr/>
        </p:nvGrpSpPr>
        <p:grpSpPr>
          <a:xfrm>
            <a:off x="646275" y="840150"/>
            <a:ext cx="4832847" cy="716175"/>
            <a:chOff x="5134" y="1698153"/>
            <a:chExt cx="6443796" cy="954900"/>
          </a:xfrm>
        </p:grpSpPr>
        <p:sp>
          <p:nvSpPr>
            <p:cNvPr id="136" name="Google Shape;136;g31f391a1a22_0_52"/>
            <p:cNvSpPr/>
            <p:nvPr/>
          </p:nvSpPr>
          <p:spPr>
            <a:xfrm>
              <a:off x="5134" y="1698153"/>
              <a:ext cx="1591800" cy="954900"/>
            </a:xfrm>
            <a:prstGeom prst="roundRect">
              <a:avLst>
                <a:gd name="adj" fmla="val 10000"/>
              </a:avLst>
            </a:prstGeom>
            <a:solidFill>
              <a:srgbClr val="E97131"/>
            </a:solidFill>
            <a:ln w="19050" cap="flat" cmpd="sng">
              <a:solidFill>
                <a:srgbClr val="FFFFF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7" name="Google Shape;137;g31f391a1a22_0_52"/>
            <p:cNvSpPr txBox="1"/>
            <p:nvPr/>
          </p:nvSpPr>
          <p:spPr>
            <a:xfrm>
              <a:off x="33106" y="1726125"/>
              <a:ext cx="1535700" cy="899100"/>
            </a:xfrm>
            <a:prstGeom prst="rect">
              <a:avLst/>
            </a:prstGeom>
            <a:noFill/>
            <a:ln>
              <a:noFill/>
            </a:ln>
          </p:spPr>
          <p:txBody>
            <a:bodyPr spcFirstLastPara="1" wrap="square" lIns="60000" tIns="60000" rIns="60000" bIns="60000" anchor="ctr" anchorCtr="0">
              <a:noAutofit/>
            </a:bodyPr>
            <a:lstStyle/>
            <a:p>
              <a:pPr marL="0" marR="0" lvl="0" indent="0" algn="ctr" rtl="0">
                <a:lnSpc>
                  <a:spcPct val="90000"/>
                </a:lnSpc>
                <a:spcBef>
                  <a:spcPts val="0"/>
                </a:spcBef>
                <a:spcAft>
                  <a:spcPts val="0"/>
                </a:spcAft>
                <a:buClr>
                  <a:srgbClr val="FFFFFF"/>
                </a:buClr>
                <a:buSzPts val="1600"/>
                <a:buFont typeface="Arial"/>
                <a:buNone/>
              </a:pPr>
              <a:r>
                <a:rPr lang="en" sz="1600" b="0" i="0" u="none" strike="noStrike" cap="none">
                  <a:solidFill>
                    <a:srgbClr val="FFFFFF"/>
                  </a:solidFill>
                  <a:latin typeface="Arial"/>
                  <a:ea typeface="Arial"/>
                  <a:cs typeface="Arial"/>
                  <a:sym typeface="Arial"/>
                </a:rPr>
                <a:t>Leads</a:t>
              </a:r>
              <a:endParaRPr sz="1100" b="0" i="0" u="none" strike="noStrike" cap="none">
                <a:solidFill>
                  <a:srgbClr val="000000"/>
                </a:solidFill>
                <a:latin typeface="Arial"/>
                <a:ea typeface="Arial"/>
                <a:cs typeface="Arial"/>
                <a:sym typeface="Arial"/>
              </a:endParaRPr>
            </a:p>
          </p:txBody>
        </p:sp>
        <p:sp>
          <p:nvSpPr>
            <p:cNvPr id="138" name="Google Shape;138;g31f391a1a22_0_52"/>
            <p:cNvSpPr txBox="1"/>
            <p:nvPr/>
          </p:nvSpPr>
          <p:spPr>
            <a:xfrm>
              <a:off x="6212830" y="2057245"/>
              <a:ext cx="236100" cy="236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p:txBody>
        </p:sp>
      </p:grpSp>
      <p:sp>
        <p:nvSpPr>
          <p:cNvPr id="139" name="Google Shape;139;g31f391a1a22_0_52"/>
          <p:cNvSpPr txBox="1"/>
          <p:nvPr/>
        </p:nvSpPr>
        <p:spPr>
          <a:xfrm>
            <a:off x="937025" y="2038075"/>
            <a:ext cx="4674600"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Merchants buy from sales professionals that offer unique, valuable perspectives on their specific market. They are looking for: </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Help navigate alternatives</a:t>
            </a:r>
            <a:endParaRPr/>
          </a:p>
          <a:p>
            <a:pPr marL="457200" lvl="0" indent="-317500" algn="l" rtl="0">
              <a:spcBef>
                <a:spcPts val="0"/>
              </a:spcBef>
              <a:spcAft>
                <a:spcPts val="0"/>
              </a:spcAft>
              <a:buSzPts val="1400"/>
              <a:buChar char="➢"/>
            </a:pPr>
            <a:r>
              <a:rPr lang="en"/>
              <a:t>Help to avoid potential risks</a:t>
            </a:r>
            <a:endParaRPr/>
          </a:p>
          <a:p>
            <a:pPr marL="457200" lvl="0" indent="-317500" algn="l" rtl="0">
              <a:spcBef>
                <a:spcPts val="0"/>
              </a:spcBef>
              <a:spcAft>
                <a:spcPts val="0"/>
              </a:spcAft>
              <a:buSzPts val="1400"/>
              <a:buChar char="➢"/>
            </a:pPr>
            <a:r>
              <a:rPr lang="en"/>
              <a:t>Education on new issues and outcomes</a:t>
            </a:r>
            <a:endParaRPr/>
          </a:p>
          <a:p>
            <a:pPr marL="457200" lvl="0" indent="-317500" algn="l" rtl="0">
              <a:spcBef>
                <a:spcPts val="0"/>
              </a:spcBef>
              <a:spcAft>
                <a:spcPts val="0"/>
              </a:spcAft>
              <a:buSzPts val="1400"/>
              <a:buChar char="➢"/>
            </a:pPr>
            <a:r>
              <a:rPr lang="en"/>
              <a:t>Companies that are easy to buy from. </a:t>
            </a:r>
            <a:endParaRPr/>
          </a:p>
        </p:txBody>
      </p:sp>
      <p:sp>
        <p:nvSpPr>
          <p:cNvPr id="140" name="Google Shape;140;g31f391a1a22_0_52"/>
          <p:cNvSpPr txBox="1"/>
          <p:nvPr/>
        </p:nvSpPr>
        <p:spPr>
          <a:xfrm>
            <a:off x="5404825" y="886675"/>
            <a:ext cx="3572100"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53% of the sale is driven by the Sales Experience. - Gartner analysis. </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5" name="Google Shape;145;g31f391a1a22_0_80"/>
          <p:cNvGrpSpPr/>
          <p:nvPr/>
        </p:nvGrpSpPr>
        <p:grpSpPr>
          <a:xfrm>
            <a:off x="-180023" y="171355"/>
            <a:ext cx="8985168" cy="438525"/>
            <a:chOff x="-163830" y="972780"/>
            <a:chExt cx="11980224" cy="584700"/>
          </a:xfrm>
        </p:grpSpPr>
        <p:sp>
          <p:nvSpPr>
            <p:cNvPr id="146" name="Google Shape;146;g31f391a1a22_0_80"/>
            <p:cNvSpPr txBox="1"/>
            <p:nvPr/>
          </p:nvSpPr>
          <p:spPr>
            <a:xfrm>
              <a:off x="615594" y="972780"/>
              <a:ext cx="11200800" cy="5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400">
                  <a:solidFill>
                    <a:srgbClr val="E43327"/>
                  </a:solidFill>
                </a:rPr>
                <a:t>GRETA Sales Cycle </a:t>
              </a:r>
              <a:endParaRPr sz="2400" b="0" i="0" u="none" strike="noStrike" cap="none">
                <a:solidFill>
                  <a:srgbClr val="E43327"/>
                </a:solidFill>
                <a:latin typeface="Arial"/>
                <a:ea typeface="Arial"/>
                <a:cs typeface="Arial"/>
                <a:sym typeface="Arial"/>
              </a:endParaRPr>
            </a:p>
          </p:txBody>
        </p:sp>
        <p:sp>
          <p:nvSpPr>
            <p:cNvPr id="147" name="Google Shape;147;g31f391a1a22_0_80"/>
            <p:cNvSpPr/>
            <p:nvPr/>
          </p:nvSpPr>
          <p:spPr>
            <a:xfrm>
              <a:off x="-163830" y="1097280"/>
              <a:ext cx="581700" cy="274200"/>
            </a:xfrm>
            <a:prstGeom prst="roundRect">
              <a:avLst>
                <a:gd name="adj" fmla="val 50000"/>
              </a:avLst>
            </a:prstGeom>
            <a:gradFill>
              <a:gsLst>
                <a:gs pos="0">
                  <a:srgbClr val="FDD643"/>
                </a:gs>
                <a:gs pos="100000">
                  <a:srgbClr val="E43327"/>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48" name="Google Shape;148;g31f391a1a22_0_80"/>
          <p:cNvSpPr txBox="1"/>
          <p:nvPr/>
        </p:nvSpPr>
        <p:spPr>
          <a:xfrm>
            <a:off x="130325" y="799838"/>
            <a:ext cx="3971400"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31f391a1a22_0_80"/>
          <p:cNvSpPr txBox="1"/>
          <p:nvPr/>
        </p:nvSpPr>
        <p:spPr>
          <a:xfrm>
            <a:off x="945500" y="1765350"/>
            <a:ext cx="4674600"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Sales agents love to “show up and throw up” solution selling requires a shift in behavior to compel the merchant to take action. A great way to do this is to ask powerful questions.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0" name="Google Shape;150;g31f391a1a22_0_80"/>
          <p:cNvSpPr txBox="1"/>
          <p:nvPr/>
        </p:nvSpPr>
        <p:spPr>
          <a:xfrm>
            <a:off x="5404825" y="886675"/>
            <a:ext cx="3572100" cy="463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b="1"/>
              <a:t>Big Discos create little demos.  </a:t>
            </a:r>
            <a:endParaRPr b="1"/>
          </a:p>
        </p:txBody>
      </p:sp>
      <p:grpSp>
        <p:nvGrpSpPr>
          <p:cNvPr id="151" name="Google Shape;151;g31f391a1a22_0_80"/>
          <p:cNvGrpSpPr/>
          <p:nvPr/>
        </p:nvGrpSpPr>
        <p:grpSpPr>
          <a:xfrm>
            <a:off x="945503" y="760188"/>
            <a:ext cx="1193850" cy="716175"/>
            <a:chOff x="2233538" y="1698153"/>
            <a:chExt cx="1591800" cy="954900"/>
          </a:xfrm>
        </p:grpSpPr>
        <p:sp>
          <p:nvSpPr>
            <p:cNvPr id="152" name="Google Shape;152;g31f391a1a22_0_80"/>
            <p:cNvSpPr/>
            <p:nvPr/>
          </p:nvSpPr>
          <p:spPr>
            <a:xfrm>
              <a:off x="2233538" y="1698153"/>
              <a:ext cx="1591800" cy="954900"/>
            </a:xfrm>
            <a:prstGeom prst="roundRect">
              <a:avLst>
                <a:gd name="adj" fmla="val 10000"/>
              </a:avLst>
            </a:prstGeom>
            <a:solidFill>
              <a:srgbClr val="176B22"/>
            </a:solidFill>
            <a:ln w="19050" cap="flat" cmpd="sng">
              <a:solidFill>
                <a:srgbClr val="FFFFF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3" name="Google Shape;153;g31f391a1a22_0_80"/>
            <p:cNvSpPr txBox="1"/>
            <p:nvPr/>
          </p:nvSpPr>
          <p:spPr>
            <a:xfrm>
              <a:off x="2261510" y="1726125"/>
              <a:ext cx="1535700" cy="899100"/>
            </a:xfrm>
            <a:prstGeom prst="rect">
              <a:avLst/>
            </a:prstGeom>
            <a:noFill/>
            <a:ln>
              <a:noFill/>
            </a:ln>
          </p:spPr>
          <p:txBody>
            <a:bodyPr spcFirstLastPara="1" wrap="square" lIns="60000" tIns="60000" rIns="60000" bIns="60000" anchor="ctr" anchorCtr="0">
              <a:noAutofit/>
            </a:bodyPr>
            <a:lstStyle/>
            <a:p>
              <a:pPr marL="0" marR="0" lvl="0" indent="0" algn="ctr" rtl="0">
                <a:lnSpc>
                  <a:spcPct val="90000"/>
                </a:lnSpc>
                <a:spcBef>
                  <a:spcPts val="0"/>
                </a:spcBef>
                <a:spcAft>
                  <a:spcPts val="0"/>
                </a:spcAft>
                <a:buClr>
                  <a:srgbClr val="FFFFFF"/>
                </a:buClr>
                <a:buSzPts val="1600"/>
                <a:buFont typeface="Arial"/>
                <a:buNone/>
              </a:pPr>
              <a:r>
                <a:rPr lang="en" sz="1600" b="0" i="0" u="none" strike="noStrike" cap="none">
                  <a:solidFill>
                    <a:srgbClr val="FFFFFF"/>
                  </a:solidFill>
                  <a:latin typeface="Arial"/>
                  <a:ea typeface="Arial"/>
                  <a:cs typeface="Arial"/>
                  <a:sym typeface="Arial"/>
                </a:rPr>
                <a:t>Discovery</a:t>
              </a:r>
              <a:endParaRPr sz="1100" b="0" i="0" u="none" strike="noStrike" cap="none">
                <a:solidFill>
                  <a:srgbClr val="000000"/>
                </a:solidFill>
                <a:latin typeface="Arial"/>
                <a:ea typeface="Arial"/>
                <a:cs typeface="Arial"/>
                <a:sym typeface="Arial"/>
              </a:endParaRPr>
            </a:p>
          </p:txBody>
        </p:sp>
      </p:grpSp>
      <p:sp>
        <p:nvSpPr>
          <p:cNvPr id="154" name="Google Shape;154;g31f391a1a22_0_80"/>
          <p:cNvSpPr txBox="1"/>
          <p:nvPr/>
        </p:nvSpPr>
        <p:spPr>
          <a:xfrm>
            <a:off x="1017450" y="3005675"/>
            <a:ext cx="3971400"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t>Criteria for Powerful Questions: </a:t>
            </a:r>
            <a:endParaRPr u="sng"/>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Remain Open Ended</a:t>
            </a:r>
            <a:endParaRPr/>
          </a:p>
          <a:p>
            <a:pPr marL="457200" lvl="0" indent="-317500" algn="l" rtl="0">
              <a:spcBef>
                <a:spcPts val="0"/>
              </a:spcBef>
              <a:spcAft>
                <a:spcPts val="0"/>
              </a:spcAft>
              <a:buSzPts val="1400"/>
              <a:buChar char="★"/>
            </a:pPr>
            <a:r>
              <a:rPr lang="en"/>
              <a:t>Drive Toward a specific objective or outcome</a:t>
            </a:r>
            <a:endParaRPr/>
          </a:p>
          <a:p>
            <a:pPr marL="457200" lvl="0" indent="-317500" algn="l" rtl="0">
              <a:spcBef>
                <a:spcPts val="0"/>
              </a:spcBef>
              <a:spcAft>
                <a:spcPts val="0"/>
              </a:spcAft>
              <a:buSzPts val="1400"/>
              <a:buChar char="★"/>
            </a:pPr>
            <a:r>
              <a:rPr lang="en"/>
              <a:t>Remain Positive in tone and curious in nature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5" name="Google Shape;155;g31f391a1a22_0_80"/>
          <p:cNvSpPr txBox="1"/>
          <p:nvPr/>
        </p:nvSpPr>
        <p:spPr>
          <a:xfrm>
            <a:off x="4988850" y="3384025"/>
            <a:ext cx="3363900" cy="475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Probe for further analysis</a:t>
            </a:r>
            <a:endParaRPr/>
          </a:p>
          <a:p>
            <a:pPr marL="457200" lvl="0" indent="-317500" algn="l" rtl="0">
              <a:spcBef>
                <a:spcPts val="0"/>
              </a:spcBef>
              <a:spcAft>
                <a:spcPts val="0"/>
              </a:spcAft>
              <a:buSzPts val="1400"/>
              <a:buChar char="★"/>
            </a:pPr>
            <a:r>
              <a:rPr lang="en"/>
              <a:t>Gain additional information about a topic or situation</a:t>
            </a:r>
            <a:endParaRPr/>
          </a:p>
          <a:p>
            <a:pPr marL="457200" lvl="0" indent="-317500" algn="l" rtl="0">
              <a:spcBef>
                <a:spcPts val="0"/>
              </a:spcBef>
              <a:spcAft>
                <a:spcPts val="0"/>
              </a:spcAft>
              <a:buSzPts val="1400"/>
              <a:buChar char="★"/>
            </a:pPr>
            <a:r>
              <a:rPr lang="en"/>
              <a:t>Invite other perspectives and opinions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g31f391a1a22_0_119"/>
          <p:cNvGrpSpPr/>
          <p:nvPr/>
        </p:nvGrpSpPr>
        <p:grpSpPr>
          <a:xfrm>
            <a:off x="-180023" y="171355"/>
            <a:ext cx="8985168" cy="438525"/>
            <a:chOff x="-163830" y="972780"/>
            <a:chExt cx="11980224" cy="584700"/>
          </a:xfrm>
        </p:grpSpPr>
        <p:sp>
          <p:nvSpPr>
            <p:cNvPr id="161" name="Google Shape;161;g31f391a1a22_0_119"/>
            <p:cNvSpPr txBox="1"/>
            <p:nvPr/>
          </p:nvSpPr>
          <p:spPr>
            <a:xfrm>
              <a:off x="615594" y="972780"/>
              <a:ext cx="11200800" cy="5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400">
                  <a:solidFill>
                    <a:srgbClr val="E43327"/>
                  </a:solidFill>
                </a:rPr>
                <a:t>GRETA Sales Cycle </a:t>
              </a:r>
              <a:endParaRPr sz="2400" b="0" i="0" u="none" strike="noStrike" cap="none">
                <a:solidFill>
                  <a:srgbClr val="E43327"/>
                </a:solidFill>
                <a:latin typeface="Arial"/>
                <a:ea typeface="Arial"/>
                <a:cs typeface="Arial"/>
                <a:sym typeface="Arial"/>
              </a:endParaRPr>
            </a:p>
          </p:txBody>
        </p:sp>
        <p:sp>
          <p:nvSpPr>
            <p:cNvPr id="162" name="Google Shape;162;g31f391a1a22_0_119"/>
            <p:cNvSpPr/>
            <p:nvPr/>
          </p:nvSpPr>
          <p:spPr>
            <a:xfrm>
              <a:off x="-163830" y="1097280"/>
              <a:ext cx="581700" cy="274200"/>
            </a:xfrm>
            <a:prstGeom prst="roundRect">
              <a:avLst>
                <a:gd name="adj" fmla="val 50000"/>
              </a:avLst>
            </a:prstGeom>
            <a:gradFill>
              <a:gsLst>
                <a:gs pos="0">
                  <a:srgbClr val="FDD643"/>
                </a:gs>
                <a:gs pos="100000">
                  <a:srgbClr val="E43327"/>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63" name="Google Shape;163;g31f391a1a22_0_119"/>
          <p:cNvSpPr txBox="1"/>
          <p:nvPr/>
        </p:nvSpPr>
        <p:spPr>
          <a:xfrm>
            <a:off x="130325" y="799838"/>
            <a:ext cx="3971400"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31f391a1a22_0_119"/>
          <p:cNvSpPr txBox="1"/>
          <p:nvPr/>
        </p:nvSpPr>
        <p:spPr>
          <a:xfrm>
            <a:off x="5404825" y="760200"/>
            <a:ext cx="3572100" cy="463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b="1"/>
              <a:t>Questions that start with </a:t>
            </a:r>
            <a:r>
              <a:rPr lang="en" b="1">
                <a:solidFill>
                  <a:srgbClr val="E43327"/>
                </a:solidFill>
              </a:rPr>
              <a:t>Why</a:t>
            </a:r>
            <a:r>
              <a:rPr lang="en" b="1"/>
              <a:t> can make people feel defensive.  </a:t>
            </a:r>
            <a:endParaRPr b="1"/>
          </a:p>
        </p:txBody>
      </p:sp>
      <p:grpSp>
        <p:nvGrpSpPr>
          <p:cNvPr id="165" name="Google Shape;165;g31f391a1a22_0_119"/>
          <p:cNvGrpSpPr/>
          <p:nvPr/>
        </p:nvGrpSpPr>
        <p:grpSpPr>
          <a:xfrm>
            <a:off x="945503" y="760188"/>
            <a:ext cx="1193850" cy="716175"/>
            <a:chOff x="2233538" y="1698153"/>
            <a:chExt cx="1591800" cy="954900"/>
          </a:xfrm>
        </p:grpSpPr>
        <p:sp>
          <p:nvSpPr>
            <p:cNvPr id="166" name="Google Shape;166;g31f391a1a22_0_119"/>
            <p:cNvSpPr/>
            <p:nvPr/>
          </p:nvSpPr>
          <p:spPr>
            <a:xfrm>
              <a:off x="2233538" y="1698153"/>
              <a:ext cx="1591800" cy="954900"/>
            </a:xfrm>
            <a:prstGeom prst="roundRect">
              <a:avLst>
                <a:gd name="adj" fmla="val 10000"/>
              </a:avLst>
            </a:prstGeom>
            <a:solidFill>
              <a:srgbClr val="176B22"/>
            </a:solidFill>
            <a:ln w="19050" cap="flat" cmpd="sng">
              <a:solidFill>
                <a:srgbClr val="FFFFF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7" name="Google Shape;167;g31f391a1a22_0_119"/>
            <p:cNvSpPr txBox="1"/>
            <p:nvPr/>
          </p:nvSpPr>
          <p:spPr>
            <a:xfrm>
              <a:off x="2261510" y="1726125"/>
              <a:ext cx="1535700" cy="899100"/>
            </a:xfrm>
            <a:prstGeom prst="rect">
              <a:avLst/>
            </a:prstGeom>
            <a:noFill/>
            <a:ln>
              <a:noFill/>
            </a:ln>
          </p:spPr>
          <p:txBody>
            <a:bodyPr spcFirstLastPara="1" wrap="square" lIns="60000" tIns="60000" rIns="60000" bIns="60000" anchor="ctr" anchorCtr="0">
              <a:noAutofit/>
            </a:bodyPr>
            <a:lstStyle/>
            <a:p>
              <a:pPr marL="0" marR="0" lvl="0" indent="0" algn="ctr" rtl="0">
                <a:lnSpc>
                  <a:spcPct val="90000"/>
                </a:lnSpc>
                <a:spcBef>
                  <a:spcPts val="0"/>
                </a:spcBef>
                <a:spcAft>
                  <a:spcPts val="0"/>
                </a:spcAft>
                <a:buClr>
                  <a:srgbClr val="FFFFFF"/>
                </a:buClr>
                <a:buSzPts val="1600"/>
                <a:buFont typeface="Arial"/>
                <a:buNone/>
              </a:pPr>
              <a:r>
                <a:rPr lang="en" sz="1600" b="0" i="0" u="none" strike="noStrike" cap="none">
                  <a:solidFill>
                    <a:srgbClr val="FFFFFF"/>
                  </a:solidFill>
                  <a:latin typeface="Arial"/>
                  <a:ea typeface="Arial"/>
                  <a:cs typeface="Arial"/>
                  <a:sym typeface="Arial"/>
                </a:rPr>
                <a:t>Discovery</a:t>
              </a:r>
              <a:endParaRPr sz="1100" b="0" i="0" u="none" strike="noStrike" cap="none">
                <a:solidFill>
                  <a:srgbClr val="000000"/>
                </a:solidFill>
                <a:latin typeface="Arial"/>
                <a:ea typeface="Arial"/>
                <a:cs typeface="Arial"/>
                <a:sym typeface="Arial"/>
              </a:endParaRPr>
            </a:p>
          </p:txBody>
        </p:sp>
      </p:grpSp>
      <p:sp>
        <p:nvSpPr>
          <p:cNvPr id="168" name="Google Shape;168;g31f391a1a22_0_119"/>
          <p:cNvSpPr txBox="1"/>
          <p:nvPr/>
        </p:nvSpPr>
        <p:spPr>
          <a:xfrm>
            <a:off x="320600" y="1909500"/>
            <a:ext cx="3234300"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t>Open Ended Questions start with: </a:t>
            </a:r>
            <a:endParaRPr u="sng"/>
          </a:p>
          <a:p>
            <a:pPr marL="457200" lvl="0" indent="-317500" algn="l" rtl="0">
              <a:spcBef>
                <a:spcPts val="0"/>
              </a:spcBef>
              <a:spcAft>
                <a:spcPts val="0"/>
              </a:spcAft>
              <a:buSzPts val="1400"/>
              <a:buChar char="★"/>
            </a:pPr>
            <a:r>
              <a:rPr lang="en"/>
              <a:t>What…</a:t>
            </a:r>
            <a:endParaRPr/>
          </a:p>
          <a:p>
            <a:pPr marL="457200" lvl="0" indent="-317500" algn="l" rtl="0">
              <a:spcBef>
                <a:spcPts val="0"/>
              </a:spcBef>
              <a:spcAft>
                <a:spcPts val="0"/>
              </a:spcAft>
              <a:buSzPts val="1400"/>
              <a:buChar char="★"/>
            </a:pPr>
            <a:r>
              <a:rPr lang="en"/>
              <a:t>How…</a:t>
            </a:r>
            <a:endParaRPr/>
          </a:p>
          <a:p>
            <a:pPr marL="457200" lvl="0" indent="-317500" algn="l" rtl="0">
              <a:spcBef>
                <a:spcPts val="0"/>
              </a:spcBef>
              <a:spcAft>
                <a:spcPts val="0"/>
              </a:spcAft>
              <a:buSzPts val="1400"/>
              <a:buChar char="★"/>
            </a:pPr>
            <a:r>
              <a:rPr lang="en"/>
              <a:t>When…</a:t>
            </a:r>
            <a:endParaRPr/>
          </a:p>
          <a:p>
            <a:pPr marL="457200" lvl="0" indent="-317500" algn="l" rtl="0">
              <a:spcBef>
                <a:spcPts val="0"/>
              </a:spcBef>
              <a:spcAft>
                <a:spcPts val="0"/>
              </a:spcAft>
              <a:buSzPts val="1400"/>
              <a:buChar char="★"/>
            </a:pPr>
            <a:r>
              <a:rPr lang="en"/>
              <a:t>Where…</a:t>
            </a:r>
            <a:endParaRPr/>
          </a:p>
          <a:p>
            <a:pPr marL="457200" lvl="0" indent="-317500" algn="l" rtl="0">
              <a:spcBef>
                <a:spcPts val="0"/>
              </a:spcBef>
              <a:spcAft>
                <a:spcPts val="0"/>
              </a:spcAft>
              <a:buSzPts val="1400"/>
              <a:buChar char="★"/>
            </a:pPr>
            <a:r>
              <a:rPr lang="en"/>
              <a:t>Who…</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These questions develop trust, they are perceived as less threatening, and allow for an open response.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9" name="Google Shape;169;g31f391a1a22_0_119"/>
          <p:cNvSpPr txBox="1"/>
          <p:nvPr/>
        </p:nvSpPr>
        <p:spPr>
          <a:xfrm>
            <a:off x="4192825" y="1909500"/>
            <a:ext cx="4784100"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t>Closed Questions start with: </a:t>
            </a:r>
            <a:endParaRPr u="sng"/>
          </a:p>
          <a:p>
            <a:pPr marL="457200" lvl="0" indent="-317500" algn="l" rtl="0">
              <a:spcBef>
                <a:spcPts val="0"/>
              </a:spcBef>
              <a:spcAft>
                <a:spcPts val="0"/>
              </a:spcAft>
              <a:buSzPts val="1400"/>
              <a:buChar char="★"/>
            </a:pPr>
            <a:r>
              <a:rPr lang="en"/>
              <a:t>Is/Are…</a:t>
            </a:r>
            <a:endParaRPr/>
          </a:p>
          <a:p>
            <a:pPr marL="457200" lvl="0" indent="-317500" algn="l" rtl="0">
              <a:spcBef>
                <a:spcPts val="0"/>
              </a:spcBef>
              <a:spcAft>
                <a:spcPts val="0"/>
              </a:spcAft>
              <a:buSzPts val="1400"/>
              <a:buChar char="★"/>
            </a:pPr>
            <a:r>
              <a:rPr lang="en"/>
              <a:t>Do/Did/Does…</a:t>
            </a:r>
            <a:endParaRPr/>
          </a:p>
          <a:p>
            <a:pPr marL="457200" lvl="0" indent="-317500" algn="l" rtl="0">
              <a:spcBef>
                <a:spcPts val="0"/>
              </a:spcBef>
              <a:spcAft>
                <a:spcPts val="0"/>
              </a:spcAft>
              <a:buSzPts val="1400"/>
              <a:buChar char="★"/>
            </a:pPr>
            <a:r>
              <a:rPr lang="en"/>
              <a:t>Will/Was…</a:t>
            </a:r>
            <a:endParaRPr/>
          </a:p>
          <a:p>
            <a:pPr marL="457200" lvl="0" indent="-317500" algn="l" rtl="0">
              <a:spcBef>
                <a:spcPts val="0"/>
              </a:spcBef>
              <a:spcAft>
                <a:spcPts val="0"/>
              </a:spcAft>
              <a:buSzPts val="1400"/>
              <a:buChar char="★"/>
            </a:pPr>
            <a:r>
              <a:rPr lang="en"/>
              <a:t>Can…</a:t>
            </a:r>
            <a:endParaRPr/>
          </a:p>
          <a:p>
            <a:pPr marL="457200" lvl="0" indent="-317500" algn="l" rtl="0">
              <a:spcBef>
                <a:spcPts val="0"/>
              </a:spcBef>
              <a:spcAft>
                <a:spcPts val="0"/>
              </a:spcAft>
              <a:buSzPts val="1400"/>
              <a:buChar char="★"/>
            </a:pPr>
            <a:r>
              <a:rPr lang="en"/>
              <a:t>Has/Have…</a:t>
            </a:r>
            <a:endParaRPr/>
          </a:p>
          <a:p>
            <a:pPr marL="457200" lvl="0" indent="-317500" algn="l" rtl="0">
              <a:spcBef>
                <a:spcPts val="0"/>
              </a:spcBef>
              <a:spcAft>
                <a:spcPts val="0"/>
              </a:spcAft>
              <a:buSzPts val="1400"/>
              <a:buChar char="★"/>
            </a:pPr>
            <a:r>
              <a:rPr lang="en"/>
              <a:t>Would/Should/Could…</a:t>
            </a:r>
            <a:endParaRPr/>
          </a:p>
          <a:p>
            <a:pPr marL="0" lvl="0" indent="0" algn="l" rtl="0">
              <a:spcBef>
                <a:spcPts val="0"/>
              </a:spcBef>
              <a:spcAft>
                <a:spcPts val="0"/>
              </a:spcAft>
              <a:buNone/>
            </a:pPr>
            <a:endParaRPr/>
          </a:p>
          <a:p>
            <a:pPr marL="0" lvl="0" indent="0" algn="l" rtl="0">
              <a:spcBef>
                <a:spcPts val="0"/>
              </a:spcBef>
              <a:spcAft>
                <a:spcPts val="0"/>
              </a:spcAft>
              <a:buNone/>
            </a:pPr>
            <a:r>
              <a:rPr lang="en"/>
              <a:t>These questions allow for incomplete responses that can be perceived as leading.  This may result in incorrect assumptions/conclusions, and discourage full disclosure.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174" name="Google Shape;174;g31f391a1a22_0_134"/>
          <p:cNvGrpSpPr/>
          <p:nvPr/>
        </p:nvGrpSpPr>
        <p:grpSpPr>
          <a:xfrm>
            <a:off x="-180023" y="171355"/>
            <a:ext cx="8985168" cy="438525"/>
            <a:chOff x="-163830" y="972780"/>
            <a:chExt cx="11980224" cy="584700"/>
          </a:xfrm>
        </p:grpSpPr>
        <p:sp>
          <p:nvSpPr>
            <p:cNvPr id="175" name="Google Shape;175;g31f391a1a22_0_134"/>
            <p:cNvSpPr txBox="1"/>
            <p:nvPr/>
          </p:nvSpPr>
          <p:spPr>
            <a:xfrm>
              <a:off x="615594" y="972780"/>
              <a:ext cx="11200800" cy="5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400">
                  <a:solidFill>
                    <a:srgbClr val="E43327"/>
                  </a:solidFill>
                </a:rPr>
                <a:t>GRETA Sales Cycle </a:t>
              </a:r>
              <a:endParaRPr sz="2400" b="0" i="0" u="none" strike="noStrike" cap="none">
                <a:solidFill>
                  <a:srgbClr val="E43327"/>
                </a:solidFill>
                <a:latin typeface="Arial"/>
                <a:ea typeface="Arial"/>
                <a:cs typeface="Arial"/>
                <a:sym typeface="Arial"/>
              </a:endParaRPr>
            </a:p>
          </p:txBody>
        </p:sp>
        <p:sp>
          <p:nvSpPr>
            <p:cNvPr id="176" name="Google Shape;176;g31f391a1a22_0_134"/>
            <p:cNvSpPr/>
            <p:nvPr/>
          </p:nvSpPr>
          <p:spPr>
            <a:xfrm>
              <a:off x="-163830" y="1097280"/>
              <a:ext cx="581700" cy="274200"/>
            </a:xfrm>
            <a:prstGeom prst="roundRect">
              <a:avLst>
                <a:gd name="adj" fmla="val 50000"/>
              </a:avLst>
            </a:prstGeom>
            <a:gradFill>
              <a:gsLst>
                <a:gs pos="0">
                  <a:srgbClr val="FDD643"/>
                </a:gs>
                <a:gs pos="100000">
                  <a:srgbClr val="E43327"/>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77" name="Google Shape;177;g31f391a1a22_0_134"/>
          <p:cNvSpPr txBox="1"/>
          <p:nvPr/>
        </p:nvSpPr>
        <p:spPr>
          <a:xfrm>
            <a:off x="130325" y="799838"/>
            <a:ext cx="3971400"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31f391a1a22_0_134"/>
          <p:cNvSpPr txBox="1"/>
          <p:nvPr/>
        </p:nvSpPr>
        <p:spPr>
          <a:xfrm>
            <a:off x="5404825" y="760200"/>
            <a:ext cx="3572100" cy="463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b="1"/>
              <a:t>A merchant's favorite thing to talk about is themselves</a:t>
            </a:r>
            <a:endParaRPr b="1"/>
          </a:p>
        </p:txBody>
      </p:sp>
      <p:grpSp>
        <p:nvGrpSpPr>
          <p:cNvPr id="179" name="Google Shape;179;g31f391a1a22_0_134"/>
          <p:cNvGrpSpPr/>
          <p:nvPr/>
        </p:nvGrpSpPr>
        <p:grpSpPr>
          <a:xfrm>
            <a:off x="945503" y="760188"/>
            <a:ext cx="1193850" cy="716175"/>
            <a:chOff x="2233538" y="1698153"/>
            <a:chExt cx="1591800" cy="954900"/>
          </a:xfrm>
        </p:grpSpPr>
        <p:sp>
          <p:nvSpPr>
            <p:cNvPr id="180" name="Google Shape;180;g31f391a1a22_0_134"/>
            <p:cNvSpPr/>
            <p:nvPr/>
          </p:nvSpPr>
          <p:spPr>
            <a:xfrm>
              <a:off x="2233538" y="1698153"/>
              <a:ext cx="1591800" cy="954900"/>
            </a:xfrm>
            <a:prstGeom prst="roundRect">
              <a:avLst>
                <a:gd name="adj" fmla="val 10000"/>
              </a:avLst>
            </a:prstGeom>
            <a:solidFill>
              <a:srgbClr val="176B22"/>
            </a:solidFill>
            <a:ln w="19050" cap="flat" cmpd="sng">
              <a:solidFill>
                <a:srgbClr val="FFFFF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1" name="Google Shape;181;g31f391a1a22_0_134"/>
            <p:cNvSpPr txBox="1"/>
            <p:nvPr/>
          </p:nvSpPr>
          <p:spPr>
            <a:xfrm>
              <a:off x="2261510" y="1726125"/>
              <a:ext cx="1535700" cy="899100"/>
            </a:xfrm>
            <a:prstGeom prst="rect">
              <a:avLst/>
            </a:prstGeom>
            <a:noFill/>
            <a:ln>
              <a:noFill/>
            </a:ln>
          </p:spPr>
          <p:txBody>
            <a:bodyPr spcFirstLastPara="1" wrap="square" lIns="60000" tIns="60000" rIns="60000" bIns="60000" anchor="ctr" anchorCtr="0">
              <a:noAutofit/>
            </a:bodyPr>
            <a:lstStyle/>
            <a:p>
              <a:pPr marL="0" marR="0" lvl="0" indent="0" algn="ctr" rtl="0">
                <a:lnSpc>
                  <a:spcPct val="90000"/>
                </a:lnSpc>
                <a:spcBef>
                  <a:spcPts val="0"/>
                </a:spcBef>
                <a:spcAft>
                  <a:spcPts val="0"/>
                </a:spcAft>
                <a:buClr>
                  <a:srgbClr val="FFFFFF"/>
                </a:buClr>
                <a:buSzPts val="1600"/>
                <a:buFont typeface="Arial"/>
                <a:buNone/>
              </a:pPr>
              <a:r>
                <a:rPr lang="en" sz="1600" b="0" i="0" u="none" strike="noStrike" cap="none">
                  <a:solidFill>
                    <a:srgbClr val="FFFFFF"/>
                  </a:solidFill>
                  <a:latin typeface="Arial"/>
                  <a:ea typeface="Arial"/>
                  <a:cs typeface="Arial"/>
                  <a:sym typeface="Arial"/>
                </a:rPr>
                <a:t>Discovery</a:t>
              </a:r>
              <a:endParaRPr sz="1100" b="0" i="0" u="none" strike="noStrike" cap="none">
                <a:solidFill>
                  <a:srgbClr val="000000"/>
                </a:solidFill>
                <a:latin typeface="Arial"/>
                <a:ea typeface="Arial"/>
                <a:cs typeface="Arial"/>
                <a:sym typeface="Arial"/>
              </a:endParaRPr>
            </a:p>
          </p:txBody>
        </p:sp>
      </p:grpSp>
      <p:pic>
        <p:nvPicPr>
          <p:cNvPr id="182" name="Google Shape;182;g31f391a1a22_0_134" descr="Go Fish: The Card Game for All - Apps ..."/>
          <p:cNvPicPr preferRelativeResize="0"/>
          <p:nvPr/>
        </p:nvPicPr>
        <p:blipFill rotWithShape="1">
          <a:blip r:embed="rId3">
            <a:alphaModFix/>
          </a:blip>
          <a:srcRect/>
          <a:stretch/>
        </p:blipFill>
        <p:spPr>
          <a:xfrm>
            <a:off x="6106849" y="1607750"/>
            <a:ext cx="2168050" cy="2168050"/>
          </a:xfrm>
          <a:prstGeom prst="rect">
            <a:avLst/>
          </a:prstGeom>
          <a:noFill/>
          <a:ln>
            <a:noFill/>
          </a:ln>
        </p:spPr>
      </p:pic>
      <p:sp>
        <p:nvSpPr>
          <p:cNvPr id="183" name="Google Shape;183;g31f391a1a22_0_134"/>
          <p:cNvSpPr txBox="1"/>
          <p:nvPr/>
        </p:nvSpPr>
        <p:spPr>
          <a:xfrm>
            <a:off x="653000" y="1814700"/>
            <a:ext cx="4073400" cy="47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Ask for a guided tour of the business.  Leverage the POS features to ask questions along the tour.  Focus your questions on the following perspectives:  </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Customer Perspective</a:t>
            </a:r>
            <a:endParaRPr/>
          </a:p>
          <a:p>
            <a:pPr marL="457200" lvl="0" indent="-317500" algn="l" rtl="0">
              <a:spcBef>
                <a:spcPts val="0"/>
              </a:spcBef>
              <a:spcAft>
                <a:spcPts val="0"/>
              </a:spcAft>
              <a:buSzPts val="1400"/>
              <a:buChar char="➢"/>
            </a:pPr>
            <a:r>
              <a:rPr lang="en"/>
              <a:t>Employee Perspective</a:t>
            </a:r>
            <a:endParaRPr/>
          </a:p>
          <a:p>
            <a:pPr marL="457200" lvl="0" indent="-317500" algn="l" rtl="0">
              <a:spcBef>
                <a:spcPts val="0"/>
              </a:spcBef>
              <a:spcAft>
                <a:spcPts val="0"/>
              </a:spcAft>
              <a:buSzPts val="1400"/>
              <a:buChar char="➢"/>
            </a:pPr>
            <a:r>
              <a:rPr lang="en"/>
              <a:t>Manager Perspective</a:t>
            </a:r>
            <a:endParaRPr/>
          </a:p>
          <a:p>
            <a:pPr marL="457200" lvl="0" indent="-317500" algn="l" rtl="0">
              <a:spcBef>
                <a:spcPts val="0"/>
              </a:spcBef>
              <a:spcAft>
                <a:spcPts val="0"/>
              </a:spcAft>
              <a:buSzPts val="1400"/>
              <a:buChar char="➢"/>
            </a:pPr>
            <a:r>
              <a:rPr lang="en"/>
              <a:t>Owner Perspective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pSp>
        <p:nvGrpSpPr>
          <p:cNvPr id="188" name="Google Shape;188;g31f391a1a22_0_149"/>
          <p:cNvGrpSpPr/>
          <p:nvPr/>
        </p:nvGrpSpPr>
        <p:grpSpPr>
          <a:xfrm>
            <a:off x="-180023" y="171355"/>
            <a:ext cx="8985168" cy="438525"/>
            <a:chOff x="-163830" y="972780"/>
            <a:chExt cx="11980224" cy="584700"/>
          </a:xfrm>
        </p:grpSpPr>
        <p:sp>
          <p:nvSpPr>
            <p:cNvPr id="189" name="Google Shape;189;g31f391a1a22_0_149"/>
            <p:cNvSpPr txBox="1"/>
            <p:nvPr/>
          </p:nvSpPr>
          <p:spPr>
            <a:xfrm>
              <a:off x="615594" y="972780"/>
              <a:ext cx="11200800" cy="5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400">
                  <a:solidFill>
                    <a:srgbClr val="E43327"/>
                  </a:solidFill>
                </a:rPr>
                <a:t>GRETA Sales Cycle</a:t>
              </a:r>
              <a:endParaRPr sz="2400" b="0" i="0" u="none" strike="noStrike" cap="none">
                <a:solidFill>
                  <a:srgbClr val="E43327"/>
                </a:solidFill>
                <a:latin typeface="Arial"/>
                <a:ea typeface="Arial"/>
                <a:cs typeface="Arial"/>
                <a:sym typeface="Arial"/>
              </a:endParaRPr>
            </a:p>
          </p:txBody>
        </p:sp>
        <p:sp>
          <p:nvSpPr>
            <p:cNvPr id="190" name="Google Shape;190;g31f391a1a22_0_149"/>
            <p:cNvSpPr/>
            <p:nvPr/>
          </p:nvSpPr>
          <p:spPr>
            <a:xfrm>
              <a:off x="-163830" y="1097280"/>
              <a:ext cx="581700" cy="274200"/>
            </a:xfrm>
            <a:prstGeom prst="roundRect">
              <a:avLst>
                <a:gd name="adj" fmla="val 50000"/>
              </a:avLst>
            </a:prstGeom>
            <a:gradFill>
              <a:gsLst>
                <a:gs pos="0">
                  <a:srgbClr val="FDD643"/>
                </a:gs>
                <a:gs pos="100000">
                  <a:srgbClr val="E43327"/>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191" name="Google Shape;191;g31f391a1a22_0_149"/>
          <p:cNvGrpSpPr/>
          <p:nvPr/>
        </p:nvGrpSpPr>
        <p:grpSpPr>
          <a:xfrm>
            <a:off x="495006" y="753675"/>
            <a:ext cx="3161544" cy="716175"/>
            <a:chOff x="4461941" y="1698153"/>
            <a:chExt cx="4215392" cy="954900"/>
          </a:xfrm>
        </p:grpSpPr>
        <p:sp>
          <p:nvSpPr>
            <p:cNvPr id="192" name="Google Shape;192;g31f391a1a22_0_149"/>
            <p:cNvSpPr/>
            <p:nvPr/>
          </p:nvSpPr>
          <p:spPr>
            <a:xfrm>
              <a:off x="4461941" y="1698153"/>
              <a:ext cx="1591800" cy="954900"/>
            </a:xfrm>
            <a:prstGeom prst="roundRect">
              <a:avLst>
                <a:gd name="adj" fmla="val 10000"/>
              </a:avLst>
            </a:prstGeom>
            <a:solidFill>
              <a:srgbClr val="0C9ED5"/>
            </a:solidFill>
            <a:ln w="19050" cap="flat" cmpd="sng">
              <a:solidFill>
                <a:srgbClr val="FFFFF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3" name="Google Shape;193;g31f391a1a22_0_149"/>
            <p:cNvSpPr txBox="1"/>
            <p:nvPr/>
          </p:nvSpPr>
          <p:spPr>
            <a:xfrm>
              <a:off x="4489913" y="1726125"/>
              <a:ext cx="1535700" cy="899100"/>
            </a:xfrm>
            <a:prstGeom prst="rect">
              <a:avLst/>
            </a:prstGeom>
            <a:noFill/>
            <a:ln>
              <a:noFill/>
            </a:ln>
          </p:spPr>
          <p:txBody>
            <a:bodyPr spcFirstLastPara="1" wrap="square" lIns="60000" tIns="60000" rIns="60000" bIns="60000" anchor="ctr" anchorCtr="0">
              <a:noAutofit/>
            </a:bodyPr>
            <a:lstStyle/>
            <a:p>
              <a:pPr marL="0" marR="0" lvl="0" indent="0" algn="ctr" rtl="0">
                <a:lnSpc>
                  <a:spcPct val="90000"/>
                </a:lnSpc>
                <a:spcBef>
                  <a:spcPts val="0"/>
                </a:spcBef>
                <a:spcAft>
                  <a:spcPts val="0"/>
                </a:spcAft>
                <a:buClr>
                  <a:srgbClr val="FFFFFF"/>
                </a:buClr>
                <a:buSzPts val="1600"/>
                <a:buFont typeface="Arial"/>
                <a:buNone/>
              </a:pPr>
              <a:r>
                <a:rPr lang="en" sz="1600" b="0" i="0" u="none" strike="noStrike" cap="none">
                  <a:solidFill>
                    <a:srgbClr val="FFFFFF"/>
                  </a:solidFill>
                  <a:latin typeface="Arial"/>
                  <a:ea typeface="Arial"/>
                  <a:cs typeface="Arial"/>
                  <a:sym typeface="Arial"/>
                </a:rPr>
                <a:t>Proposal</a:t>
              </a:r>
              <a:endParaRPr sz="1100" b="0" i="0" u="none" strike="noStrike" cap="none">
                <a:solidFill>
                  <a:srgbClr val="000000"/>
                </a:solidFill>
                <a:latin typeface="Arial"/>
                <a:ea typeface="Arial"/>
                <a:cs typeface="Arial"/>
                <a:sym typeface="Arial"/>
              </a:endParaRPr>
            </a:p>
          </p:txBody>
        </p:sp>
        <p:sp>
          <p:nvSpPr>
            <p:cNvPr id="194" name="Google Shape;194;g31f391a1a22_0_149"/>
            <p:cNvSpPr txBox="1"/>
            <p:nvPr/>
          </p:nvSpPr>
          <p:spPr>
            <a:xfrm>
              <a:off x="8441233" y="2057245"/>
              <a:ext cx="236100" cy="236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p:txBody>
        </p:sp>
      </p:grpSp>
      <p:sp>
        <p:nvSpPr>
          <p:cNvPr id="195" name="Google Shape;195;g31f391a1a22_0_149"/>
          <p:cNvSpPr txBox="1"/>
          <p:nvPr/>
        </p:nvSpPr>
        <p:spPr>
          <a:xfrm>
            <a:off x="5185600" y="753675"/>
            <a:ext cx="3572100" cy="463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b="1"/>
              <a:t>The best time to present the proposal is at the end of the Demo. </a:t>
            </a:r>
            <a:endParaRPr b="1"/>
          </a:p>
          <a:p>
            <a:pPr marL="457200" lvl="0" indent="0" algn="l" rtl="0">
              <a:spcBef>
                <a:spcPts val="0"/>
              </a:spcBef>
              <a:spcAft>
                <a:spcPts val="0"/>
              </a:spcAft>
              <a:buNone/>
            </a:pPr>
            <a:endParaRPr b="1"/>
          </a:p>
          <a:p>
            <a:pPr marL="457200" lvl="0" indent="-317500" algn="l" rtl="0">
              <a:spcBef>
                <a:spcPts val="0"/>
              </a:spcBef>
              <a:spcAft>
                <a:spcPts val="0"/>
              </a:spcAft>
              <a:buSzPts val="1400"/>
              <a:buChar char="★"/>
            </a:pPr>
            <a:r>
              <a:rPr lang="en" b="1"/>
              <a:t>Sales Agents who are on site for the demo have a much stronger chance of closing the sale on the spot. </a:t>
            </a:r>
            <a:endParaRPr b="1"/>
          </a:p>
        </p:txBody>
      </p:sp>
      <p:sp>
        <p:nvSpPr>
          <p:cNvPr id="196" name="Google Shape;196;g31f391a1a22_0_149"/>
          <p:cNvSpPr txBox="1"/>
          <p:nvPr/>
        </p:nvSpPr>
        <p:spPr>
          <a:xfrm>
            <a:off x="667150" y="1843000"/>
            <a:ext cx="4073400" cy="47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Leveraging all of the discovery information to prepare a proposal ahead of the demo sets the Sales Engineer up for Success.  If a successful discovery was performed the Merchant will be excited to learn about the product from the product expert.  </a:t>
            </a:r>
            <a:endParaRPr/>
          </a:p>
          <a:p>
            <a:pPr marL="0" lvl="0" indent="0" algn="l" rtl="0">
              <a:spcBef>
                <a:spcPts val="0"/>
              </a:spcBef>
              <a:spcAft>
                <a:spcPts val="0"/>
              </a:spcAft>
              <a:buNone/>
            </a:pPr>
            <a:endParaRPr/>
          </a:p>
          <a:p>
            <a:pPr marL="0" lvl="0" indent="0" algn="l" rtl="0">
              <a:spcBef>
                <a:spcPts val="0"/>
              </a:spcBef>
              <a:spcAft>
                <a:spcPts val="0"/>
              </a:spcAft>
              <a:buNone/>
            </a:pPr>
            <a:r>
              <a:rPr lang="en"/>
              <a:t>At the end of the demo the merchant will ask about the pricing.  The Sales Engineer is trained to present the value of each line item making the sale easy to close.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pSp>
        <p:nvGrpSpPr>
          <p:cNvPr id="201" name="Google Shape;201;g31f391a1a22_0_177"/>
          <p:cNvGrpSpPr/>
          <p:nvPr/>
        </p:nvGrpSpPr>
        <p:grpSpPr>
          <a:xfrm>
            <a:off x="-180023" y="171355"/>
            <a:ext cx="8985168" cy="438525"/>
            <a:chOff x="-163830" y="972780"/>
            <a:chExt cx="11980224" cy="584700"/>
          </a:xfrm>
        </p:grpSpPr>
        <p:sp>
          <p:nvSpPr>
            <p:cNvPr id="202" name="Google Shape;202;g31f391a1a22_0_177"/>
            <p:cNvSpPr txBox="1"/>
            <p:nvPr/>
          </p:nvSpPr>
          <p:spPr>
            <a:xfrm>
              <a:off x="615594" y="972780"/>
              <a:ext cx="11200800" cy="5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400">
                  <a:solidFill>
                    <a:srgbClr val="E43327"/>
                  </a:solidFill>
                </a:rPr>
                <a:t>GRETA Sales Cycle</a:t>
              </a:r>
              <a:endParaRPr sz="2400" b="0" i="0" u="none" strike="noStrike" cap="none">
                <a:solidFill>
                  <a:srgbClr val="E43327"/>
                </a:solidFill>
                <a:latin typeface="Arial"/>
                <a:ea typeface="Arial"/>
                <a:cs typeface="Arial"/>
                <a:sym typeface="Arial"/>
              </a:endParaRPr>
            </a:p>
          </p:txBody>
        </p:sp>
        <p:sp>
          <p:nvSpPr>
            <p:cNvPr id="203" name="Google Shape;203;g31f391a1a22_0_177"/>
            <p:cNvSpPr/>
            <p:nvPr/>
          </p:nvSpPr>
          <p:spPr>
            <a:xfrm>
              <a:off x="-163830" y="1097280"/>
              <a:ext cx="581700" cy="274200"/>
            </a:xfrm>
            <a:prstGeom prst="roundRect">
              <a:avLst>
                <a:gd name="adj" fmla="val 50000"/>
              </a:avLst>
            </a:prstGeom>
            <a:gradFill>
              <a:gsLst>
                <a:gs pos="0">
                  <a:srgbClr val="FDD643"/>
                </a:gs>
                <a:gs pos="100000">
                  <a:srgbClr val="E43327"/>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04" name="Google Shape;204;g31f391a1a22_0_177"/>
          <p:cNvSpPr txBox="1"/>
          <p:nvPr/>
        </p:nvSpPr>
        <p:spPr>
          <a:xfrm>
            <a:off x="5185600" y="753675"/>
            <a:ext cx="3572100" cy="463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b="1"/>
              <a:t>Sales agents should let the sales engineer do their presentation without interruption.  </a:t>
            </a:r>
            <a:endParaRPr b="1"/>
          </a:p>
          <a:p>
            <a:pPr marL="457200" lvl="0" indent="0" algn="l" rtl="0">
              <a:spcBef>
                <a:spcPts val="0"/>
              </a:spcBef>
              <a:spcAft>
                <a:spcPts val="0"/>
              </a:spcAft>
              <a:buNone/>
            </a:pPr>
            <a:endParaRPr b="1"/>
          </a:p>
          <a:p>
            <a:pPr marL="457200" lvl="0" indent="-317500" algn="l" rtl="0">
              <a:spcBef>
                <a:spcPts val="0"/>
              </a:spcBef>
              <a:spcAft>
                <a:spcPts val="0"/>
              </a:spcAft>
              <a:buSzPts val="1400"/>
              <a:buChar char="★"/>
            </a:pPr>
            <a:r>
              <a:rPr lang="en" b="1"/>
              <a:t>Sales agents should not ask questions during the presentation, especially ones they do not know the answer too. </a:t>
            </a:r>
            <a:endParaRPr b="1"/>
          </a:p>
        </p:txBody>
      </p:sp>
      <p:sp>
        <p:nvSpPr>
          <p:cNvPr id="205" name="Google Shape;205;g31f391a1a22_0_177"/>
          <p:cNvSpPr txBox="1"/>
          <p:nvPr/>
        </p:nvSpPr>
        <p:spPr>
          <a:xfrm>
            <a:off x="667150" y="1609625"/>
            <a:ext cx="4310700" cy="47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Sales engineers play a crucial role in closing sales by providing technical expertise and bridging the gap between sales and engineering teams. They showcase the product's features and benefits through compelling demonstrations, highlighting how it solves customer problems. engineers play a vital role in building trust, credibility, and ultimately closing deals.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06" name="Google Shape;206;g31f391a1a22_0_177"/>
          <p:cNvGrpSpPr/>
          <p:nvPr/>
        </p:nvGrpSpPr>
        <p:grpSpPr>
          <a:xfrm>
            <a:off x="624609" y="690025"/>
            <a:ext cx="1193850" cy="716175"/>
            <a:chOff x="6690345" y="1698153"/>
            <a:chExt cx="1591800" cy="954900"/>
          </a:xfrm>
        </p:grpSpPr>
        <p:sp>
          <p:nvSpPr>
            <p:cNvPr id="207" name="Google Shape;207;g31f391a1a22_0_177"/>
            <p:cNvSpPr/>
            <p:nvPr/>
          </p:nvSpPr>
          <p:spPr>
            <a:xfrm>
              <a:off x="6690345" y="1698153"/>
              <a:ext cx="1591800" cy="954900"/>
            </a:xfrm>
            <a:prstGeom prst="roundRect">
              <a:avLst>
                <a:gd name="adj" fmla="val 10000"/>
              </a:avLst>
            </a:prstGeom>
            <a:solidFill>
              <a:srgbClr val="A02891"/>
            </a:solidFill>
            <a:ln w="19050" cap="flat" cmpd="sng">
              <a:solidFill>
                <a:srgbClr val="FFFFF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8" name="Google Shape;208;g31f391a1a22_0_177"/>
            <p:cNvSpPr txBox="1"/>
            <p:nvPr/>
          </p:nvSpPr>
          <p:spPr>
            <a:xfrm>
              <a:off x="6718317" y="1726125"/>
              <a:ext cx="1535700" cy="899100"/>
            </a:xfrm>
            <a:prstGeom prst="rect">
              <a:avLst/>
            </a:prstGeom>
            <a:noFill/>
            <a:ln>
              <a:noFill/>
            </a:ln>
          </p:spPr>
          <p:txBody>
            <a:bodyPr spcFirstLastPara="1" wrap="square" lIns="60000" tIns="60000" rIns="60000" bIns="60000" anchor="ctr" anchorCtr="0">
              <a:noAutofit/>
            </a:bodyPr>
            <a:lstStyle/>
            <a:p>
              <a:pPr marL="0" marR="0" lvl="0" indent="0" algn="ctr" rtl="0">
                <a:lnSpc>
                  <a:spcPct val="90000"/>
                </a:lnSpc>
                <a:spcBef>
                  <a:spcPts val="0"/>
                </a:spcBef>
                <a:spcAft>
                  <a:spcPts val="0"/>
                </a:spcAft>
                <a:buClr>
                  <a:srgbClr val="FFFFFF"/>
                </a:buClr>
                <a:buSzPts val="1600"/>
                <a:buFont typeface="Arial"/>
                <a:buNone/>
              </a:pPr>
              <a:r>
                <a:rPr lang="en" sz="1600" b="0" i="0" u="none" strike="noStrike" cap="none">
                  <a:solidFill>
                    <a:srgbClr val="FFFFFF"/>
                  </a:solidFill>
                  <a:latin typeface="Arial"/>
                  <a:ea typeface="Arial"/>
                  <a:cs typeface="Arial"/>
                  <a:sym typeface="Arial"/>
                </a:rPr>
                <a:t>Demo</a:t>
              </a:r>
              <a:endParaRPr sz="1100" b="0" i="0" u="none" strike="noStrike" cap="non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g31d5729da6f_0_0"/>
          <p:cNvGrpSpPr/>
          <p:nvPr/>
        </p:nvGrpSpPr>
        <p:grpSpPr>
          <a:xfrm>
            <a:off x="-180023" y="171355"/>
            <a:ext cx="8985168" cy="438525"/>
            <a:chOff x="-163830" y="972780"/>
            <a:chExt cx="11980224" cy="584700"/>
          </a:xfrm>
        </p:grpSpPr>
        <p:sp>
          <p:nvSpPr>
            <p:cNvPr id="214" name="Google Shape;214;g31d5729da6f_0_0"/>
            <p:cNvSpPr txBox="1"/>
            <p:nvPr/>
          </p:nvSpPr>
          <p:spPr>
            <a:xfrm>
              <a:off x="615594" y="972780"/>
              <a:ext cx="11200800" cy="5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400">
                  <a:solidFill>
                    <a:srgbClr val="E43327"/>
                  </a:solidFill>
                </a:rPr>
                <a:t>GRETA Sales Cycle</a:t>
              </a:r>
              <a:endParaRPr sz="2400" b="0" i="0" u="none" strike="noStrike" cap="none">
                <a:solidFill>
                  <a:srgbClr val="E43327"/>
                </a:solidFill>
                <a:latin typeface="Arial"/>
                <a:ea typeface="Arial"/>
                <a:cs typeface="Arial"/>
                <a:sym typeface="Arial"/>
              </a:endParaRPr>
            </a:p>
          </p:txBody>
        </p:sp>
        <p:sp>
          <p:nvSpPr>
            <p:cNvPr id="215" name="Google Shape;215;g31d5729da6f_0_0"/>
            <p:cNvSpPr/>
            <p:nvPr/>
          </p:nvSpPr>
          <p:spPr>
            <a:xfrm>
              <a:off x="-163830" y="1097280"/>
              <a:ext cx="581700" cy="274200"/>
            </a:xfrm>
            <a:prstGeom prst="roundRect">
              <a:avLst>
                <a:gd name="adj" fmla="val 50000"/>
              </a:avLst>
            </a:prstGeom>
            <a:gradFill>
              <a:gsLst>
                <a:gs pos="0">
                  <a:srgbClr val="FDD643"/>
                </a:gs>
                <a:gs pos="100000">
                  <a:srgbClr val="E43327"/>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16" name="Google Shape;216;g31d5729da6f_0_0"/>
          <p:cNvSpPr txBox="1"/>
          <p:nvPr/>
        </p:nvSpPr>
        <p:spPr>
          <a:xfrm>
            <a:off x="5185600" y="753675"/>
            <a:ext cx="3572100" cy="463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b="1"/>
              <a:t>Setting expectations with the merchant throughout the sales cycle will make this process easier. </a:t>
            </a:r>
            <a:endParaRPr b="1"/>
          </a:p>
          <a:p>
            <a:pPr marL="457200" lvl="0" indent="0" algn="l" rtl="0">
              <a:spcBef>
                <a:spcPts val="0"/>
              </a:spcBef>
              <a:spcAft>
                <a:spcPts val="0"/>
              </a:spcAft>
              <a:buNone/>
            </a:pPr>
            <a:endParaRPr b="1"/>
          </a:p>
          <a:p>
            <a:pPr marL="457200" lvl="0" indent="-317500" algn="l" rtl="0">
              <a:spcBef>
                <a:spcPts val="0"/>
              </a:spcBef>
              <a:spcAft>
                <a:spcPts val="0"/>
              </a:spcAft>
              <a:buSzPts val="1400"/>
              <a:buChar char="★"/>
            </a:pPr>
            <a:r>
              <a:rPr lang="en" b="1"/>
              <a:t>The sales support team has a comprehensive checklist of what needs to be collected to move the deal forward to implementation.</a:t>
            </a:r>
            <a:endParaRPr b="1"/>
          </a:p>
          <a:p>
            <a:pPr marL="457200" lvl="0" indent="0" algn="l" rtl="0">
              <a:spcBef>
                <a:spcPts val="0"/>
              </a:spcBef>
              <a:spcAft>
                <a:spcPts val="0"/>
              </a:spcAft>
              <a:buNone/>
            </a:pPr>
            <a:endParaRPr b="1"/>
          </a:p>
          <a:p>
            <a:pPr marL="457200" lvl="0" indent="-317500" algn="l" rtl="0">
              <a:spcBef>
                <a:spcPts val="0"/>
              </a:spcBef>
              <a:spcAft>
                <a:spcPts val="0"/>
              </a:spcAft>
              <a:buSzPts val="1400"/>
              <a:buChar char="★"/>
            </a:pPr>
            <a:r>
              <a:rPr lang="en" b="1"/>
              <a:t>$999 Down will help with this   </a:t>
            </a:r>
            <a:endParaRPr b="1"/>
          </a:p>
        </p:txBody>
      </p:sp>
      <p:sp>
        <p:nvSpPr>
          <p:cNvPr id="217" name="Google Shape;217;g31d5729da6f_0_0"/>
          <p:cNvSpPr txBox="1"/>
          <p:nvPr/>
        </p:nvSpPr>
        <p:spPr>
          <a:xfrm>
            <a:off x="667150" y="1609625"/>
            <a:ext cx="4310700" cy="47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Onboarding is perhaps the most important part of the sales process.  Without collection of the information we need and collaboration with the merchant we will not be able to meet our installation timeline.   </a:t>
            </a:r>
            <a:endParaRPr/>
          </a:p>
        </p:txBody>
      </p:sp>
      <p:grpSp>
        <p:nvGrpSpPr>
          <p:cNvPr id="218" name="Google Shape;218;g31d5729da6f_0_0"/>
          <p:cNvGrpSpPr/>
          <p:nvPr/>
        </p:nvGrpSpPr>
        <p:grpSpPr>
          <a:xfrm>
            <a:off x="667161" y="700400"/>
            <a:ext cx="1265233" cy="716175"/>
            <a:chOff x="8918748" y="1698153"/>
            <a:chExt cx="1686977" cy="954900"/>
          </a:xfrm>
        </p:grpSpPr>
        <p:sp>
          <p:nvSpPr>
            <p:cNvPr id="219" name="Google Shape;219;g31d5729da6f_0_0"/>
            <p:cNvSpPr/>
            <p:nvPr/>
          </p:nvSpPr>
          <p:spPr>
            <a:xfrm>
              <a:off x="8918748" y="1698153"/>
              <a:ext cx="1591800" cy="954900"/>
            </a:xfrm>
            <a:prstGeom prst="roundRect">
              <a:avLst>
                <a:gd name="adj" fmla="val 10000"/>
              </a:avLst>
            </a:prstGeom>
            <a:solidFill>
              <a:srgbClr val="4EA62C"/>
            </a:solidFill>
            <a:ln w="19050" cap="flat" cmpd="sng">
              <a:solidFill>
                <a:srgbClr val="FFFFF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0" name="Google Shape;220;g31d5729da6f_0_0"/>
            <p:cNvSpPr txBox="1"/>
            <p:nvPr/>
          </p:nvSpPr>
          <p:spPr>
            <a:xfrm>
              <a:off x="8946725" y="1726119"/>
              <a:ext cx="1659000" cy="899100"/>
            </a:xfrm>
            <a:prstGeom prst="rect">
              <a:avLst/>
            </a:prstGeom>
            <a:noFill/>
            <a:ln>
              <a:noFill/>
            </a:ln>
          </p:spPr>
          <p:txBody>
            <a:bodyPr spcFirstLastPara="1" wrap="square" lIns="60000" tIns="60000" rIns="60000" bIns="60000" anchor="ctr" anchorCtr="0">
              <a:noAutofit/>
            </a:bodyPr>
            <a:lstStyle/>
            <a:p>
              <a:pPr marL="0" marR="0" lvl="0" indent="0" algn="ctr" rtl="0">
                <a:lnSpc>
                  <a:spcPct val="90000"/>
                </a:lnSpc>
                <a:spcBef>
                  <a:spcPts val="0"/>
                </a:spcBef>
                <a:spcAft>
                  <a:spcPts val="0"/>
                </a:spcAft>
                <a:buClr>
                  <a:srgbClr val="FFFFFF"/>
                </a:buClr>
                <a:buSzPts val="1600"/>
                <a:buFont typeface="Arial"/>
                <a:buNone/>
              </a:pPr>
              <a:r>
                <a:rPr lang="en" sz="1600" b="0" i="0" u="none" strike="noStrike" cap="none">
                  <a:solidFill>
                    <a:srgbClr val="FFFFFF"/>
                  </a:solidFill>
                  <a:latin typeface="Arial"/>
                  <a:ea typeface="Arial"/>
                  <a:cs typeface="Arial"/>
                  <a:sym typeface="Arial"/>
                </a:rPr>
                <a:t>Onboarding</a:t>
              </a:r>
              <a:endParaRPr sz="1100" b="0" i="0" u="none" strike="noStrike" cap="non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grpSp>
        <p:nvGrpSpPr>
          <p:cNvPr id="225" name="Google Shape;225;g3242463c0a4_0_0"/>
          <p:cNvGrpSpPr/>
          <p:nvPr/>
        </p:nvGrpSpPr>
        <p:grpSpPr>
          <a:xfrm>
            <a:off x="-180023" y="171355"/>
            <a:ext cx="8985168" cy="438525"/>
            <a:chOff x="-163830" y="972780"/>
            <a:chExt cx="11980224" cy="584700"/>
          </a:xfrm>
        </p:grpSpPr>
        <p:sp>
          <p:nvSpPr>
            <p:cNvPr id="226" name="Google Shape;226;g3242463c0a4_0_0"/>
            <p:cNvSpPr txBox="1"/>
            <p:nvPr/>
          </p:nvSpPr>
          <p:spPr>
            <a:xfrm>
              <a:off x="615594" y="972780"/>
              <a:ext cx="11200800" cy="5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400" b="0" i="0" u="none" strike="noStrike" cap="none">
                  <a:solidFill>
                    <a:srgbClr val="E43327"/>
                  </a:solidFill>
                  <a:latin typeface="Arial"/>
                  <a:ea typeface="Arial"/>
                  <a:cs typeface="Arial"/>
                  <a:sym typeface="Arial"/>
                </a:rPr>
                <a:t>GTM Pricing Promo</a:t>
              </a:r>
              <a:endParaRPr sz="2400" b="0" i="0" u="none" strike="noStrike" cap="none">
                <a:solidFill>
                  <a:srgbClr val="E43327"/>
                </a:solidFill>
                <a:latin typeface="Arial"/>
                <a:ea typeface="Arial"/>
                <a:cs typeface="Arial"/>
                <a:sym typeface="Arial"/>
              </a:endParaRPr>
            </a:p>
          </p:txBody>
        </p:sp>
        <p:sp>
          <p:nvSpPr>
            <p:cNvPr id="227" name="Google Shape;227;g3242463c0a4_0_0"/>
            <p:cNvSpPr/>
            <p:nvPr/>
          </p:nvSpPr>
          <p:spPr>
            <a:xfrm>
              <a:off x="-163830" y="1097280"/>
              <a:ext cx="581700" cy="274200"/>
            </a:xfrm>
            <a:prstGeom prst="roundRect">
              <a:avLst>
                <a:gd name="adj" fmla="val 50000"/>
              </a:avLst>
            </a:prstGeom>
            <a:gradFill>
              <a:gsLst>
                <a:gs pos="0">
                  <a:srgbClr val="FDD643"/>
                </a:gs>
                <a:gs pos="100000">
                  <a:srgbClr val="E43327"/>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pic>
        <p:nvPicPr>
          <p:cNvPr id="228" name="Google Shape;228;g3242463c0a4_0_0"/>
          <p:cNvPicPr preferRelativeResize="0"/>
          <p:nvPr/>
        </p:nvPicPr>
        <p:blipFill rotWithShape="1">
          <a:blip r:embed="rId3">
            <a:alphaModFix/>
          </a:blip>
          <a:srcRect l="19590" t="7653" r="21510" b="7780"/>
          <a:stretch/>
        </p:blipFill>
        <p:spPr>
          <a:xfrm>
            <a:off x="134699" y="1268175"/>
            <a:ext cx="2219601" cy="3208326"/>
          </a:xfrm>
          <a:prstGeom prst="rect">
            <a:avLst/>
          </a:prstGeom>
          <a:noFill/>
          <a:ln>
            <a:noFill/>
          </a:ln>
        </p:spPr>
      </p:pic>
      <p:grpSp>
        <p:nvGrpSpPr>
          <p:cNvPr id="229" name="Google Shape;229;g3242463c0a4_0_0"/>
          <p:cNvGrpSpPr/>
          <p:nvPr/>
        </p:nvGrpSpPr>
        <p:grpSpPr>
          <a:xfrm>
            <a:off x="6758384" y="1335107"/>
            <a:ext cx="2421472" cy="3074465"/>
            <a:chOff x="4946875" y="509735"/>
            <a:chExt cx="2275392" cy="3020400"/>
          </a:xfrm>
        </p:grpSpPr>
        <p:pic>
          <p:nvPicPr>
            <p:cNvPr id="230" name="Google Shape;230;g3242463c0a4_0_0"/>
            <p:cNvPicPr preferRelativeResize="0"/>
            <p:nvPr/>
          </p:nvPicPr>
          <p:blipFill rotWithShape="1">
            <a:blip r:embed="rId4">
              <a:alphaModFix/>
            </a:blip>
            <a:srcRect l="269" t="3381"/>
            <a:stretch/>
          </p:blipFill>
          <p:spPr>
            <a:xfrm>
              <a:off x="5107867" y="509735"/>
              <a:ext cx="2114400" cy="3020400"/>
            </a:xfrm>
            <a:prstGeom prst="snip2SameRect">
              <a:avLst>
                <a:gd name="adj1" fmla="val 16667"/>
                <a:gd name="adj2" fmla="val 0"/>
              </a:avLst>
            </a:prstGeom>
            <a:noFill/>
            <a:ln>
              <a:noFill/>
            </a:ln>
          </p:spPr>
        </p:pic>
        <p:sp>
          <p:nvSpPr>
            <p:cNvPr id="231" name="Google Shape;231;g3242463c0a4_0_0"/>
            <p:cNvSpPr/>
            <p:nvPr/>
          </p:nvSpPr>
          <p:spPr>
            <a:xfrm>
              <a:off x="4946875" y="1600483"/>
              <a:ext cx="315000" cy="1134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232" name="Google Shape;232;g3242463c0a4_0_0"/>
          <p:cNvGrpSpPr/>
          <p:nvPr/>
        </p:nvGrpSpPr>
        <p:grpSpPr>
          <a:xfrm>
            <a:off x="2620784" y="1017017"/>
            <a:ext cx="4271116" cy="3634990"/>
            <a:chOff x="3526842" y="1815949"/>
            <a:chExt cx="4446300" cy="4542602"/>
          </a:xfrm>
        </p:grpSpPr>
        <p:sp>
          <p:nvSpPr>
            <p:cNvPr id="233" name="Google Shape;233;g3242463c0a4_0_0"/>
            <p:cNvSpPr txBox="1"/>
            <p:nvPr/>
          </p:nvSpPr>
          <p:spPr>
            <a:xfrm>
              <a:off x="3571230" y="1815949"/>
              <a:ext cx="4357500" cy="355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accent1"/>
                  </a:solidFill>
                  <a:latin typeface="Arial"/>
                  <a:ea typeface="Arial"/>
                  <a:cs typeface="Arial"/>
                  <a:sym typeface="Arial"/>
                </a:rPr>
                <a:t>Program Details</a:t>
              </a:r>
              <a:endParaRPr sz="1100" b="0" i="0" u="none" strike="noStrike" cap="none">
                <a:solidFill>
                  <a:schemeClr val="accent1"/>
                </a:solidFill>
                <a:latin typeface="Arial"/>
                <a:ea typeface="Arial"/>
                <a:cs typeface="Arial"/>
                <a:sym typeface="Arial"/>
              </a:endParaRPr>
            </a:p>
          </p:txBody>
        </p:sp>
        <p:sp>
          <p:nvSpPr>
            <p:cNvPr id="234" name="Google Shape;234;g3242463c0a4_0_0"/>
            <p:cNvSpPr txBox="1"/>
            <p:nvPr/>
          </p:nvSpPr>
          <p:spPr>
            <a:xfrm>
              <a:off x="3526842" y="2171751"/>
              <a:ext cx="4446300" cy="4186800"/>
            </a:xfrm>
            <a:prstGeom prst="rect">
              <a:avLst/>
            </a:prstGeom>
            <a:noFill/>
            <a:ln>
              <a:noFill/>
            </a:ln>
          </p:spPr>
          <p:txBody>
            <a:bodyPr spcFirstLastPara="1" wrap="square" lIns="68575" tIns="34275" rIns="68575" bIns="34275" anchor="t" anchorCtr="0">
              <a:spAutoFit/>
            </a:bodyPr>
            <a:lstStyle/>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$999.00 Installation and Training </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Arial"/>
                <a:buChar char="✔"/>
              </a:pPr>
              <a:r>
                <a:rPr lang="en" sz="1200" b="0" i="0" u="none" strike="noStrike" cap="none">
                  <a:solidFill>
                    <a:schemeClr val="dk1"/>
                  </a:solidFill>
                  <a:latin typeface="Arial"/>
                  <a:ea typeface="Arial"/>
                  <a:cs typeface="Arial"/>
                  <a:sym typeface="Arial"/>
                </a:rPr>
                <a:t>$29.99 /Month/Bundle (Peripherals sold separately)</a:t>
              </a:r>
              <a:endParaRPr sz="1200" b="0" i="0" u="none" strike="noStrike" cap="none">
                <a:solidFill>
                  <a:schemeClr val="dk1"/>
                </a:solidFill>
                <a:latin typeface="Arial"/>
                <a:ea typeface="Arial"/>
                <a:cs typeface="Arial"/>
                <a:sym typeface="Arial"/>
              </a:endParaRPr>
            </a:p>
            <a:p>
              <a:pPr marL="457200" lvl="0" indent="-304800" algn="l" rtl="0">
                <a:spcBef>
                  <a:spcPts val="500"/>
                </a:spcBef>
                <a:spcAft>
                  <a:spcPts val="0"/>
                </a:spcAft>
                <a:buClr>
                  <a:schemeClr val="dk1"/>
                </a:buClr>
                <a:buSzPts val="1200"/>
                <a:buChar char="✔"/>
              </a:pPr>
              <a:r>
                <a:rPr lang="en" sz="1200">
                  <a:solidFill>
                    <a:schemeClr val="dk1"/>
                  </a:solidFill>
                </a:rPr>
                <a:t>Bundles </a:t>
              </a:r>
              <a:r>
                <a:rPr lang="en" sz="1200" b="1">
                  <a:solidFill>
                    <a:schemeClr val="dk1"/>
                  </a:solidFill>
                </a:rPr>
                <a:t>DO NOT</a:t>
              </a:r>
              <a:r>
                <a:rPr lang="en" sz="1200">
                  <a:solidFill>
                    <a:schemeClr val="dk1"/>
                  </a:solidFill>
                </a:rPr>
                <a:t> include Scales or Label Stations</a:t>
              </a:r>
              <a:endParaRPr sz="1200">
                <a:solidFill>
                  <a:schemeClr val="dk1"/>
                </a:solidFill>
              </a:endParaRPr>
            </a:p>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Cash Discount or IC+ 1%</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Arial"/>
                <a:buChar char="✔"/>
              </a:pPr>
              <a:r>
                <a:rPr lang="en" sz="1200" b="0" i="0" u="none" strike="noStrike" cap="none">
                  <a:solidFill>
                    <a:schemeClr val="dk1"/>
                  </a:solidFill>
                  <a:latin typeface="Arial"/>
                  <a:ea typeface="Arial"/>
                  <a:cs typeface="Arial"/>
                  <a:sym typeface="Arial"/>
                </a:rPr>
                <a:t>50/50 Agent/ISO Processing Split</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Arial"/>
                <a:buChar char="✔"/>
              </a:pPr>
              <a:r>
                <a:rPr lang="en" sz="1200" b="0" i="0" u="none" strike="noStrike" cap="none">
                  <a:solidFill>
                    <a:schemeClr val="dk1"/>
                  </a:solidFill>
                  <a:latin typeface="Arial"/>
                  <a:ea typeface="Arial"/>
                  <a:cs typeface="Arial"/>
                  <a:sym typeface="Arial"/>
                </a:rPr>
                <a:t>Minimum Processing Volume: 25k</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Arial"/>
                <a:buChar char="✔"/>
              </a:pPr>
              <a:r>
                <a:rPr lang="en" sz="1200" b="0" i="0" u="none" strike="noStrike" cap="none">
                  <a:solidFill>
                    <a:schemeClr val="dk1"/>
                  </a:solidFill>
                  <a:latin typeface="Arial"/>
                  <a:ea typeface="Arial"/>
                  <a:cs typeface="Arial"/>
                  <a:sym typeface="Arial"/>
                </a:rPr>
                <a:t>ISO to pay Netevia Monthly</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Arial"/>
                <a:buChar char="✔"/>
              </a:pPr>
              <a:r>
                <a:rPr lang="en" sz="1200">
                  <a:solidFill>
                    <a:schemeClr val="dk1"/>
                  </a:solidFill>
                </a:rPr>
                <a:t>Agent Bonus Program</a:t>
              </a:r>
              <a:endParaRPr sz="1200">
                <a:solidFill>
                  <a:schemeClr val="dk1"/>
                </a:solidFill>
              </a:endParaRPr>
            </a:p>
            <a:p>
              <a:pPr marL="914400" marR="0" lvl="1" indent="-304800" algn="l" rtl="0">
                <a:lnSpc>
                  <a:spcPct val="100000"/>
                </a:lnSpc>
                <a:spcBef>
                  <a:spcPts val="500"/>
                </a:spcBef>
                <a:spcAft>
                  <a:spcPts val="0"/>
                </a:spcAft>
                <a:buClr>
                  <a:schemeClr val="dk1"/>
                </a:buClr>
                <a:buSzPts val="1200"/>
                <a:buChar char="○"/>
              </a:pPr>
              <a:r>
                <a:rPr lang="en" sz="1200">
                  <a:solidFill>
                    <a:schemeClr val="dk1"/>
                  </a:solidFill>
                </a:rPr>
                <a:t>25k Volume $500</a:t>
              </a:r>
              <a:endParaRPr sz="1200">
                <a:solidFill>
                  <a:schemeClr val="dk1"/>
                </a:solidFill>
              </a:endParaRPr>
            </a:p>
            <a:p>
              <a:pPr marL="914400" marR="0" lvl="1" indent="-304800" algn="l" rtl="0">
                <a:lnSpc>
                  <a:spcPct val="100000"/>
                </a:lnSpc>
                <a:spcBef>
                  <a:spcPts val="500"/>
                </a:spcBef>
                <a:spcAft>
                  <a:spcPts val="0"/>
                </a:spcAft>
                <a:buClr>
                  <a:schemeClr val="dk1"/>
                </a:buClr>
                <a:buSzPts val="1200"/>
                <a:buChar char="○"/>
              </a:pPr>
              <a:r>
                <a:rPr lang="en" sz="1200">
                  <a:solidFill>
                    <a:schemeClr val="dk1"/>
                  </a:solidFill>
                </a:rPr>
                <a:t>50k Volume $1000</a:t>
              </a:r>
              <a:endParaRPr sz="1200">
                <a:solidFill>
                  <a:schemeClr val="dk1"/>
                </a:solidFill>
              </a:endParaRPr>
            </a:p>
            <a:p>
              <a:pPr marL="914400" marR="0" lvl="1" indent="-304800" algn="l" rtl="0">
                <a:lnSpc>
                  <a:spcPct val="100000"/>
                </a:lnSpc>
                <a:spcBef>
                  <a:spcPts val="500"/>
                </a:spcBef>
                <a:spcAft>
                  <a:spcPts val="0"/>
                </a:spcAft>
                <a:buClr>
                  <a:schemeClr val="dk1"/>
                </a:buClr>
                <a:buSzPts val="1200"/>
                <a:buChar char="○"/>
              </a:pPr>
              <a:r>
                <a:rPr lang="en" sz="1200">
                  <a:solidFill>
                    <a:schemeClr val="dk1"/>
                  </a:solidFill>
                </a:rPr>
                <a:t>75K+ Volume $1500</a:t>
              </a:r>
              <a:endParaRPr sz="1200">
                <a:solidFill>
                  <a:schemeClr val="dk1"/>
                </a:solidFill>
              </a:endParaRPr>
            </a:p>
            <a:p>
              <a:pPr marL="222250" marR="0" lvl="0" indent="-171450" algn="l" rtl="0">
                <a:lnSpc>
                  <a:spcPct val="100000"/>
                </a:lnSpc>
                <a:spcBef>
                  <a:spcPts val="500"/>
                </a:spcBef>
                <a:spcAft>
                  <a:spcPts val="0"/>
                </a:spcAft>
                <a:buClr>
                  <a:schemeClr val="dk1"/>
                </a:buClr>
                <a:buSzPts val="1200"/>
                <a:buFont typeface="Arial"/>
                <a:buChar char="✔"/>
              </a:pPr>
              <a:r>
                <a:rPr lang="en" sz="1200" b="0" i="0" u="none" strike="noStrike" cap="none">
                  <a:solidFill>
                    <a:schemeClr val="dk1"/>
                  </a:solidFill>
                  <a:latin typeface="Arial"/>
                  <a:ea typeface="Arial"/>
                  <a:cs typeface="Arial"/>
                  <a:sym typeface="Arial"/>
                </a:rPr>
                <a:t>ETF amount of monthlies that are left in the 48 months</a:t>
              </a:r>
              <a:endParaRPr sz="1200" b="0" i="0" u="none" strike="noStrike" cap="none">
                <a:solidFill>
                  <a:schemeClr val="dk1"/>
                </a:solidFill>
                <a:latin typeface="Arial"/>
                <a:ea typeface="Arial"/>
                <a:cs typeface="Arial"/>
                <a:sym typeface="Arial"/>
              </a:endParaRPr>
            </a:p>
            <a:p>
              <a:pPr marL="457200" marR="0" lvl="0" indent="0" algn="l" rtl="0">
                <a:lnSpc>
                  <a:spcPct val="100000"/>
                </a:lnSpc>
                <a:spcBef>
                  <a:spcPts val="50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457200" marR="0" lvl="0" indent="0" algn="l" rtl="0">
                <a:lnSpc>
                  <a:spcPct val="100000"/>
                </a:lnSpc>
                <a:spcBef>
                  <a:spcPts val="50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grpSp>
        <p:nvGrpSpPr>
          <p:cNvPr id="239" name="Google Shape;239;g3242463c0a4_0_48"/>
          <p:cNvGrpSpPr/>
          <p:nvPr/>
        </p:nvGrpSpPr>
        <p:grpSpPr>
          <a:xfrm>
            <a:off x="-180023" y="171355"/>
            <a:ext cx="8985168" cy="438525"/>
            <a:chOff x="-163830" y="972780"/>
            <a:chExt cx="11980224" cy="584700"/>
          </a:xfrm>
        </p:grpSpPr>
        <p:sp>
          <p:nvSpPr>
            <p:cNvPr id="240" name="Google Shape;240;g3242463c0a4_0_48"/>
            <p:cNvSpPr txBox="1"/>
            <p:nvPr/>
          </p:nvSpPr>
          <p:spPr>
            <a:xfrm>
              <a:off x="615594" y="972780"/>
              <a:ext cx="11200800" cy="5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400" b="0" i="0" u="none" strike="noStrike" cap="none">
                  <a:solidFill>
                    <a:srgbClr val="E43327"/>
                  </a:solidFill>
                  <a:latin typeface="Arial"/>
                  <a:ea typeface="Arial"/>
                  <a:cs typeface="Arial"/>
                  <a:sym typeface="Arial"/>
                </a:rPr>
                <a:t>All-in-One POS Bundle</a:t>
              </a:r>
              <a:endParaRPr sz="2400" b="0" i="0" u="none" strike="noStrike" cap="none">
                <a:solidFill>
                  <a:srgbClr val="E43327"/>
                </a:solidFill>
                <a:latin typeface="Arial"/>
                <a:ea typeface="Arial"/>
                <a:cs typeface="Arial"/>
                <a:sym typeface="Arial"/>
              </a:endParaRPr>
            </a:p>
          </p:txBody>
        </p:sp>
        <p:sp>
          <p:nvSpPr>
            <p:cNvPr id="241" name="Google Shape;241;g3242463c0a4_0_48"/>
            <p:cNvSpPr/>
            <p:nvPr/>
          </p:nvSpPr>
          <p:spPr>
            <a:xfrm>
              <a:off x="-163830" y="1097280"/>
              <a:ext cx="581700" cy="274200"/>
            </a:xfrm>
            <a:prstGeom prst="roundRect">
              <a:avLst>
                <a:gd name="adj" fmla="val 50000"/>
              </a:avLst>
            </a:prstGeom>
            <a:gradFill>
              <a:gsLst>
                <a:gs pos="0">
                  <a:srgbClr val="FDD643"/>
                </a:gs>
                <a:gs pos="100000">
                  <a:srgbClr val="E43327"/>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pic>
        <p:nvPicPr>
          <p:cNvPr id="242" name="Google Shape;242;g3242463c0a4_0_48"/>
          <p:cNvPicPr preferRelativeResize="0"/>
          <p:nvPr/>
        </p:nvPicPr>
        <p:blipFill rotWithShape="1">
          <a:blip r:embed="rId3">
            <a:alphaModFix/>
          </a:blip>
          <a:srcRect l="19590" t="7653" r="21510" b="7780"/>
          <a:stretch/>
        </p:blipFill>
        <p:spPr>
          <a:xfrm>
            <a:off x="118939" y="1191421"/>
            <a:ext cx="2353599" cy="3402006"/>
          </a:xfrm>
          <a:prstGeom prst="rect">
            <a:avLst/>
          </a:prstGeom>
          <a:noFill/>
          <a:ln>
            <a:noFill/>
          </a:ln>
        </p:spPr>
      </p:pic>
      <p:cxnSp>
        <p:nvCxnSpPr>
          <p:cNvPr id="243" name="Google Shape;243;g3242463c0a4_0_48"/>
          <p:cNvCxnSpPr/>
          <p:nvPr/>
        </p:nvCxnSpPr>
        <p:spPr>
          <a:xfrm>
            <a:off x="4904745" y="4069480"/>
            <a:ext cx="172200" cy="275400"/>
          </a:xfrm>
          <a:prstGeom prst="straightConnector1">
            <a:avLst/>
          </a:prstGeom>
          <a:noFill/>
          <a:ln w="9525" cap="flat" cmpd="sng">
            <a:solidFill>
              <a:srgbClr val="BFBFBF"/>
            </a:solidFill>
            <a:prstDash val="solid"/>
            <a:round/>
            <a:headEnd type="stealth" w="med" len="med"/>
            <a:tailEnd type="none" w="sm" len="sm"/>
          </a:ln>
        </p:spPr>
      </p:cxnSp>
      <p:sp>
        <p:nvSpPr>
          <p:cNvPr id="244" name="Google Shape;244;g3242463c0a4_0_48"/>
          <p:cNvSpPr txBox="1"/>
          <p:nvPr/>
        </p:nvSpPr>
        <p:spPr>
          <a:xfrm>
            <a:off x="5076824" y="4164204"/>
            <a:ext cx="1211400" cy="4464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chemeClr val="dk1"/>
              </a:buClr>
              <a:buSzPts val="600"/>
              <a:buFont typeface="Arial"/>
              <a:buNone/>
            </a:pPr>
            <a:r>
              <a:rPr lang="en" sz="1000" b="1" i="0" u="none" strike="noStrike" cap="none">
                <a:solidFill>
                  <a:schemeClr val="dk1"/>
                </a:solidFill>
                <a:latin typeface="Arial"/>
                <a:ea typeface="Arial"/>
                <a:cs typeface="Arial"/>
                <a:sym typeface="Arial"/>
              </a:rPr>
              <a:t>60 lb Countertop Scale (Optional)</a:t>
            </a:r>
            <a:endParaRPr sz="1000" b="1" i="0" u="none" strike="noStrike" cap="none">
              <a:solidFill>
                <a:schemeClr val="dk1"/>
              </a:solidFill>
              <a:latin typeface="Arial"/>
              <a:ea typeface="Arial"/>
              <a:cs typeface="Arial"/>
              <a:sym typeface="Arial"/>
            </a:endParaRPr>
          </a:p>
        </p:txBody>
      </p:sp>
      <p:pic>
        <p:nvPicPr>
          <p:cNvPr id="245" name="Google Shape;245;g3242463c0a4_0_48"/>
          <p:cNvPicPr preferRelativeResize="0"/>
          <p:nvPr/>
        </p:nvPicPr>
        <p:blipFill rotWithShape="1">
          <a:blip r:embed="rId4">
            <a:alphaModFix/>
          </a:blip>
          <a:srcRect l="15040" t="29041" r="12511" b="27056"/>
          <a:stretch/>
        </p:blipFill>
        <p:spPr>
          <a:xfrm flipH="1">
            <a:off x="2472537" y="3257550"/>
            <a:ext cx="2604288" cy="1352920"/>
          </a:xfrm>
          <a:prstGeom prst="rect">
            <a:avLst/>
          </a:prstGeom>
          <a:noFill/>
          <a:ln>
            <a:noFill/>
          </a:ln>
        </p:spPr>
      </p:pic>
      <p:graphicFrame>
        <p:nvGraphicFramePr>
          <p:cNvPr id="246" name="Google Shape;246;g3242463c0a4_0_48"/>
          <p:cNvGraphicFramePr/>
          <p:nvPr/>
        </p:nvGraphicFramePr>
        <p:xfrm>
          <a:off x="2605876" y="647947"/>
          <a:ext cx="3000000" cy="3000000"/>
        </p:xfrm>
        <a:graphic>
          <a:graphicData uri="http://schemas.openxmlformats.org/drawingml/2006/table">
            <a:tbl>
              <a:tblPr firstRow="1" bandRow="1">
                <a:noFill/>
                <a:tableStyleId>{389898BA-BB56-4599-AF03-9E0C90B227C9}</a:tableStyleId>
              </a:tblPr>
              <a:tblGrid>
                <a:gridCol w="3782375">
                  <a:extLst>
                    <a:ext uri="{9D8B030D-6E8A-4147-A177-3AD203B41FA5}">
                      <a16:colId xmlns:a16="http://schemas.microsoft.com/office/drawing/2014/main" val="20000"/>
                    </a:ext>
                  </a:extLst>
                </a:gridCol>
                <a:gridCol w="2550225">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Programming, Installation &amp; Training (PIT)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$999 Down</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Item</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GTM Pricing</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1 Station Bundle (No Scale)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$29.99/ Month</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2 Station Bundle (No Scale)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$59.99/ Month</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1 Station Bundle with Countertop Scale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$59.99/ Month</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2 Station Bundle with Countertop Scale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$119.99/ Month</a:t>
                      </a:r>
                      <a:endParaRPr sz="1400" u="none" strike="noStrike" cap="none"/>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grpSp>
        <p:nvGrpSpPr>
          <p:cNvPr id="251" name="Google Shape;251;g3242463c0a4_0_59"/>
          <p:cNvGrpSpPr/>
          <p:nvPr/>
        </p:nvGrpSpPr>
        <p:grpSpPr>
          <a:xfrm>
            <a:off x="-180023" y="171355"/>
            <a:ext cx="8985168" cy="438525"/>
            <a:chOff x="-163830" y="972780"/>
            <a:chExt cx="11980224" cy="584700"/>
          </a:xfrm>
        </p:grpSpPr>
        <p:sp>
          <p:nvSpPr>
            <p:cNvPr id="252" name="Google Shape;252;g3242463c0a4_0_59"/>
            <p:cNvSpPr txBox="1"/>
            <p:nvPr/>
          </p:nvSpPr>
          <p:spPr>
            <a:xfrm>
              <a:off x="615594" y="972780"/>
              <a:ext cx="11200800" cy="5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400" b="0" i="0" u="none" strike="noStrike" cap="none">
                  <a:solidFill>
                    <a:srgbClr val="E43327"/>
                  </a:solidFill>
                  <a:latin typeface="Arial"/>
                  <a:ea typeface="Arial"/>
                  <a:cs typeface="Arial"/>
                  <a:sym typeface="Arial"/>
                </a:rPr>
                <a:t>All-in-One POS Bundle</a:t>
              </a:r>
              <a:endParaRPr sz="2400" b="0" i="0" u="none" strike="noStrike" cap="none">
                <a:solidFill>
                  <a:srgbClr val="E43327"/>
                </a:solidFill>
                <a:latin typeface="Arial"/>
                <a:ea typeface="Arial"/>
                <a:cs typeface="Arial"/>
                <a:sym typeface="Arial"/>
              </a:endParaRPr>
            </a:p>
          </p:txBody>
        </p:sp>
        <p:sp>
          <p:nvSpPr>
            <p:cNvPr id="253" name="Google Shape;253;g3242463c0a4_0_59"/>
            <p:cNvSpPr/>
            <p:nvPr/>
          </p:nvSpPr>
          <p:spPr>
            <a:xfrm>
              <a:off x="-163830" y="1097280"/>
              <a:ext cx="581700" cy="274200"/>
            </a:xfrm>
            <a:prstGeom prst="roundRect">
              <a:avLst>
                <a:gd name="adj" fmla="val 50000"/>
              </a:avLst>
            </a:prstGeom>
            <a:gradFill>
              <a:gsLst>
                <a:gs pos="0">
                  <a:srgbClr val="FDD643"/>
                </a:gs>
                <a:gs pos="100000">
                  <a:srgbClr val="E43327"/>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pic>
        <p:nvPicPr>
          <p:cNvPr id="254" name="Google Shape;254;g3242463c0a4_0_59"/>
          <p:cNvPicPr preferRelativeResize="0"/>
          <p:nvPr/>
        </p:nvPicPr>
        <p:blipFill rotWithShape="1">
          <a:blip r:embed="rId3">
            <a:alphaModFix/>
          </a:blip>
          <a:srcRect l="19590" t="7653" r="21510" b="7780"/>
          <a:stretch/>
        </p:blipFill>
        <p:spPr>
          <a:xfrm>
            <a:off x="118939" y="1191421"/>
            <a:ext cx="2353599" cy="3402006"/>
          </a:xfrm>
          <a:prstGeom prst="rect">
            <a:avLst/>
          </a:prstGeom>
          <a:noFill/>
          <a:ln>
            <a:noFill/>
          </a:ln>
        </p:spPr>
      </p:pic>
      <p:cxnSp>
        <p:nvCxnSpPr>
          <p:cNvPr id="255" name="Google Shape;255;g3242463c0a4_0_59"/>
          <p:cNvCxnSpPr/>
          <p:nvPr/>
        </p:nvCxnSpPr>
        <p:spPr>
          <a:xfrm>
            <a:off x="4904745" y="4069480"/>
            <a:ext cx="172200" cy="275400"/>
          </a:xfrm>
          <a:prstGeom prst="straightConnector1">
            <a:avLst/>
          </a:prstGeom>
          <a:noFill/>
          <a:ln w="9525" cap="flat" cmpd="sng">
            <a:solidFill>
              <a:srgbClr val="BFBFBF"/>
            </a:solidFill>
            <a:prstDash val="solid"/>
            <a:round/>
            <a:headEnd type="stealth" w="med" len="med"/>
            <a:tailEnd type="none" w="sm" len="sm"/>
          </a:ln>
        </p:spPr>
      </p:cxnSp>
      <p:sp>
        <p:nvSpPr>
          <p:cNvPr id="256" name="Google Shape;256;g3242463c0a4_0_59"/>
          <p:cNvSpPr txBox="1"/>
          <p:nvPr/>
        </p:nvSpPr>
        <p:spPr>
          <a:xfrm>
            <a:off x="5076824" y="4164204"/>
            <a:ext cx="1211400" cy="4464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chemeClr val="dk1"/>
              </a:buClr>
              <a:buSzPts val="600"/>
              <a:buFont typeface="Arial"/>
              <a:buNone/>
            </a:pPr>
            <a:r>
              <a:rPr lang="en" sz="1000" b="1" i="0" u="none" strike="noStrike" cap="none">
                <a:solidFill>
                  <a:schemeClr val="dk1"/>
                </a:solidFill>
                <a:latin typeface="Arial"/>
                <a:ea typeface="Arial"/>
                <a:cs typeface="Arial"/>
                <a:sym typeface="Arial"/>
              </a:rPr>
              <a:t>60 lb Countertop Scale (Optional)</a:t>
            </a:r>
            <a:endParaRPr sz="1000" b="1" i="0" u="none" strike="noStrike" cap="none">
              <a:solidFill>
                <a:schemeClr val="dk1"/>
              </a:solidFill>
              <a:latin typeface="Arial"/>
              <a:ea typeface="Arial"/>
              <a:cs typeface="Arial"/>
              <a:sym typeface="Arial"/>
            </a:endParaRPr>
          </a:p>
        </p:txBody>
      </p:sp>
      <p:pic>
        <p:nvPicPr>
          <p:cNvPr id="257" name="Google Shape;257;g3242463c0a4_0_59"/>
          <p:cNvPicPr preferRelativeResize="0"/>
          <p:nvPr/>
        </p:nvPicPr>
        <p:blipFill rotWithShape="1">
          <a:blip r:embed="rId4">
            <a:alphaModFix/>
          </a:blip>
          <a:srcRect l="15040" t="29041" r="12511" b="27056"/>
          <a:stretch/>
        </p:blipFill>
        <p:spPr>
          <a:xfrm flipH="1">
            <a:off x="2472537" y="3257550"/>
            <a:ext cx="2604288" cy="1352920"/>
          </a:xfrm>
          <a:prstGeom prst="rect">
            <a:avLst/>
          </a:prstGeom>
          <a:noFill/>
          <a:ln>
            <a:noFill/>
          </a:ln>
        </p:spPr>
      </p:pic>
      <p:graphicFrame>
        <p:nvGraphicFramePr>
          <p:cNvPr id="258" name="Google Shape;258;g3242463c0a4_0_59"/>
          <p:cNvGraphicFramePr/>
          <p:nvPr/>
        </p:nvGraphicFramePr>
        <p:xfrm>
          <a:off x="2605876" y="892610"/>
          <a:ext cx="3000000" cy="3000000"/>
        </p:xfrm>
        <a:graphic>
          <a:graphicData uri="http://schemas.openxmlformats.org/drawingml/2006/table">
            <a:tbl>
              <a:tblPr firstRow="1" bandRow="1">
                <a:noFill/>
                <a:tableStyleId>{389898BA-BB56-4599-AF03-9E0C90B227C9}</a:tableStyleId>
              </a:tblPr>
              <a:tblGrid>
                <a:gridCol w="3782375">
                  <a:extLst>
                    <a:ext uri="{9D8B030D-6E8A-4147-A177-3AD203B41FA5}">
                      <a16:colId xmlns:a16="http://schemas.microsoft.com/office/drawing/2014/main" val="20000"/>
                    </a:ext>
                  </a:extLst>
                </a:gridCol>
                <a:gridCol w="2550225">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Programming, Installation &amp; Training (PIT)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$999 Down</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Item</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Monthly Pricing to Netevia</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1 Station Bundle (No Scale)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$149.99/ Month</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2 Station Bundle (No Scale)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$239.99/ Month</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1 Station Bundle with Countertop Scale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$179.99/ Month</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2 Station Bundle with Countertop Scale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$299.99/ Month</a:t>
                      </a:r>
                      <a:endParaRPr sz="1400" u="none" strike="noStrike" cap="none"/>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g31d5729da6f_0_31"/>
          <p:cNvSpPr/>
          <p:nvPr/>
        </p:nvSpPr>
        <p:spPr>
          <a:xfrm>
            <a:off x="-180023" y="264730"/>
            <a:ext cx="436200" cy="205800"/>
          </a:xfrm>
          <a:prstGeom prst="roundRect">
            <a:avLst>
              <a:gd name="adj" fmla="val 50000"/>
            </a:avLst>
          </a:prstGeom>
          <a:gradFill>
            <a:gsLst>
              <a:gs pos="0">
                <a:srgbClr val="FDD643"/>
              </a:gs>
              <a:gs pos="100000">
                <a:srgbClr val="E43327"/>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 name="Google Shape;52;g31d5729da6f_0_31"/>
          <p:cNvSpPr txBox="1"/>
          <p:nvPr/>
        </p:nvSpPr>
        <p:spPr>
          <a:xfrm>
            <a:off x="404545" y="171355"/>
            <a:ext cx="84006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400">
                <a:solidFill>
                  <a:srgbClr val="E43327"/>
                </a:solidFill>
              </a:rPr>
              <a:t>GRETA Key Market Positioning</a:t>
            </a:r>
            <a:endParaRPr sz="2400" b="0" i="0" u="none" strike="noStrike" cap="none">
              <a:solidFill>
                <a:srgbClr val="E43327"/>
              </a:solidFill>
              <a:latin typeface="Arial"/>
              <a:ea typeface="Arial"/>
              <a:cs typeface="Arial"/>
              <a:sym typeface="Arial"/>
            </a:endParaRPr>
          </a:p>
        </p:txBody>
      </p:sp>
      <p:sp>
        <p:nvSpPr>
          <p:cNvPr id="53" name="Google Shape;53;g31d5729da6f_0_31"/>
          <p:cNvSpPr txBox="1"/>
          <p:nvPr/>
        </p:nvSpPr>
        <p:spPr>
          <a:xfrm>
            <a:off x="94675" y="609950"/>
            <a:ext cx="7854900" cy="457800"/>
          </a:xfrm>
          <a:prstGeom prst="rect">
            <a:avLst/>
          </a:prstGeom>
          <a:noFill/>
          <a:ln>
            <a:noFill/>
          </a:ln>
        </p:spPr>
        <p:txBody>
          <a:bodyPr spcFirstLastPara="1" wrap="square" lIns="91425" tIns="91425" rIns="91425" bIns="91425" anchor="t" anchorCtr="0">
            <a:noAutofit/>
          </a:bodyPr>
          <a:lstStyle/>
          <a:p>
            <a:pPr marL="914400" lvl="1" indent="-298450" algn="l" rtl="0">
              <a:lnSpc>
                <a:spcPct val="115000"/>
              </a:lnSpc>
              <a:spcBef>
                <a:spcPts val="1200"/>
              </a:spcBef>
              <a:spcAft>
                <a:spcPts val="0"/>
              </a:spcAft>
              <a:buClr>
                <a:schemeClr val="dk1"/>
              </a:buClr>
              <a:buSzPts val="1100"/>
              <a:buChar char="○"/>
            </a:pPr>
            <a:r>
              <a:rPr lang="en" sz="1100" b="1">
                <a:solidFill>
                  <a:schemeClr val="dk1"/>
                </a:solidFill>
              </a:rPr>
              <a:t>Ease of Use:</a:t>
            </a:r>
            <a:r>
              <a:rPr lang="en" sz="1100">
                <a:solidFill>
                  <a:schemeClr val="dk1"/>
                </a:solidFill>
              </a:rPr>
              <a:t> </a:t>
            </a:r>
            <a:endParaRPr sz="1100">
              <a:solidFill>
                <a:schemeClr val="dk1"/>
              </a:solidFill>
            </a:endParaRPr>
          </a:p>
          <a:p>
            <a:pPr marL="1371600" lvl="2" indent="-298450" algn="l" rtl="0">
              <a:lnSpc>
                <a:spcPct val="115000"/>
              </a:lnSpc>
              <a:spcBef>
                <a:spcPts val="0"/>
              </a:spcBef>
              <a:spcAft>
                <a:spcPts val="0"/>
              </a:spcAft>
              <a:buClr>
                <a:schemeClr val="dk1"/>
              </a:buClr>
              <a:buSzPts val="1100"/>
              <a:buChar char="■"/>
            </a:pPr>
            <a:r>
              <a:rPr lang="en" sz="1100">
                <a:solidFill>
                  <a:schemeClr val="dk1"/>
                </a:solidFill>
              </a:rPr>
              <a:t>Greta POS is designed to be intuitive and easy to learn, requiring minimal training for staff.  </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100" b="1">
                <a:solidFill>
                  <a:schemeClr val="dk1"/>
                </a:solidFill>
              </a:rPr>
              <a:t>Affordability:</a:t>
            </a:r>
            <a:r>
              <a:rPr lang="en" sz="1100">
                <a:solidFill>
                  <a:schemeClr val="dk1"/>
                </a:solidFill>
              </a:rPr>
              <a:t> </a:t>
            </a:r>
            <a:endParaRPr sz="1100">
              <a:solidFill>
                <a:schemeClr val="dk1"/>
              </a:solidFill>
            </a:endParaRPr>
          </a:p>
          <a:p>
            <a:pPr marL="1371600" lvl="2" indent="-298450" algn="l" rtl="0">
              <a:lnSpc>
                <a:spcPct val="115000"/>
              </a:lnSpc>
              <a:spcBef>
                <a:spcPts val="0"/>
              </a:spcBef>
              <a:spcAft>
                <a:spcPts val="0"/>
              </a:spcAft>
              <a:buClr>
                <a:schemeClr val="dk1"/>
              </a:buClr>
              <a:buSzPts val="1100"/>
              <a:buChar char="■"/>
            </a:pPr>
            <a:r>
              <a:rPr lang="en" sz="1100">
                <a:solidFill>
                  <a:schemeClr val="dk1"/>
                </a:solidFill>
              </a:rPr>
              <a:t>Exclusive pricing through Netevia</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100" b="1">
                <a:solidFill>
                  <a:schemeClr val="dk1"/>
                </a:solidFill>
              </a:rPr>
              <a:t>Cash Discount Ready: </a:t>
            </a:r>
            <a:endParaRPr sz="1100" b="1">
              <a:solidFill>
                <a:schemeClr val="dk1"/>
              </a:solidFill>
            </a:endParaRPr>
          </a:p>
          <a:p>
            <a:pPr marL="1371600" lvl="2" indent="-298450" algn="l" rtl="0">
              <a:lnSpc>
                <a:spcPct val="115000"/>
              </a:lnSpc>
              <a:spcBef>
                <a:spcPts val="0"/>
              </a:spcBef>
              <a:spcAft>
                <a:spcPts val="0"/>
              </a:spcAft>
              <a:buClr>
                <a:schemeClr val="dk1"/>
              </a:buClr>
              <a:buSzPts val="1100"/>
              <a:buChar char="■"/>
            </a:pPr>
            <a:r>
              <a:rPr lang="en" sz="1100">
                <a:solidFill>
                  <a:schemeClr val="dk1"/>
                </a:solidFill>
              </a:rPr>
              <a:t>Dual pricing compliant</a:t>
            </a:r>
            <a:endParaRPr sz="1100">
              <a:solidFill>
                <a:schemeClr val="dk1"/>
              </a:solidFill>
            </a:endParaRPr>
          </a:p>
          <a:p>
            <a:pPr marL="1371600" lvl="2" indent="-298450" algn="l" rtl="0">
              <a:lnSpc>
                <a:spcPct val="115000"/>
              </a:lnSpc>
              <a:spcBef>
                <a:spcPts val="0"/>
              </a:spcBef>
              <a:spcAft>
                <a:spcPts val="0"/>
              </a:spcAft>
              <a:buClr>
                <a:schemeClr val="dk1"/>
              </a:buClr>
              <a:buSzPts val="1100"/>
              <a:buChar char="■"/>
            </a:pPr>
            <a:r>
              <a:rPr lang="en" sz="1100">
                <a:solidFill>
                  <a:schemeClr val="dk1"/>
                </a:solidFill>
              </a:rPr>
              <a:t>Dual Pricing Shelf Tags</a:t>
            </a:r>
            <a:endParaRPr sz="1100">
              <a:solidFill>
                <a:schemeClr val="dk1"/>
              </a:solidFill>
            </a:endParaRPr>
          </a:p>
          <a:p>
            <a:pPr marL="1371600" lvl="2" indent="-298450" algn="l" rtl="0">
              <a:lnSpc>
                <a:spcPct val="115000"/>
              </a:lnSpc>
              <a:spcBef>
                <a:spcPts val="0"/>
              </a:spcBef>
              <a:spcAft>
                <a:spcPts val="0"/>
              </a:spcAft>
              <a:buClr>
                <a:schemeClr val="dk1"/>
              </a:buClr>
              <a:buSzPts val="1100"/>
              <a:buChar char="■"/>
            </a:pPr>
            <a:r>
              <a:rPr lang="en" sz="1100">
                <a:solidFill>
                  <a:schemeClr val="dk1"/>
                </a:solidFill>
              </a:rPr>
              <a:t>Dual pricing electronic shelf tags coming soon</a:t>
            </a:r>
            <a:endParaRPr sz="1100" b="1">
              <a:solidFill>
                <a:schemeClr val="dk1"/>
              </a:solidFill>
            </a:endParaRPr>
          </a:p>
          <a:p>
            <a:pPr marL="914400" lvl="1" indent="-298450" algn="l" rtl="0">
              <a:lnSpc>
                <a:spcPct val="115000"/>
              </a:lnSpc>
              <a:spcBef>
                <a:spcPts val="0"/>
              </a:spcBef>
              <a:spcAft>
                <a:spcPts val="0"/>
              </a:spcAft>
              <a:buClr>
                <a:schemeClr val="dk1"/>
              </a:buClr>
              <a:buSzPts val="1100"/>
              <a:buChar char="○"/>
            </a:pPr>
            <a:r>
              <a:rPr lang="en" sz="1100" b="1">
                <a:solidFill>
                  <a:schemeClr val="dk1"/>
                </a:solidFill>
              </a:rPr>
              <a:t> Exclusive &amp; Proprietary:</a:t>
            </a:r>
            <a:r>
              <a:rPr lang="en" sz="1100">
                <a:solidFill>
                  <a:schemeClr val="dk1"/>
                </a:solidFill>
              </a:rPr>
              <a:t> </a:t>
            </a:r>
            <a:endParaRPr sz="1100">
              <a:solidFill>
                <a:schemeClr val="dk1"/>
              </a:solidFill>
            </a:endParaRPr>
          </a:p>
          <a:p>
            <a:pPr marL="1371600" lvl="2" indent="-298450" algn="l" rtl="0">
              <a:lnSpc>
                <a:spcPct val="115000"/>
              </a:lnSpc>
              <a:spcBef>
                <a:spcPts val="0"/>
              </a:spcBef>
              <a:spcAft>
                <a:spcPts val="0"/>
              </a:spcAft>
              <a:buClr>
                <a:schemeClr val="dk1"/>
              </a:buClr>
              <a:buSzPts val="1100"/>
              <a:buChar char="■"/>
            </a:pPr>
            <a:r>
              <a:rPr lang="en" sz="1100">
                <a:solidFill>
                  <a:schemeClr val="dk1"/>
                </a:solidFill>
              </a:rPr>
              <a:t>Fully integrated label printing scale</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100" b="1">
                <a:solidFill>
                  <a:schemeClr val="dk1"/>
                </a:solidFill>
              </a:rPr>
              <a:t>Customization:</a:t>
            </a:r>
            <a:r>
              <a:rPr lang="en" sz="1100">
                <a:solidFill>
                  <a:schemeClr val="dk1"/>
                </a:solidFill>
              </a:rPr>
              <a:t> </a:t>
            </a:r>
            <a:endParaRPr sz="1100">
              <a:solidFill>
                <a:schemeClr val="dk1"/>
              </a:solidFill>
            </a:endParaRPr>
          </a:p>
          <a:p>
            <a:pPr marL="1371600" lvl="2" indent="-298450" algn="l" rtl="0">
              <a:lnSpc>
                <a:spcPct val="115000"/>
              </a:lnSpc>
              <a:spcBef>
                <a:spcPts val="0"/>
              </a:spcBef>
              <a:spcAft>
                <a:spcPts val="0"/>
              </a:spcAft>
              <a:buClr>
                <a:schemeClr val="dk1"/>
              </a:buClr>
              <a:buSzPts val="1100"/>
              <a:buChar char="■"/>
            </a:pPr>
            <a:r>
              <a:rPr lang="en" sz="1100">
                <a:solidFill>
                  <a:schemeClr val="dk1"/>
                </a:solidFill>
              </a:rPr>
              <a:t>The platform can be customized to fit the specific needs of different businesses, from small corner stores to larger grocery chains.   </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100" b="1">
                <a:solidFill>
                  <a:schemeClr val="dk1"/>
                </a:solidFill>
              </a:rPr>
              <a:t>Cloud-Based Technology:</a:t>
            </a:r>
            <a:r>
              <a:rPr lang="en" sz="1100">
                <a:solidFill>
                  <a:schemeClr val="dk1"/>
                </a:solidFill>
              </a:rPr>
              <a:t> </a:t>
            </a:r>
            <a:endParaRPr sz="1100">
              <a:solidFill>
                <a:schemeClr val="dk1"/>
              </a:solidFill>
            </a:endParaRPr>
          </a:p>
          <a:p>
            <a:pPr marL="1371600" lvl="2" indent="-298450" algn="l" rtl="0">
              <a:lnSpc>
                <a:spcPct val="115000"/>
              </a:lnSpc>
              <a:spcBef>
                <a:spcPts val="0"/>
              </a:spcBef>
              <a:spcAft>
                <a:spcPts val="0"/>
              </a:spcAft>
              <a:buClr>
                <a:schemeClr val="dk1"/>
              </a:buClr>
              <a:buSzPts val="1100"/>
              <a:buChar char="■"/>
            </a:pPr>
            <a:r>
              <a:rPr lang="en" sz="1100">
                <a:solidFill>
                  <a:schemeClr val="dk1"/>
                </a:solidFill>
              </a:rPr>
              <a:t>This ensures easy access and updates, as well as remote management capabilities.  </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100" b="1">
                <a:solidFill>
                  <a:schemeClr val="dk1"/>
                </a:solidFill>
              </a:rPr>
              <a:t>Focus on Small Businesses:</a:t>
            </a:r>
            <a:r>
              <a:rPr lang="en" sz="1100">
                <a:solidFill>
                  <a:schemeClr val="dk1"/>
                </a:solidFill>
              </a:rPr>
              <a:t> </a:t>
            </a:r>
            <a:endParaRPr sz="1100">
              <a:solidFill>
                <a:schemeClr val="dk1"/>
              </a:solidFill>
            </a:endParaRPr>
          </a:p>
          <a:p>
            <a:pPr marL="1371600" lvl="2" indent="-298450" algn="l" rtl="0">
              <a:lnSpc>
                <a:spcPct val="115000"/>
              </a:lnSpc>
              <a:spcBef>
                <a:spcPts val="0"/>
              </a:spcBef>
              <a:spcAft>
                <a:spcPts val="0"/>
              </a:spcAft>
              <a:buClr>
                <a:schemeClr val="dk1"/>
              </a:buClr>
              <a:buSzPts val="1100"/>
              <a:buChar char="■"/>
            </a:pPr>
            <a:r>
              <a:rPr lang="en" sz="1100">
                <a:solidFill>
                  <a:schemeClr val="dk1"/>
                </a:solidFill>
              </a:rPr>
              <a:t>Greta POS highlights its commitment to empowering small businesses by providing them with powerful tools and support.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4"/>
          <p:cNvSpPr>
            <a:spLocks noGrp="1"/>
          </p:cNvSpPr>
          <p:nvPr>
            <p:ph type="pic" idx="2"/>
          </p:nvPr>
        </p:nvSpPr>
        <p:spPr>
          <a:xfrm>
            <a:off x="0" y="0"/>
            <a:ext cx="9144000" cy="5143500"/>
          </a:xfrm>
          <a:prstGeom prst="rect">
            <a:avLst/>
          </a:prstGeom>
          <a:noFill/>
          <a:ln>
            <a:noFill/>
          </a:ln>
        </p:spPr>
        <p:txBody>
          <a:bodyPr/>
          <a:lstStyle/>
          <a:p>
            <a:endParaRPr lang="en-US"/>
          </a:p>
        </p:txBody>
      </p:sp>
      <p:pic>
        <p:nvPicPr>
          <p:cNvPr id="264" name="Google Shape;264;p14"/>
          <p:cNvPicPr preferRelativeResize="0"/>
          <p:nvPr/>
        </p:nvPicPr>
        <p:blipFill rotWithShape="1">
          <a:blip r:embed="rId3">
            <a:alphaModFix/>
          </a:blip>
          <a:srcRect/>
          <a:stretch/>
        </p:blipFill>
        <p:spPr>
          <a:xfrm>
            <a:off x="71500" y="0"/>
            <a:ext cx="3857626" cy="5143501"/>
          </a:xfrm>
          <a:prstGeom prst="rect">
            <a:avLst/>
          </a:prstGeom>
          <a:noFill/>
          <a:ln>
            <a:noFill/>
          </a:ln>
        </p:spPr>
      </p:pic>
      <p:pic>
        <p:nvPicPr>
          <p:cNvPr id="265" name="Google Shape;265;p14"/>
          <p:cNvPicPr preferRelativeResize="0"/>
          <p:nvPr/>
        </p:nvPicPr>
        <p:blipFill rotWithShape="1">
          <a:blip r:embed="rId4">
            <a:alphaModFix/>
          </a:blip>
          <a:srcRect/>
          <a:stretch/>
        </p:blipFill>
        <p:spPr>
          <a:xfrm>
            <a:off x="5286363" y="0"/>
            <a:ext cx="3857626" cy="51435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g3242463c0a4_0_105"/>
          <p:cNvPicPr preferRelativeResize="0"/>
          <p:nvPr/>
        </p:nvPicPr>
        <p:blipFill rotWithShape="1">
          <a:blip r:embed="rId3">
            <a:alphaModFix/>
          </a:blip>
          <a:srcRect/>
          <a:stretch/>
        </p:blipFill>
        <p:spPr>
          <a:xfrm>
            <a:off x="7081001" y="-19157"/>
            <a:ext cx="2071295" cy="2240475"/>
          </a:xfrm>
          <a:prstGeom prst="rect">
            <a:avLst/>
          </a:prstGeom>
          <a:noFill/>
          <a:ln>
            <a:noFill/>
          </a:ln>
        </p:spPr>
      </p:pic>
      <p:grpSp>
        <p:nvGrpSpPr>
          <p:cNvPr id="271" name="Google Shape;271;g3242463c0a4_0_105"/>
          <p:cNvGrpSpPr/>
          <p:nvPr/>
        </p:nvGrpSpPr>
        <p:grpSpPr>
          <a:xfrm>
            <a:off x="-122872" y="393936"/>
            <a:ext cx="4194274" cy="438750"/>
            <a:chOff x="-163830" y="941936"/>
            <a:chExt cx="5592365" cy="585000"/>
          </a:xfrm>
        </p:grpSpPr>
        <p:sp>
          <p:nvSpPr>
            <p:cNvPr id="272" name="Google Shape;272;g3242463c0a4_0_105"/>
            <p:cNvSpPr txBox="1"/>
            <p:nvPr/>
          </p:nvSpPr>
          <p:spPr>
            <a:xfrm>
              <a:off x="549335" y="941936"/>
              <a:ext cx="4879200" cy="585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chemeClr val="dk1"/>
                  </a:solidFill>
                  <a:latin typeface="Arial"/>
                  <a:ea typeface="Arial"/>
                  <a:cs typeface="Arial"/>
                  <a:sym typeface="Arial"/>
                </a:rPr>
                <a:t>GRETA </a:t>
              </a:r>
              <a:r>
                <a:rPr lang="en" sz="2400" b="0" i="0" u="none" strike="noStrike" cap="none">
                  <a:solidFill>
                    <a:srgbClr val="E43327"/>
                  </a:solidFill>
                  <a:latin typeface="Arial"/>
                  <a:ea typeface="Arial"/>
                  <a:cs typeface="Arial"/>
                  <a:sym typeface="Arial"/>
                </a:rPr>
                <a:t>Single Lane POS</a:t>
              </a:r>
              <a:endParaRPr sz="1100" b="0" i="0" u="none" strike="noStrike" cap="none">
                <a:solidFill>
                  <a:srgbClr val="000000"/>
                </a:solidFill>
                <a:latin typeface="Arial"/>
                <a:ea typeface="Arial"/>
                <a:cs typeface="Arial"/>
                <a:sym typeface="Arial"/>
              </a:endParaRPr>
            </a:p>
          </p:txBody>
        </p:sp>
        <p:sp>
          <p:nvSpPr>
            <p:cNvPr id="273" name="Google Shape;273;g3242463c0a4_0_105"/>
            <p:cNvSpPr/>
            <p:nvPr/>
          </p:nvSpPr>
          <p:spPr>
            <a:xfrm>
              <a:off x="-163830" y="1097280"/>
              <a:ext cx="581700" cy="274200"/>
            </a:xfrm>
            <a:prstGeom prst="roundRect">
              <a:avLst>
                <a:gd name="adj" fmla="val 50000"/>
              </a:avLst>
            </a:prstGeom>
            <a:gradFill>
              <a:gsLst>
                <a:gs pos="0">
                  <a:srgbClr val="FDD643"/>
                </a:gs>
                <a:gs pos="100000">
                  <a:srgbClr val="E43327"/>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74" name="Google Shape;274;g3242463c0a4_0_105"/>
          <p:cNvSpPr/>
          <p:nvPr/>
        </p:nvSpPr>
        <p:spPr>
          <a:xfrm>
            <a:off x="5449331" y="509735"/>
            <a:ext cx="3531000" cy="4033800"/>
          </a:xfrm>
          <a:prstGeom prst="rect">
            <a:avLst/>
          </a:prstGeom>
          <a:solidFill>
            <a:schemeClr val="lt1"/>
          </a:solidFill>
          <a:ln>
            <a:noFill/>
          </a:ln>
          <a:effectLst>
            <a:outerShdw blurRad="114300" algn="ctr" rotWithShape="0">
              <a:srgbClr val="000000">
                <a:alpha val="2039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75" name="Google Shape;275;g3242463c0a4_0_105"/>
          <p:cNvCxnSpPr/>
          <p:nvPr/>
        </p:nvCxnSpPr>
        <p:spPr>
          <a:xfrm rot="-5400000">
            <a:off x="8120392" y="3100509"/>
            <a:ext cx="357000" cy="600"/>
          </a:xfrm>
          <a:prstGeom prst="bentConnector3">
            <a:avLst>
              <a:gd name="adj1" fmla="val 50018"/>
            </a:avLst>
          </a:prstGeom>
          <a:noFill/>
          <a:ln w="9525" cap="flat" cmpd="sng">
            <a:solidFill>
              <a:srgbClr val="BFBFBF"/>
            </a:solidFill>
            <a:prstDash val="solid"/>
            <a:round/>
            <a:headEnd type="stealth" w="med" len="med"/>
            <a:tailEnd type="none" w="sm" len="sm"/>
          </a:ln>
        </p:spPr>
      </p:cxnSp>
      <p:cxnSp>
        <p:nvCxnSpPr>
          <p:cNvPr id="276" name="Google Shape;276;g3242463c0a4_0_105"/>
          <p:cNvCxnSpPr/>
          <p:nvPr/>
        </p:nvCxnSpPr>
        <p:spPr>
          <a:xfrm>
            <a:off x="6915003" y="4139790"/>
            <a:ext cx="172200" cy="275400"/>
          </a:xfrm>
          <a:prstGeom prst="straightConnector1">
            <a:avLst/>
          </a:prstGeom>
          <a:noFill/>
          <a:ln w="9525" cap="flat" cmpd="sng">
            <a:solidFill>
              <a:srgbClr val="BFBFBF"/>
            </a:solidFill>
            <a:prstDash val="solid"/>
            <a:round/>
            <a:headEnd type="stealth" w="med" len="med"/>
            <a:tailEnd type="none" w="sm" len="sm"/>
          </a:ln>
        </p:spPr>
      </p:cxnSp>
      <p:sp>
        <p:nvSpPr>
          <p:cNvPr id="277" name="Google Shape;277;g3242463c0a4_0_105"/>
          <p:cNvSpPr txBox="1"/>
          <p:nvPr/>
        </p:nvSpPr>
        <p:spPr>
          <a:xfrm>
            <a:off x="7087082" y="4234514"/>
            <a:ext cx="1211400" cy="3540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chemeClr val="dk1"/>
              </a:buClr>
              <a:buSzPts val="600"/>
              <a:buFont typeface="Arial"/>
              <a:buNone/>
            </a:pPr>
            <a:r>
              <a:rPr lang="en" sz="700" b="1" i="0" u="none" strike="noStrike" cap="none">
                <a:solidFill>
                  <a:schemeClr val="dk1"/>
                </a:solidFill>
                <a:latin typeface="Arial"/>
                <a:ea typeface="Arial"/>
                <a:cs typeface="Arial"/>
                <a:sym typeface="Arial"/>
              </a:rPr>
              <a:t>60 lb Countertop Scale (Optional)</a:t>
            </a:r>
            <a:endParaRPr sz="700" b="1" i="0" u="none" strike="noStrike" cap="none">
              <a:solidFill>
                <a:schemeClr val="dk1"/>
              </a:solidFill>
              <a:latin typeface="Arial"/>
              <a:ea typeface="Arial"/>
              <a:cs typeface="Arial"/>
              <a:sym typeface="Arial"/>
            </a:endParaRPr>
          </a:p>
        </p:txBody>
      </p:sp>
      <p:pic>
        <p:nvPicPr>
          <p:cNvPr id="278" name="Google Shape;278;g3242463c0a4_0_105"/>
          <p:cNvPicPr preferRelativeResize="0"/>
          <p:nvPr/>
        </p:nvPicPr>
        <p:blipFill rotWithShape="1">
          <a:blip r:embed="rId4">
            <a:alphaModFix/>
          </a:blip>
          <a:srcRect l="15040" t="29041" r="12511" b="27056"/>
          <a:stretch/>
        </p:blipFill>
        <p:spPr>
          <a:xfrm flipH="1">
            <a:off x="5492357" y="3251706"/>
            <a:ext cx="1716210" cy="912971"/>
          </a:xfrm>
          <a:prstGeom prst="rect">
            <a:avLst/>
          </a:prstGeom>
          <a:noFill/>
          <a:ln>
            <a:noFill/>
          </a:ln>
        </p:spPr>
      </p:pic>
      <p:grpSp>
        <p:nvGrpSpPr>
          <p:cNvPr id="279" name="Google Shape;279;g3242463c0a4_0_105"/>
          <p:cNvGrpSpPr/>
          <p:nvPr/>
        </p:nvGrpSpPr>
        <p:grpSpPr>
          <a:xfrm>
            <a:off x="6015653" y="554233"/>
            <a:ext cx="1974585" cy="2630466"/>
            <a:chOff x="4946875" y="509735"/>
            <a:chExt cx="2275392" cy="3020400"/>
          </a:xfrm>
        </p:grpSpPr>
        <p:pic>
          <p:nvPicPr>
            <p:cNvPr id="280" name="Google Shape;280;g3242463c0a4_0_105"/>
            <p:cNvPicPr preferRelativeResize="0"/>
            <p:nvPr/>
          </p:nvPicPr>
          <p:blipFill rotWithShape="1">
            <a:blip r:embed="rId5">
              <a:alphaModFix/>
            </a:blip>
            <a:srcRect l="269" t="3381"/>
            <a:stretch/>
          </p:blipFill>
          <p:spPr>
            <a:xfrm>
              <a:off x="5107867" y="509735"/>
              <a:ext cx="2114400" cy="3020400"/>
            </a:xfrm>
            <a:prstGeom prst="snip2SameRect">
              <a:avLst>
                <a:gd name="adj1" fmla="val 16667"/>
                <a:gd name="adj2" fmla="val 0"/>
              </a:avLst>
            </a:prstGeom>
            <a:noFill/>
            <a:ln>
              <a:noFill/>
            </a:ln>
          </p:spPr>
        </p:pic>
        <p:sp>
          <p:nvSpPr>
            <p:cNvPr id="281" name="Google Shape;281;g3242463c0a4_0_105"/>
            <p:cNvSpPr/>
            <p:nvPr/>
          </p:nvSpPr>
          <p:spPr>
            <a:xfrm>
              <a:off x="4946875" y="1600483"/>
              <a:ext cx="315000" cy="1134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pic>
        <p:nvPicPr>
          <p:cNvPr id="282" name="Google Shape;282;g3242463c0a4_0_105"/>
          <p:cNvPicPr preferRelativeResize="0"/>
          <p:nvPr/>
        </p:nvPicPr>
        <p:blipFill rotWithShape="1">
          <a:blip r:embed="rId6">
            <a:alphaModFix/>
          </a:blip>
          <a:srcRect/>
          <a:stretch/>
        </p:blipFill>
        <p:spPr>
          <a:xfrm>
            <a:off x="7251593" y="2925253"/>
            <a:ext cx="1728623" cy="1728623"/>
          </a:xfrm>
          <a:prstGeom prst="rect">
            <a:avLst/>
          </a:prstGeom>
          <a:noFill/>
          <a:ln>
            <a:noFill/>
          </a:ln>
        </p:spPr>
      </p:pic>
      <p:sp>
        <p:nvSpPr>
          <p:cNvPr id="283" name="Google Shape;283;g3242463c0a4_0_105"/>
          <p:cNvSpPr txBox="1"/>
          <p:nvPr/>
        </p:nvSpPr>
        <p:spPr>
          <a:xfrm>
            <a:off x="7608529" y="2650863"/>
            <a:ext cx="1543800" cy="3540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chemeClr val="dk1"/>
              </a:buClr>
              <a:buSzPts val="600"/>
              <a:buFont typeface="Arial"/>
              <a:buNone/>
            </a:pPr>
            <a:r>
              <a:rPr lang="en" sz="700" b="1" i="0" u="none" strike="noStrike" cap="none">
                <a:solidFill>
                  <a:schemeClr val="dk1"/>
                </a:solidFill>
                <a:latin typeface="Arial"/>
                <a:ea typeface="Arial"/>
                <a:cs typeface="Arial"/>
                <a:sym typeface="Arial"/>
              </a:rPr>
              <a:t>In-Counter Scanner Scale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600"/>
              <a:buFont typeface="Arial"/>
              <a:buNone/>
            </a:pPr>
            <a:r>
              <a:rPr lang="en" sz="700" b="1" i="0" u="none" strike="noStrike" cap="none">
                <a:solidFill>
                  <a:schemeClr val="dk1"/>
                </a:solidFill>
                <a:latin typeface="Arial"/>
                <a:ea typeface="Arial"/>
                <a:cs typeface="Arial"/>
                <a:sym typeface="Arial"/>
              </a:rPr>
              <a:t>(Optional)</a:t>
            </a:r>
            <a:endParaRPr sz="700" b="1" i="0" u="none" strike="noStrike" cap="none">
              <a:solidFill>
                <a:schemeClr val="dk1"/>
              </a:solidFill>
              <a:latin typeface="Arial"/>
              <a:ea typeface="Arial"/>
              <a:cs typeface="Arial"/>
              <a:sym typeface="Arial"/>
            </a:endParaRPr>
          </a:p>
        </p:txBody>
      </p:sp>
      <p:graphicFrame>
        <p:nvGraphicFramePr>
          <p:cNvPr id="284" name="Google Shape;284;g3242463c0a4_0_105"/>
          <p:cNvGraphicFramePr/>
          <p:nvPr/>
        </p:nvGraphicFramePr>
        <p:xfrm>
          <a:off x="85343" y="1087966"/>
          <a:ext cx="3000000" cy="3000000"/>
        </p:xfrm>
        <a:graphic>
          <a:graphicData uri="http://schemas.openxmlformats.org/drawingml/2006/table">
            <a:tbl>
              <a:tblPr firstRow="1" bandRow="1">
                <a:noFill/>
                <a:tableStyleId>{389898BA-BB56-4599-AF03-9E0C90B227C9}</a:tableStyleId>
              </a:tblPr>
              <a:tblGrid>
                <a:gridCol w="3194500">
                  <a:extLst>
                    <a:ext uri="{9D8B030D-6E8A-4147-A177-3AD203B41FA5}">
                      <a16:colId xmlns:a16="http://schemas.microsoft.com/office/drawing/2014/main" val="20000"/>
                    </a:ext>
                  </a:extLst>
                </a:gridCol>
                <a:gridCol w="209105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PIT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$999 Down</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Item</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GTM Pricing</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1 Station Bundle (No Scale)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$29.99/ Month</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2 Station Bundle (No Scale)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$59.99/ Month</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1 Station Bundle w/Countertop Scale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$59.99/ Month</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2 Station Bundle w/Countertop Scales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$119.99/ Month</a:t>
                      </a:r>
                      <a:endParaRPr sz="14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1 Station Bundle w/In-Counter Scales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$79.99/ Month</a:t>
                      </a:r>
                      <a:endParaRPr sz="1400" u="none" strike="noStrike" cap="none"/>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2 Station Bundle w/In-Counter Scales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$159.99/ Month</a:t>
                      </a:r>
                      <a:endParaRPr sz="1400" u="none" strike="noStrike" cap="none"/>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g3242463c0a4_0_123"/>
          <p:cNvPicPr preferRelativeResize="0"/>
          <p:nvPr/>
        </p:nvPicPr>
        <p:blipFill rotWithShape="1">
          <a:blip r:embed="rId3">
            <a:alphaModFix/>
          </a:blip>
          <a:srcRect/>
          <a:stretch/>
        </p:blipFill>
        <p:spPr>
          <a:xfrm>
            <a:off x="7081001" y="-19157"/>
            <a:ext cx="2071295" cy="2240475"/>
          </a:xfrm>
          <a:prstGeom prst="rect">
            <a:avLst/>
          </a:prstGeom>
          <a:noFill/>
          <a:ln>
            <a:noFill/>
          </a:ln>
        </p:spPr>
      </p:pic>
      <p:grpSp>
        <p:nvGrpSpPr>
          <p:cNvPr id="290" name="Google Shape;290;g3242463c0a4_0_123"/>
          <p:cNvGrpSpPr/>
          <p:nvPr/>
        </p:nvGrpSpPr>
        <p:grpSpPr>
          <a:xfrm>
            <a:off x="-122872" y="393936"/>
            <a:ext cx="4194274" cy="438750"/>
            <a:chOff x="-163830" y="941936"/>
            <a:chExt cx="5592365" cy="585000"/>
          </a:xfrm>
        </p:grpSpPr>
        <p:sp>
          <p:nvSpPr>
            <p:cNvPr id="291" name="Google Shape;291;g3242463c0a4_0_123"/>
            <p:cNvSpPr txBox="1"/>
            <p:nvPr/>
          </p:nvSpPr>
          <p:spPr>
            <a:xfrm>
              <a:off x="549335" y="941936"/>
              <a:ext cx="4879200" cy="585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chemeClr val="dk1"/>
                  </a:solidFill>
                  <a:latin typeface="Arial"/>
                  <a:ea typeface="Arial"/>
                  <a:cs typeface="Arial"/>
                  <a:sym typeface="Arial"/>
                </a:rPr>
                <a:t>GRETA </a:t>
              </a:r>
              <a:r>
                <a:rPr lang="en" sz="2400" b="0" i="0" u="none" strike="noStrike" cap="none">
                  <a:solidFill>
                    <a:srgbClr val="E43327"/>
                  </a:solidFill>
                  <a:latin typeface="Arial"/>
                  <a:ea typeface="Arial"/>
                  <a:cs typeface="Arial"/>
                  <a:sym typeface="Arial"/>
                </a:rPr>
                <a:t>Single Lane POS</a:t>
              </a:r>
              <a:endParaRPr sz="1100" b="0" i="0" u="none" strike="noStrike" cap="none">
                <a:solidFill>
                  <a:srgbClr val="000000"/>
                </a:solidFill>
                <a:latin typeface="Arial"/>
                <a:ea typeface="Arial"/>
                <a:cs typeface="Arial"/>
                <a:sym typeface="Arial"/>
              </a:endParaRPr>
            </a:p>
          </p:txBody>
        </p:sp>
        <p:sp>
          <p:nvSpPr>
            <p:cNvPr id="292" name="Google Shape;292;g3242463c0a4_0_123"/>
            <p:cNvSpPr/>
            <p:nvPr/>
          </p:nvSpPr>
          <p:spPr>
            <a:xfrm>
              <a:off x="-163830" y="1097280"/>
              <a:ext cx="581700" cy="274200"/>
            </a:xfrm>
            <a:prstGeom prst="roundRect">
              <a:avLst>
                <a:gd name="adj" fmla="val 50000"/>
              </a:avLst>
            </a:prstGeom>
            <a:gradFill>
              <a:gsLst>
                <a:gs pos="0">
                  <a:srgbClr val="FDD643"/>
                </a:gs>
                <a:gs pos="100000">
                  <a:srgbClr val="E43327"/>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93" name="Google Shape;293;g3242463c0a4_0_123"/>
          <p:cNvSpPr/>
          <p:nvPr/>
        </p:nvSpPr>
        <p:spPr>
          <a:xfrm>
            <a:off x="5284833" y="509735"/>
            <a:ext cx="3695400" cy="4033800"/>
          </a:xfrm>
          <a:prstGeom prst="rect">
            <a:avLst/>
          </a:prstGeom>
          <a:solidFill>
            <a:schemeClr val="lt1"/>
          </a:solidFill>
          <a:ln>
            <a:noFill/>
          </a:ln>
          <a:effectLst>
            <a:outerShdw blurRad="114300" algn="ctr" rotWithShape="0">
              <a:srgbClr val="000000">
                <a:alpha val="2039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94" name="Google Shape;294;g3242463c0a4_0_123"/>
          <p:cNvCxnSpPr/>
          <p:nvPr/>
        </p:nvCxnSpPr>
        <p:spPr>
          <a:xfrm rot="-5400000">
            <a:off x="8120392" y="3100509"/>
            <a:ext cx="357000" cy="600"/>
          </a:xfrm>
          <a:prstGeom prst="bentConnector3">
            <a:avLst>
              <a:gd name="adj1" fmla="val 50018"/>
            </a:avLst>
          </a:prstGeom>
          <a:noFill/>
          <a:ln w="9525" cap="flat" cmpd="sng">
            <a:solidFill>
              <a:srgbClr val="BFBFBF"/>
            </a:solidFill>
            <a:prstDash val="solid"/>
            <a:round/>
            <a:headEnd type="stealth" w="med" len="med"/>
            <a:tailEnd type="none" w="sm" len="sm"/>
          </a:ln>
        </p:spPr>
      </p:cxnSp>
      <p:cxnSp>
        <p:nvCxnSpPr>
          <p:cNvPr id="295" name="Google Shape;295;g3242463c0a4_0_123"/>
          <p:cNvCxnSpPr/>
          <p:nvPr/>
        </p:nvCxnSpPr>
        <p:spPr>
          <a:xfrm>
            <a:off x="6915003" y="4139790"/>
            <a:ext cx="172200" cy="275400"/>
          </a:xfrm>
          <a:prstGeom prst="straightConnector1">
            <a:avLst/>
          </a:prstGeom>
          <a:noFill/>
          <a:ln w="9525" cap="flat" cmpd="sng">
            <a:solidFill>
              <a:srgbClr val="BFBFBF"/>
            </a:solidFill>
            <a:prstDash val="solid"/>
            <a:round/>
            <a:headEnd type="stealth" w="med" len="med"/>
            <a:tailEnd type="none" w="sm" len="sm"/>
          </a:ln>
        </p:spPr>
      </p:cxnSp>
      <p:sp>
        <p:nvSpPr>
          <p:cNvPr id="296" name="Google Shape;296;g3242463c0a4_0_123"/>
          <p:cNvSpPr txBox="1"/>
          <p:nvPr/>
        </p:nvSpPr>
        <p:spPr>
          <a:xfrm>
            <a:off x="7087082" y="4234514"/>
            <a:ext cx="1211400" cy="3540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chemeClr val="dk1"/>
              </a:buClr>
              <a:buSzPts val="600"/>
              <a:buFont typeface="Arial"/>
              <a:buNone/>
            </a:pPr>
            <a:r>
              <a:rPr lang="en" sz="700" b="1" i="0" u="none" strike="noStrike" cap="none">
                <a:solidFill>
                  <a:schemeClr val="dk1"/>
                </a:solidFill>
                <a:latin typeface="Arial"/>
                <a:ea typeface="Arial"/>
                <a:cs typeface="Arial"/>
                <a:sym typeface="Arial"/>
              </a:rPr>
              <a:t>60 lb Countertop Scale (Optional)</a:t>
            </a:r>
            <a:endParaRPr sz="700" b="1" i="0" u="none" strike="noStrike" cap="none">
              <a:solidFill>
                <a:schemeClr val="dk1"/>
              </a:solidFill>
              <a:latin typeface="Arial"/>
              <a:ea typeface="Arial"/>
              <a:cs typeface="Arial"/>
              <a:sym typeface="Arial"/>
            </a:endParaRPr>
          </a:p>
        </p:txBody>
      </p:sp>
      <p:pic>
        <p:nvPicPr>
          <p:cNvPr id="297" name="Google Shape;297;g3242463c0a4_0_123"/>
          <p:cNvPicPr preferRelativeResize="0"/>
          <p:nvPr/>
        </p:nvPicPr>
        <p:blipFill rotWithShape="1">
          <a:blip r:embed="rId4">
            <a:alphaModFix/>
          </a:blip>
          <a:srcRect l="15040" t="29041" r="12511" b="27056"/>
          <a:stretch/>
        </p:blipFill>
        <p:spPr>
          <a:xfrm flipH="1">
            <a:off x="5284833" y="3541424"/>
            <a:ext cx="1716210" cy="912971"/>
          </a:xfrm>
          <a:prstGeom prst="rect">
            <a:avLst/>
          </a:prstGeom>
          <a:noFill/>
          <a:ln>
            <a:noFill/>
          </a:ln>
        </p:spPr>
      </p:pic>
      <p:grpSp>
        <p:nvGrpSpPr>
          <p:cNvPr id="298" name="Google Shape;298;g3242463c0a4_0_123"/>
          <p:cNvGrpSpPr/>
          <p:nvPr/>
        </p:nvGrpSpPr>
        <p:grpSpPr>
          <a:xfrm>
            <a:off x="6015653" y="554233"/>
            <a:ext cx="1974585" cy="2630466"/>
            <a:chOff x="4946875" y="509735"/>
            <a:chExt cx="2275392" cy="3020400"/>
          </a:xfrm>
        </p:grpSpPr>
        <p:pic>
          <p:nvPicPr>
            <p:cNvPr id="299" name="Google Shape;299;g3242463c0a4_0_123"/>
            <p:cNvPicPr preferRelativeResize="0"/>
            <p:nvPr/>
          </p:nvPicPr>
          <p:blipFill rotWithShape="1">
            <a:blip r:embed="rId5">
              <a:alphaModFix/>
            </a:blip>
            <a:srcRect l="269" t="3381"/>
            <a:stretch/>
          </p:blipFill>
          <p:spPr>
            <a:xfrm>
              <a:off x="5107867" y="509735"/>
              <a:ext cx="2114400" cy="3020400"/>
            </a:xfrm>
            <a:prstGeom prst="snip2SameRect">
              <a:avLst>
                <a:gd name="adj1" fmla="val 16667"/>
                <a:gd name="adj2" fmla="val 0"/>
              </a:avLst>
            </a:prstGeom>
            <a:noFill/>
            <a:ln>
              <a:noFill/>
            </a:ln>
          </p:spPr>
        </p:pic>
        <p:sp>
          <p:nvSpPr>
            <p:cNvPr id="300" name="Google Shape;300;g3242463c0a4_0_123"/>
            <p:cNvSpPr/>
            <p:nvPr/>
          </p:nvSpPr>
          <p:spPr>
            <a:xfrm>
              <a:off x="4946875" y="1600483"/>
              <a:ext cx="315000" cy="1134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pic>
        <p:nvPicPr>
          <p:cNvPr id="301" name="Google Shape;301;g3242463c0a4_0_123"/>
          <p:cNvPicPr preferRelativeResize="0"/>
          <p:nvPr/>
        </p:nvPicPr>
        <p:blipFill rotWithShape="1">
          <a:blip r:embed="rId6">
            <a:alphaModFix/>
          </a:blip>
          <a:srcRect/>
          <a:stretch/>
        </p:blipFill>
        <p:spPr>
          <a:xfrm>
            <a:off x="7251593" y="2925253"/>
            <a:ext cx="1728623" cy="1728623"/>
          </a:xfrm>
          <a:prstGeom prst="rect">
            <a:avLst/>
          </a:prstGeom>
          <a:noFill/>
          <a:ln>
            <a:noFill/>
          </a:ln>
        </p:spPr>
      </p:pic>
      <p:sp>
        <p:nvSpPr>
          <p:cNvPr id="302" name="Google Shape;302;g3242463c0a4_0_123"/>
          <p:cNvSpPr txBox="1"/>
          <p:nvPr/>
        </p:nvSpPr>
        <p:spPr>
          <a:xfrm>
            <a:off x="7608529" y="2650863"/>
            <a:ext cx="1543800" cy="3540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chemeClr val="dk1"/>
              </a:buClr>
              <a:buSzPts val="600"/>
              <a:buFont typeface="Arial"/>
              <a:buNone/>
            </a:pPr>
            <a:r>
              <a:rPr lang="en" sz="700" b="1" i="0" u="none" strike="noStrike" cap="none">
                <a:solidFill>
                  <a:schemeClr val="dk1"/>
                </a:solidFill>
                <a:latin typeface="Arial"/>
                <a:ea typeface="Arial"/>
                <a:cs typeface="Arial"/>
                <a:sym typeface="Arial"/>
              </a:rPr>
              <a:t>In-Counter Scanner Scale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600"/>
              <a:buFont typeface="Arial"/>
              <a:buNone/>
            </a:pPr>
            <a:r>
              <a:rPr lang="en" sz="700" b="1" i="0" u="none" strike="noStrike" cap="none">
                <a:solidFill>
                  <a:schemeClr val="dk1"/>
                </a:solidFill>
                <a:latin typeface="Arial"/>
                <a:ea typeface="Arial"/>
                <a:cs typeface="Arial"/>
                <a:sym typeface="Arial"/>
              </a:rPr>
              <a:t>(Optional)</a:t>
            </a:r>
            <a:endParaRPr sz="700" b="1" i="0" u="none" strike="noStrike" cap="none">
              <a:solidFill>
                <a:schemeClr val="dk1"/>
              </a:solidFill>
              <a:latin typeface="Arial"/>
              <a:ea typeface="Arial"/>
              <a:cs typeface="Arial"/>
              <a:sym typeface="Arial"/>
            </a:endParaRPr>
          </a:p>
        </p:txBody>
      </p:sp>
      <p:graphicFrame>
        <p:nvGraphicFramePr>
          <p:cNvPr id="303" name="Google Shape;303;g3242463c0a4_0_123"/>
          <p:cNvGraphicFramePr/>
          <p:nvPr/>
        </p:nvGraphicFramePr>
        <p:xfrm>
          <a:off x="85344" y="1087966"/>
          <a:ext cx="3000000" cy="3000000"/>
        </p:xfrm>
        <a:graphic>
          <a:graphicData uri="http://schemas.openxmlformats.org/drawingml/2006/table">
            <a:tbl>
              <a:tblPr firstRow="1" bandRow="1">
                <a:noFill/>
                <a:tableStyleId>{389898BA-BB56-4599-AF03-9E0C90B227C9}</a:tableStyleId>
              </a:tblPr>
              <a:tblGrid>
                <a:gridCol w="3240200">
                  <a:extLst>
                    <a:ext uri="{9D8B030D-6E8A-4147-A177-3AD203B41FA5}">
                      <a16:colId xmlns:a16="http://schemas.microsoft.com/office/drawing/2014/main" val="20000"/>
                    </a:ext>
                  </a:extLst>
                </a:gridCol>
                <a:gridCol w="1764025">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PIT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$999 Down</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Item</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Monthly Pricing to Netevia</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1 Station Bundle (No Scale)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$149.99/ Month</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2 Station Bundle (No Scale)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$239.99/ Month</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1 Station Bundle w/Countertop Scale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$179.99/ Month</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2 Station Bundle w/Countertop Scales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$299.99/ Month</a:t>
                      </a:r>
                      <a:endParaRPr sz="14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1 Station Bundle w/In-Counter Scales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$199.99/ Month</a:t>
                      </a:r>
                      <a:endParaRPr sz="1400" u="none" strike="noStrike" cap="none"/>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2 Station Bundle w/In-Counter Scales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$339.99/ Month</a:t>
                      </a:r>
                      <a:endParaRPr sz="1400" u="none" strike="noStrike" cap="none"/>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15"/>
          <p:cNvPicPr preferRelativeResize="0"/>
          <p:nvPr/>
        </p:nvPicPr>
        <p:blipFill rotWithShape="1">
          <a:blip r:embed="rId3">
            <a:alphaModFix/>
          </a:blip>
          <a:srcRect/>
          <a:stretch/>
        </p:blipFill>
        <p:spPr>
          <a:xfrm>
            <a:off x="7081001" y="-19157"/>
            <a:ext cx="2071295" cy="2240475"/>
          </a:xfrm>
          <a:prstGeom prst="rect">
            <a:avLst/>
          </a:prstGeom>
          <a:noFill/>
          <a:ln>
            <a:noFill/>
          </a:ln>
        </p:spPr>
      </p:pic>
      <p:grpSp>
        <p:nvGrpSpPr>
          <p:cNvPr id="309" name="Google Shape;309;p15"/>
          <p:cNvGrpSpPr/>
          <p:nvPr/>
        </p:nvGrpSpPr>
        <p:grpSpPr>
          <a:xfrm>
            <a:off x="-122872" y="393936"/>
            <a:ext cx="4194274" cy="438525"/>
            <a:chOff x="-163830" y="941936"/>
            <a:chExt cx="5592365" cy="584700"/>
          </a:xfrm>
        </p:grpSpPr>
        <p:sp>
          <p:nvSpPr>
            <p:cNvPr id="310" name="Google Shape;310;p15"/>
            <p:cNvSpPr txBox="1"/>
            <p:nvPr/>
          </p:nvSpPr>
          <p:spPr>
            <a:xfrm>
              <a:off x="549335" y="941936"/>
              <a:ext cx="4879200" cy="5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E43327"/>
                  </a:solidFill>
                  <a:latin typeface="Arial"/>
                  <a:ea typeface="Arial"/>
                  <a:cs typeface="Arial"/>
                  <a:sym typeface="Arial"/>
                </a:rPr>
                <a:t>MULTI-LANE</a:t>
              </a:r>
              <a:endParaRPr sz="1100" b="0" i="0" u="none" strike="noStrike" cap="none">
                <a:solidFill>
                  <a:srgbClr val="000000"/>
                </a:solidFill>
                <a:latin typeface="Arial"/>
                <a:ea typeface="Arial"/>
                <a:cs typeface="Arial"/>
                <a:sym typeface="Arial"/>
              </a:endParaRPr>
            </a:p>
          </p:txBody>
        </p:sp>
        <p:sp>
          <p:nvSpPr>
            <p:cNvPr id="311" name="Google Shape;311;p15"/>
            <p:cNvSpPr/>
            <p:nvPr/>
          </p:nvSpPr>
          <p:spPr>
            <a:xfrm>
              <a:off x="-163830" y="1097280"/>
              <a:ext cx="581700" cy="274200"/>
            </a:xfrm>
            <a:prstGeom prst="roundRect">
              <a:avLst>
                <a:gd name="adj" fmla="val 50000"/>
              </a:avLst>
            </a:prstGeom>
            <a:gradFill>
              <a:gsLst>
                <a:gs pos="0">
                  <a:srgbClr val="FDD643"/>
                </a:gs>
                <a:gs pos="100000">
                  <a:srgbClr val="E43327"/>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312" name="Google Shape;312;p15"/>
          <p:cNvSpPr/>
          <p:nvPr/>
        </p:nvSpPr>
        <p:spPr>
          <a:xfrm>
            <a:off x="4831775" y="315600"/>
            <a:ext cx="4107000" cy="4227900"/>
          </a:xfrm>
          <a:prstGeom prst="rect">
            <a:avLst/>
          </a:prstGeom>
          <a:solidFill>
            <a:schemeClr val="lt1"/>
          </a:solidFill>
          <a:ln>
            <a:noFill/>
          </a:ln>
          <a:effectLst>
            <a:outerShdw blurRad="114300" algn="ctr" rotWithShape="0">
              <a:srgbClr val="000000">
                <a:alpha val="20392"/>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13" name="Google Shape;313;p15">
            <a:hlinkClick r:id="rId4"/>
          </p:cNvPr>
          <p:cNvPicPr preferRelativeResize="0"/>
          <p:nvPr/>
        </p:nvPicPr>
        <p:blipFill rotWithShape="1">
          <a:blip r:embed="rId5">
            <a:alphaModFix/>
          </a:blip>
          <a:srcRect/>
          <a:stretch/>
        </p:blipFill>
        <p:spPr>
          <a:xfrm>
            <a:off x="213950" y="1198936"/>
            <a:ext cx="4416086" cy="3312065"/>
          </a:xfrm>
          <a:prstGeom prst="rect">
            <a:avLst/>
          </a:prstGeom>
          <a:noFill/>
          <a:ln>
            <a:noFill/>
          </a:ln>
        </p:spPr>
      </p:pic>
      <p:cxnSp>
        <p:nvCxnSpPr>
          <p:cNvPr id="314" name="Google Shape;314;p15"/>
          <p:cNvCxnSpPr/>
          <p:nvPr/>
        </p:nvCxnSpPr>
        <p:spPr>
          <a:xfrm rot="10800000" flipH="1">
            <a:off x="3208275" y="1322898"/>
            <a:ext cx="1821000" cy="1014300"/>
          </a:xfrm>
          <a:prstGeom prst="bentConnector3">
            <a:avLst>
              <a:gd name="adj1" fmla="val 76"/>
            </a:avLst>
          </a:prstGeom>
          <a:noFill/>
          <a:ln w="28575" cap="flat" cmpd="sng">
            <a:solidFill>
              <a:schemeClr val="accent2"/>
            </a:solidFill>
            <a:prstDash val="solid"/>
            <a:round/>
            <a:headEnd type="none" w="sm" len="sm"/>
            <a:tailEnd type="triangle" w="med" len="med"/>
          </a:ln>
        </p:spPr>
      </p:cxnSp>
      <p:sp>
        <p:nvSpPr>
          <p:cNvPr id="315" name="Google Shape;315;p15"/>
          <p:cNvSpPr/>
          <p:nvPr/>
        </p:nvSpPr>
        <p:spPr>
          <a:xfrm>
            <a:off x="5373725" y="597238"/>
            <a:ext cx="1371000" cy="10077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16" name="Google Shape;316;p15"/>
          <p:cNvSpPr/>
          <p:nvPr/>
        </p:nvSpPr>
        <p:spPr>
          <a:xfrm>
            <a:off x="5311625" y="2013355"/>
            <a:ext cx="811800" cy="9417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317" name="Google Shape;317;p15"/>
          <p:cNvPicPr preferRelativeResize="0"/>
          <p:nvPr/>
        </p:nvPicPr>
        <p:blipFill rotWithShape="1">
          <a:blip r:embed="rId6">
            <a:alphaModFix/>
          </a:blip>
          <a:srcRect/>
          <a:stretch/>
        </p:blipFill>
        <p:spPr>
          <a:xfrm>
            <a:off x="5218637" y="2100911"/>
            <a:ext cx="811800" cy="941675"/>
          </a:xfrm>
          <a:prstGeom prst="rect">
            <a:avLst/>
          </a:prstGeom>
          <a:noFill/>
          <a:ln>
            <a:noFill/>
          </a:ln>
        </p:spPr>
      </p:pic>
      <p:sp>
        <p:nvSpPr>
          <p:cNvPr id="318" name="Google Shape;318;p15"/>
          <p:cNvSpPr/>
          <p:nvPr/>
        </p:nvSpPr>
        <p:spPr>
          <a:xfrm>
            <a:off x="6565875" y="1964280"/>
            <a:ext cx="811800" cy="9417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319" name="Google Shape;319;p15"/>
          <p:cNvPicPr preferRelativeResize="0"/>
          <p:nvPr/>
        </p:nvPicPr>
        <p:blipFill rotWithShape="1">
          <a:blip r:embed="rId7">
            <a:alphaModFix/>
          </a:blip>
          <a:srcRect/>
          <a:stretch/>
        </p:blipFill>
        <p:spPr>
          <a:xfrm>
            <a:off x="6183775" y="2055800"/>
            <a:ext cx="1146350" cy="959781"/>
          </a:xfrm>
          <a:prstGeom prst="rect">
            <a:avLst/>
          </a:prstGeom>
          <a:noFill/>
          <a:ln>
            <a:noFill/>
          </a:ln>
        </p:spPr>
      </p:pic>
      <p:sp>
        <p:nvSpPr>
          <p:cNvPr id="320" name="Google Shape;320;p15"/>
          <p:cNvSpPr/>
          <p:nvPr/>
        </p:nvSpPr>
        <p:spPr>
          <a:xfrm>
            <a:off x="7956075" y="1964280"/>
            <a:ext cx="811800" cy="9417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321" name="Google Shape;321;p15"/>
          <p:cNvPicPr preferRelativeResize="0"/>
          <p:nvPr/>
        </p:nvPicPr>
        <p:blipFill rotWithShape="1">
          <a:blip r:embed="rId8">
            <a:alphaModFix/>
          </a:blip>
          <a:srcRect/>
          <a:stretch/>
        </p:blipFill>
        <p:spPr>
          <a:xfrm>
            <a:off x="7505100" y="1964263"/>
            <a:ext cx="1124725" cy="1124725"/>
          </a:xfrm>
          <a:prstGeom prst="rect">
            <a:avLst/>
          </a:prstGeom>
          <a:noFill/>
          <a:ln>
            <a:noFill/>
          </a:ln>
        </p:spPr>
      </p:pic>
      <p:pic>
        <p:nvPicPr>
          <p:cNvPr id="322" name="Google Shape;322;p15"/>
          <p:cNvPicPr preferRelativeResize="0"/>
          <p:nvPr/>
        </p:nvPicPr>
        <p:blipFill rotWithShape="1">
          <a:blip r:embed="rId9">
            <a:alphaModFix/>
          </a:blip>
          <a:srcRect b="19820"/>
          <a:stretch/>
        </p:blipFill>
        <p:spPr>
          <a:xfrm flipH="1">
            <a:off x="4912175" y="448498"/>
            <a:ext cx="1728625" cy="1385951"/>
          </a:xfrm>
          <a:prstGeom prst="rect">
            <a:avLst/>
          </a:prstGeom>
          <a:noFill/>
          <a:ln>
            <a:noFill/>
          </a:ln>
        </p:spPr>
      </p:pic>
      <p:sp>
        <p:nvSpPr>
          <p:cNvPr id="323" name="Google Shape;323;p15"/>
          <p:cNvSpPr txBox="1"/>
          <p:nvPr/>
        </p:nvSpPr>
        <p:spPr>
          <a:xfrm>
            <a:off x="7686900" y="2988725"/>
            <a:ext cx="859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chemeClr val="dk1"/>
                </a:solidFill>
                <a:latin typeface="Arial"/>
                <a:ea typeface="Arial"/>
                <a:cs typeface="Arial"/>
                <a:sym typeface="Arial"/>
              </a:rPr>
              <a:t>Verifone M440</a:t>
            </a:r>
            <a:endParaRPr sz="7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chemeClr val="accent3"/>
                </a:solidFill>
                <a:latin typeface="Arial"/>
                <a:ea typeface="Arial"/>
                <a:cs typeface="Arial"/>
                <a:sym typeface="Arial"/>
              </a:rPr>
              <a:t>*Coming Soon*</a:t>
            </a:r>
            <a:endParaRPr sz="700" b="0" i="0" u="none" strike="noStrike" cap="none">
              <a:solidFill>
                <a:schemeClr val="accent3"/>
              </a:solidFill>
              <a:latin typeface="Arial"/>
              <a:ea typeface="Arial"/>
              <a:cs typeface="Arial"/>
              <a:sym typeface="Arial"/>
            </a:endParaRPr>
          </a:p>
        </p:txBody>
      </p:sp>
      <p:sp>
        <p:nvSpPr>
          <p:cNvPr id="324" name="Google Shape;324;p15"/>
          <p:cNvSpPr txBox="1"/>
          <p:nvPr/>
        </p:nvSpPr>
        <p:spPr>
          <a:xfrm>
            <a:off x="6455488" y="3035800"/>
            <a:ext cx="859500" cy="292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chemeClr val="dk1"/>
                </a:solidFill>
                <a:latin typeface="Arial"/>
                <a:ea typeface="Arial"/>
                <a:cs typeface="Arial"/>
                <a:sym typeface="Arial"/>
              </a:rPr>
              <a:t>PAX ARIES8</a:t>
            </a:r>
            <a:endParaRPr sz="700" b="0" i="0" u="none" strike="noStrike" cap="none">
              <a:solidFill>
                <a:schemeClr val="accent3"/>
              </a:solidFill>
              <a:latin typeface="Arial"/>
              <a:ea typeface="Arial"/>
              <a:cs typeface="Arial"/>
              <a:sym typeface="Arial"/>
            </a:endParaRPr>
          </a:p>
        </p:txBody>
      </p:sp>
      <p:cxnSp>
        <p:nvCxnSpPr>
          <p:cNvPr id="325" name="Google Shape;325;p15"/>
          <p:cNvCxnSpPr/>
          <p:nvPr/>
        </p:nvCxnSpPr>
        <p:spPr>
          <a:xfrm rot="10800000" flipH="1">
            <a:off x="3404375" y="2464475"/>
            <a:ext cx="1712400" cy="26700"/>
          </a:xfrm>
          <a:prstGeom prst="straightConnector1">
            <a:avLst/>
          </a:prstGeom>
          <a:noFill/>
          <a:ln w="28575" cap="flat" cmpd="sng">
            <a:solidFill>
              <a:schemeClr val="accent2"/>
            </a:solidFill>
            <a:prstDash val="solid"/>
            <a:round/>
            <a:headEnd type="none" w="sm" len="sm"/>
            <a:tailEnd type="triangle" w="med" len="med"/>
          </a:ln>
        </p:spPr>
      </p:cxnSp>
      <p:sp>
        <p:nvSpPr>
          <p:cNvPr id="326" name="Google Shape;326;p15"/>
          <p:cNvSpPr txBox="1"/>
          <p:nvPr/>
        </p:nvSpPr>
        <p:spPr>
          <a:xfrm>
            <a:off x="5841574" y="1638363"/>
            <a:ext cx="1025905" cy="2923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chemeClr val="dk1"/>
                </a:solidFill>
                <a:latin typeface="Arial"/>
                <a:ea typeface="Arial"/>
                <a:cs typeface="Arial"/>
                <a:sym typeface="Arial"/>
              </a:rPr>
              <a:t>In-Counter Scale</a:t>
            </a:r>
            <a:endParaRPr sz="700" b="0" i="0" u="none" strike="noStrike" cap="none">
              <a:solidFill>
                <a:schemeClr val="accent3"/>
              </a:solidFill>
              <a:latin typeface="Arial"/>
              <a:ea typeface="Arial"/>
              <a:cs typeface="Arial"/>
              <a:sym typeface="Arial"/>
            </a:endParaRPr>
          </a:p>
        </p:txBody>
      </p:sp>
      <p:sp>
        <p:nvSpPr>
          <p:cNvPr id="327" name="Google Shape;327;p15"/>
          <p:cNvSpPr/>
          <p:nvPr/>
        </p:nvSpPr>
        <p:spPr>
          <a:xfrm>
            <a:off x="6206225" y="1930863"/>
            <a:ext cx="2723825" cy="14042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8" name="Google Shape;328;p15"/>
          <p:cNvSpPr txBox="1"/>
          <p:nvPr/>
        </p:nvSpPr>
        <p:spPr>
          <a:xfrm>
            <a:off x="5346725" y="3042575"/>
            <a:ext cx="1520754" cy="2923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chemeClr val="dk1"/>
                </a:solidFill>
                <a:latin typeface="Arial"/>
                <a:ea typeface="Arial"/>
                <a:cs typeface="Arial"/>
                <a:sym typeface="Arial"/>
              </a:rPr>
              <a:t>Customer Facing PAX A30</a:t>
            </a:r>
            <a:endParaRPr sz="700" b="0" i="0" u="none" strike="noStrike" cap="none">
              <a:solidFill>
                <a:schemeClr val="accent3"/>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7"/>
          <p:cNvSpPr>
            <a:spLocks noGrp="1"/>
          </p:cNvSpPr>
          <p:nvPr>
            <p:ph type="pic" idx="2"/>
          </p:nvPr>
        </p:nvSpPr>
        <p:spPr>
          <a:xfrm>
            <a:off x="0" y="0"/>
            <a:ext cx="9144000" cy="5143500"/>
          </a:xfrm>
          <a:prstGeom prst="rect">
            <a:avLst/>
          </a:prstGeom>
          <a:noFill/>
          <a:ln>
            <a:noFill/>
          </a:ln>
        </p:spPr>
        <p:txBody>
          <a:bodyPr/>
          <a:lstStyle/>
          <a:p>
            <a:endParaRPr lang="en-US"/>
          </a:p>
        </p:txBody>
      </p:sp>
      <p:pic>
        <p:nvPicPr>
          <p:cNvPr id="334" name="Google Shape;334;p27"/>
          <p:cNvPicPr preferRelativeResize="0"/>
          <p:nvPr/>
        </p:nvPicPr>
        <p:blipFill rotWithShape="1">
          <a:blip r:embed="rId3">
            <a:alphaModFix/>
          </a:blip>
          <a:srcRect/>
          <a:stretch/>
        </p:blipFill>
        <p:spPr>
          <a:xfrm>
            <a:off x="0" y="0"/>
            <a:ext cx="9144000" cy="482491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sp>
        <p:nvSpPr>
          <p:cNvPr id="339" name="Google Shape;339;p9"/>
          <p:cNvSpPr/>
          <p:nvPr/>
        </p:nvSpPr>
        <p:spPr>
          <a:xfrm>
            <a:off x="7081284" y="-2032939"/>
            <a:ext cx="3872072" cy="3443525"/>
          </a:xfrm>
          <a:prstGeom prst="ellipse">
            <a:avLst/>
          </a:prstGeom>
          <a:solidFill>
            <a:srgbClr val="FDD64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0" name="Google Shape;340;p9"/>
          <p:cNvSpPr/>
          <p:nvPr/>
        </p:nvSpPr>
        <p:spPr>
          <a:xfrm>
            <a:off x="-93247" y="368494"/>
            <a:ext cx="436257" cy="205567"/>
          </a:xfrm>
          <a:prstGeom prst="roundRect">
            <a:avLst>
              <a:gd name="adj" fmla="val 50000"/>
            </a:avLst>
          </a:pr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341" name="Google Shape;341;p9"/>
          <p:cNvGrpSpPr/>
          <p:nvPr/>
        </p:nvGrpSpPr>
        <p:grpSpPr>
          <a:xfrm>
            <a:off x="419088" y="325862"/>
            <a:ext cx="7548241" cy="2315088"/>
            <a:chOff x="549335" y="952226"/>
            <a:chExt cx="10064321" cy="2893136"/>
          </a:xfrm>
        </p:grpSpPr>
        <p:grpSp>
          <p:nvGrpSpPr>
            <p:cNvPr id="342" name="Google Shape;342;p9"/>
            <p:cNvGrpSpPr/>
            <p:nvPr/>
          </p:nvGrpSpPr>
          <p:grpSpPr>
            <a:xfrm>
              <a:off x="549335" y="952226"/>
              <a:ext cx="4446301" cy="2321263"/>
              <a:chOff x="549335" y="952226"/>
              <a:chExt cx="4446301" cy="2321263"/>
            </a:xfrm>
          </p:grpSpPr>
          <p:sp>
            <p:nvSpPr>
              <p:cNvPr id="343" name="Google Shape;343;p9"/>
              <p:cNvSpPr txBox="1"/>
              <p:nvPr/>
            </p:nvSpPr>
            <p:spPr>
              <a:xfrm>
                <a:off x="549335" y="952226"/>
                <a:ext cx="2033700" cy="355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DD643"/>
                    </a:solidFill>
                    <a:latin typeface="Arial"/>
                    <a:ea typeface="Arial"/>
                    <a:cs typeface="Arial"/>
                    <a:sym typeface="Arial"/>
                  </a:rPr>
                  <a:t>FEATURES</a:t>
                </a:r>
                <a:endParaRPr sz="1100" b="0" i="0" u="none" strike="noStrike" cap="none">
                  <a:solidFill>
                    <a:srgbClr val="000000"/>
                  </a:solidFill>
                  <a:latin typeface="Arial"/>
                  <a:ea typeface="Arial"/>
                  <a:cs typeface="Arial"/>
                  <a:sym typeface="Arial"/>
                </a:endParaRPr>
              </a:p>
            </p:txBody>
          </p:sp>
          <p:sp>
            <p:nvSpPr>
              <p:cNvPr id="344" name="Google Shape;344;p9"/>
              <p:cNvSpPr txBox="1"/>
              <p:nvPr/>
            </p:nvSpPr>
            <p:spPr>
              <a:xfrm>
                <a:off x="549336" y="1321557"/>
                <a:ext cx="4446300" cy="1951932"/>
              </a:xfrm>
              <a:prstGeom prst="rect">
                <a:avLst/>
              </a:prstGeom>
              <a:noFill/>
              <a:ln>
                <a:noFill/>
              </a:ln>
            </p:spPr>
            <p:txBody>
              <a:bodyPr spcFirstLastPara="1" wrap="square" lIns="68575" tIns="34275" rIns="68575" bIns="34275" anchor="t" anchorCtr="0">
                <a:spAutoFit/>
              </a:bodyPr>
              <a:lstStyle/>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Butcher Facing 15” Display</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10” Customer Facing Display</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Side Label printer</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30 lb capacity</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Windows based operating system</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Capacitive touch, Flushed touchscreen</a:t>
                </a:r>
                <a:endParaRPr sz="300" b="0" i="0" u="none" strike="noStrike" cap="none">
                  <a:solidFill>
                    <a:srgbClr val="000000"/>
                  </a:solidFill>
                  <a:latin typeface="Arial"/>
                  <a:ea typeface="Arial"/>
                  <a:cs typeface="Arial"/>
                  <a:sym typeface="Arial"/>
                </a:endParaRPr>
              </a:p>
            </p:txBody>
          </p:sp>
        </p:grpSp>
        <p:grpSp>
          <p:nvGrpSpPr>
            <p:cNvPr id="345" name="Google Shape;345;p9"/>
            <p:cNvGrpSpPr/>
            <p:nvPr/>
          </p:nvGrpSpPr>
          <p:grpSpPr>
            <a:xfrm>
              <a:off x="5094983" y="952226"/>
              <a:ext cx="5518673" cy="2893136"/>
              <a:chOff x="7786229" y="-1324566"/>
              <a:chExt cx="5518673" cy="2893136"/>
            </a:xfrm>
          </p:grpSpPr>
          <p:sp>
            <p:nvSpPr>
              <p:cNvPr id="346" name="Google Shape;346;p9"/>
              <p:cNvSpPr txBox="1"/>
              <p:nvPr/>
            </p:nvSpPr>
            <p:spPr>
              <a:xfrm>
                <a:off x="7867230" y="-1324566"/>
                <a:ext cx="2453700" cy="355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DD643"/>
                    </a:solidFill>
                    <a:latin typeface="Arial"/>
                    <a:ea typeface="Arial"/>
                    <a:cs typeface="Arial"/>
                    <a:sym typeface="Arial"/>
                  </a:rPr>
                  <a:t>FUNCTIONALITIES:</a:t>
                </a:r>
                <a:endParaRPr sz="1100" b="0" i="0" u="none" strike="noStrike" cap="none">
                  <a:solidFill>
                    <a:srgbClr val="000000"/>
                  </a:solidFill>
                  <a:latin typeface="Arial"/>
                  <a:ea typeface="Arial"/>
                  <a:cs typeface="Arial"/>
                  <a:sym typeface="Arial"/>
                </a:endParaRPr>
              </a:p>
            </p:txBody>
          </p:sp>
          <p:sp>
            <p:nvSpPr>
              <p:cNvPr id="347" name="Google Shape;347;p9"/>
              <p:cNvSpPr txBox="1"/>
              <p:nvPr/>
            </p:nvSpPr>
            <p:spPr>
              <a:xfrm>
                <a:off x="7786229" y="-1005171"/>
                <a:ext cx="5518673" cy="2573741"/>
              </a:xfrm>
              <a:prstGeom prst="rect">
                <a:avLst/>
              </a:prstGeom>
              <a:noFill/>
              <a:ln>
                <a:noFill/>
              </a:ln>
            </p:spPr>
            <p:txBody>
              <a:bodyPr spcFirstLastPara="1" wrap="square" lIns="68575" tIns="34275" rIns="68575" bIns="34275" anchor="t" anchorCtr="0">
                <a:spAutoFit/>
              </a:bodyPr>
              <a:lstStyle/>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Department structure</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Item categorization</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Pagination capabilities</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Product image</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Customer tare, price and total charge disclosure</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Cloud managed</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Price embedded &amp; weight embedded barcode printing.</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Cumulative label printing</a:t>
                </a:r>
                <a:endParaRPr sz="1100" b="0" i="0" u="none" strike="noStrike" cap="none">
                  <a:solidFill>
                    <a:srgbClr val="000000"/>
                  </a:solidFill>
                  <a:latin typeface="Arial"/>
                  <a:ea typeface="Arial"/>
                  <a:cs typeface="Arial"/>
                  <a:sym typeface="Arial"/>
                </a:endParaRPr>
              </a:p>
            </p:txBody>
          </p:sp>
        </p:grpSp>
      </p:grpSp>
      <p:pic>
        <p:nvPicPr>
          <p:cNvPr id="348" name="Google Shape;348;p9"/>
          <p:cNvPicPr preferRelativeResize="0"/>
          <p:nvPr/>
        </p:nvPicPr>
        <p:blipFill rotWithShape="1">
          <a:blip r:embed="rId3">
            <a:alphaModFix/>
          </a:blip>
          <a:srcRect/>
          <a:stretch/>
        </p:blipFill>
        <p:spPr>
          <a:xfrm flipH="1">
            <a:off x="6025116" y="2779763"/>
            <a:ext cx="2920410" cy="2059508"/>
          </a:xfrm>
          <a:prstGeom prst="rect">
            <a:avLst/>
          </a:prstGeom>
          <a:noFill/>
          <a:ln>
            <a:noFill/>
          </a:ln>
        </p:spPr>
      </p:pic>
      <p:graphicFrame>
        <p:nvGraphicFramePr>
          <p:cNvPr id="349" name="Google Shape;349;p9"/>
          <p:cNvGraphicFramePr/>
          <p:nvPr/>
        </p:nvGraphicFramePr>
        <p:xfrm>
          <a:off x="109740" y="3554336"/>
          <a:ext cx="3000000" cy="3000000"/>
        </p:xfrm>
        <a:graphic>
          <a:graphicData uri="http://schemas.openxmlformats.org/drawingml/2006/table">
            <a:tbl>
              <a:tblPr firstRow="1" bandRow="1">
                <a:noFill/>
                <a:tableStyleId>{389898BA-BB56-4599-AF03-9E0C90B227C9}</a:tableStyleId>
              </a:tblPr>
              <a:tblGrid>
                <a:gridCol w="2894050">
                  <a:extLst>
                    <a:ext uri="{9D8B030D-6E8A-4147-A177-3AD203B41FA5}">
                      <a16:colId xmlns:a16="http://schemas.microsoft.com/office/drawing/2014/main" val="20000"/>
                    </a:ext>
                  </a:extLst>
                </a:gridCol>
                <a:gridCol w="2894050">
                  <a:extLst>
                    <a:ext uri="{9D8B030D-6E8A-4147-A177-3AD203B41FA5}">
                      <a16:colId xmlns:a16="http://schemas.microsoft.com/office/drawing/2014/main" val="20001"/>
                    </a:ext>
                  </a:extLst>
                </a:gridCol>
              </a:tblGrid>
              <a:tr h="37172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Item</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Monthly Pricing</a:t>
                      </a:r>
                      <a:endParaRPr sz="1400" u="none" strike="noStrike" cap="none"/>
                    </a:p>
                  </a:txBody>
                  <a:tcPr marL="91450" marR="91450" marT="45725" marB="45725"/>
                </a:tc>
                <a:extLst>
                  <a:ext uri="{0D108BD9-81ED-4DB2-BD59-A6C34878D82A}">
                    <a16:rowId xmlns:a16="http://schemas.microsoft.com/office/drawing/2014/main" val="10000"/>
                  </a:ext>
                </a:extLst>
              </a:tr>
              <a:tr h="37172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Label Printing Scale TS5</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$49.99/ Month</a:t>
                      </a:r>
                      <a:endParaRPr sz="1400" u="none" strike="noStrike" cap="none"/>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10"/>
          <p:cNvPicPr preferRelativeResize="0"/>
          <p:nvPr/>
        </p:nvPicPr>
        <p:blipFill rotWithShape="1">
          <a:blip r:embed="rId3">
            <a:alphaModFix/>
          </a:blip>
          <a:srcRect/>
          <a:stretch/>
        </p:blipFill>
        <p:spPr>
          <a:xfrm>
            <a:off x="1128409" y="0"/>
            <a:ext cx="6663447" cy="48026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Google Shape;359;p11"/>
          <p:cNvSpPr/>
          <p:nvPr/>
        </p:nvSpPr>
        <p:spPr>
          <a:xfrm>
            <a:off x="7166103" y="-2032938"/>
            <a:ext cx="3787154" cy="3698706"/>
          </a:xfrm>
          <a:prstGeom prst="ellipse">
            <a:avLst/>
          </a:prstGeom>
          <a:solidFill>
            <a:srgbClr val="FDD64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0" name="Google Shape;360;p11"/>
          <p:cNvSpPr/>
          <p:nvPr/>
        </p:nvSpPr>
        <p:spPr>
          <a:xfrm>
            <a:off x="-108047" y="116519"/>
            <a:ext cx="436257" cy="205567"/>
          </a:xfrm>
          <a:prstGeom prst="roundRect">
            <a:avLst>
              <a:gd name="adj" fmla="val 50000"/>
            </a:avLst>
          </a:pr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361" name="Google Shape;361;p11"/>
          <p:cNvGrpSpPr/>
          <p:nvPr/>
        </p:nvGrpSpPr>
        <p:grpSpPr>
          <a:xfrm>
            <a:off x="149448" y="72869"/>
            <a:ext cx="7960200" cy="2543157"/>
            <a:chOff x="549003" y="526916"/>
            <a:chExt cx="10613598" cy="3390876"/>
          </a:xfrm>
        </p:grpSpPr>
        <p:grpSp>
          <p:nvGrpSpPr>
            <p:cNvPr id="362" name="Google Shape;362;p11"/>
            <p:cNvGrpSpPr/>
            <p:nvPr/>
          </p:nvGrpSpPr>
          <p:grpSpPr>
            <a:xfrm>
              <a:off x="549003" y="526916"/>
              <a:ext cx="5341200" cy="2808278"/>
              <a:chOff x="549003" y="526916"/>
              <a:chExt cx="5341200" cy="2808278"/>
            </a:xfrm>
          </p:grpSpPr>
          <p:sp>
            <p:nvSpPr>
              <p:cNvPr id="363" name="Google Shape;363;p11"/>
              <p:cNvSpPr txBox="1"/>
              <p:nvPr/>
            </p:nvSpPr>
            <p:spPr>
              <a:xfrm>
                <a:off x="549335" y="526916"/>
                <a:ext cx="2033700" cy="379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DD643"/>
                    </a:solidFill>
                    <a:latin typeface="Arial"/>
                    <a:ea typeface="Arial"/>
                    <a:cs typeface="Arial"/>
                    <a:sym typeface="Arial"/>
                  </a:rPr>
                  <a:t>FEATURES</a:t>
                </a:r>
                <a:endParaRPr sz="1100" b="0" i="0" u="none" strike="noStrike" cap="none">
                  <a:solidFill>
                    <a:srgbClr val="000000"/>
                  </a:solidFill>
                  <a:latin typeface="Arial"/>
                  <a:ea typeface="Arial"/>
                  <a:cs typeface="Arial"/>
                  <a:sym typeface="Arial"/>
                </a:endParaRPr>
              </a:p>
            </p:txBody>
          </p:sp>
          <p:sp>
            <p:nvSpPr>
              <p:cNvPr id="364" name="Google Shape;364;p11"/>
              <p:cNvSpPr txBox="1"/>
              <p:nvPr/>
            </p:nvSpPr>
            <p:spPr>
              <a:xfrm>
                <a:off x="549003" y="920899"/>
                <a:ext cx="5341200" cy="2414295"/>
              </a:xfrm>
              <a:prstGeom prst="rect">
                <a:avLst/>
              </a:prstGeom>
              <a:noFill/>
              <a:ln>
                <a:noFill/>
              </a:ln>
            </p:spPr>
            <p:txBody>
              <a:bodyPr spcFirstLastPara="1" wrap="square" lIns="68575" tIns="34275" rIns="68575" bIns="34275" anchor="t" anchorCtr="0">
                <a:spAutoFit/>
              </a:bodyPr>
              <a:lstStyle/>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User Facing 15” Display</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Thermal production Label printer</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Windows Based OS</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Metal Housing for rough kitchen environments.</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Optional 60 lbs Scale</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Optional Industrial grade label printer</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Flushed, Capacitive Touchscreen</a:t>
                </a:r>
                <a:endParaRPr sz="1100" b="0" i="0" u="none" strike="noStrike" cap="none">
                  <a:solidFill>
                    <a:srgbClr val="000000"/>
                  </a:solidFill>
                  <a:latin typeface="Arial"/>
                  <a:ea typeface="Arial"/>
                  <a:cs typeface="Arial"/>
                  <a:sym typeface="Arial"/>
                </a:endParaRPr>
              </a:p>
            </p:txBody>
          </p:sp>
        </p:grpSp>
        <p:grpSp>
          <p:nvGrpSpPr>
            <p:cNvPr id="365" name="Google Shape;365;p11"/>
            <p:cNvGrpSpPr/>
            <p:nvPr/>
          </p:nvGrpSpPr>
          <p:grpSpPr>
            <a:xfrm>
              <a:off x="5544351" y="528047"/>
              <a:ext cx="5618250" cy="3389745"/>
              <a:chOff x="8235597" y="-1748745"/>
              <a:chExt cx="5618250" cy="3389745"/>
            </a:xfrm>
          </p:grpSpPr>
          <p:sp>
            <p:nvSpPr>
              <p:cNvPr id="366" name="Google Shape;366;p11"/>
              <p:cNvSpPr txBox="1"/>
              <p:nvPr/>
            </p:nvSpPr>
            <p:spPr>
              <a:xfrm>
                <a:off x="8235597" y="-1748745"/>
                <a:ext cx="2453700" cy="379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DD643"/>
                    </a:solidFill>
                    <a:latin typeface="Arial"/>
                    <a:ea typeface="Arial"/>
                    <a:cs typeface="Arial"/>
                    <a:sym typeface="Arial"/>
                  </a:rPr>
                  <a:t>FUNCTIONALITIES:</a:t>
                </a:r>
                <a:endParaRPr sz="1100" b="0" i="0" u="none" strike="noStrike" cap="none">
                  <a:solidFill>
                    <a:srgbClr val="000000"/>
                  </a:solidFill>
                  <a:latin typeface="Arial"/>
                  <a:ea typeface="Arial"/>
                  <a:cs typeface="Arial"/>
                  <a:sym typeface="Arial"/>
                </a:endParaRPr>
              </a:p>
            </p:txBody>
          </p:sp>
          <p:sp>
            <p:nvSpPr>
              <p:cNvPr id="367" name="Google Shape;367;p11"/>
              <p:cNvSpPr txBox="1"/>
              <p:nvPr/>
            </p:nvSpPr>
            <p:spPr>
              <a:xfrm>
                <a:off x="8307148" y="-1436725"/>
                <a:ext cx="5546699" cy="3077725"/>
              </a:xfrm>
              <a:prstGeom prst="rect">
                <a:avLst/>
              </a:prstGeom>
              <a:noFill/>
              <a:ln>
                <a:noFill/>
              </a:ln>
            </p:spPr>
            <p:txBody>
              <a:bodyPr spcFirstLastPara="1" wrap="square" lIns="68575" tIns="34275" rIns="68575" bIns="34275" anchor="t" anchorCtr="0">
                <a:spAutoFit/>
              </a:bodyPr>
              <a:lstStyle/>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Tare values assigned</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Random, Fixed and By Count PLU type printing.</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Departments Structure</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Item Categorization</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Inventory updater on production</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PLU finder</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Label Streaming</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Tare &amp; Print option</a:t>
                </a:r>
                <a:endParaRPr sz="1200" b="0" i="0" u="none" strike="noStrike" cap="none">
                  <a:solidFill>
                    <a:schemeClr val="dk1"/>
                  </a:solidFill>
                  <a:latin typeface="Arial"/>
                  <a:ea typeface="Arial"/>
                  <a:cs typeface="Arial"/>
                  <a:sym typeface="Arial"/>
                </a:endParaRPr>
              </a:p>
              <a:p>
                <a:pPr marL="222250" marR="0" lvl="0" indent="-171450" algn="l" rtl="0">
                  <a:lnSpc>
                    <a:spcPct val="100000"/>
                  </a:lnSpc>
                  <a:spcBef>
                    <a:spcPts val="50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Multiple label options, including continuous label stock</a:t>
                </a:r>
                <a:endParaRPr sz="1200" b="0" i="0" u="none" strike="noStrike" cap="none">
                  <a:solidFill>
                    <a:schemeClr val="dk1"/>
                  </a:solidFill>
                  <a:latin typeface="Arial"/>
                  <a:ea typeface="Arial"/>
                  <a:cs typeface="Arial"/>
                  <a:sym typeface="Arial"/>
                </a:endParaRPr>
              </a:p>
            </p:txBody>
          </p:sp>
        </p:grpSp>
      </p:grpSp>
      <p:pic>
        <p:nvPicPr>
          <p:cNvPr id="368" name="Google Shape;368;p11"/>
          <p:cNvPicPr preferRelativeResize="0"/>
          <p:nvPr/>
        </p:nvPicPr>
        <p:blipFill rotWithShape="1">
          <a:blip r:embed="rId3">
            <a:alphaModFix/>
          </a:blip>
          <a:srcRect/>
          <a:stretch/>
        </p:blipFill>
        <p:spPr>
          <a:xfrm flipH="1">
            <a:off x="156881" y="2358414"/>
            <a:ext cx="2218067" cy="2680730"/>
          </a:xfrm>
          <a:prstGeom prst="rect">
            <a:avLst/>
          </a:prstGeom>
          <a:noFill/>
          <a:ln>
            <a:noFill/>
          </a:ln>
        </p:spPr>
      </p:pic>
      <p:pic>
        <p:nvPicPr>
          <p:cNvPr id="369" name="Google Shape;369;p11"/>
          <p:cNvPicPr preferRelativeResize="0"/>
          <p:nvPr/>
        </p:nvPicPr>
        <p:blipFill rotWithShape="1">
          <a:blip r:embed="rId4">
            <a:alphaModFix/>
          </a:blip>
          <a:srcRect l="15040" t="29042" r="12511" b="27056"/>
          <a:stretch/>
        </p:blipFill>
        <p:spPr>
          <a:xfrm flipH="1">
            <a:off x="2041039" y="3799052"/>
            <a:ext cx="1716210" cy="912971"/>
          </a:xfrm>
          <a:prstGeom prst="rect">
            <a:avLst/>
          </a:prstGeom>
          <a:noFill/>
          <a:ln>
            <a:noFill/>
          </a:ln>
        </p:spPr>
      </p:pic>
      <p:sp>
        <p:nvSpPr>
          <p:cNvPr id="370" name="Google Shape;370;p11"/>
          <p:cNvSpPr txBox="1"/>
          <p:nvPr/>
        </p:nvSpPr>
        <p:spPr>
          <a:xfrm>
            <a:off x="1853589" y="3560045"/>
            <a:ext cx="1672527" cy="292378"/>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chemeClr val="dk1"/>
              </a:buClr>
              <a:buSzPts val="800"/>
              <a:buFont typeface="Arial"/>
              <a:buNone/>
            </a:pPr>
            <a:r>
              <a:rPr lang="en" sz="1000" b="0" i="0" u="none" strike="noStrike" cap="none">
                <a:solidFill>
                  <a:schemeClr val="dk1"/>
                </a:solidFill>
                <a:latin typeface="Arial"/>
                <a:ea typeface="Arial"/>
                <a:cs typeface="Arial"/>
                <a:sym typeface="Arial"/>
              </a:rPr>
              <a:t>Optional 60 lbs scale</a:t>
            </a:r>
            <a:endParaRPr sz="1000" b="0" i="0" u="none" strike="noStrike" cap="none">
              <a:solidFill>
                <a:schemeClr val="dk1"/>
              </a:solidFill>
              <a:latin typeface="Arial"/>
              <a:ea typeface="Arial"/>
              <a:cs typeface="Arial"/>
              <a:sym typeface="Arial"/>
            </a:endParaRPr>
          </a:p>
        </p:txBody>
      </p:sp>
      <p:graphicFrame>
        <p:nvGraphicFramePr>
          <p:cNvPr id="371" name="Google Shape;371;p11"/>
          <p:cNvGraphicFramePr/>
          <p:nvPr/>
        </p:nvGraphicFramePr>
        <p:xfrm>
          <a:off x="3831288" y="3698779"/>
          <a:ext cx="3000000" cy="3000000"/>
        </p:xfrm>
        <a:graphic>
          <a:graphicData uri="http://schemas.openxmlformats.org/drawingml/2006/table">
            <a:tbl>
              <a:tblPr firstRow="1" bandRow="1">
                <a:noFill/>
                <a:tableStyleId>{389898BA-BB56-4599-AF03-9E0C90B227C9}</a:tableStyleId>
              </a:tblPr>
              <a:tblGrid>
                <a:gridCol w="2986350">
                  <a:extLst>
                    <a:ext uri="{9D8B030D-6E8A-4147-A177-3AD203B41FA5}">
                      <a16:colId xmlns:a16="http://schemas.microsoft.com/office/drawing/2014/main" val="20000"/>
                    </a:ext>
                  </a:extLst>
                </a:gridCol>
                <a:gridCol w="2176925">
                  <a:extLst>
                    <a:ext uri="{9D8B030D-6E8A-4147-A177-3AD203B41FA5}">
                      <a16:colId xmlns:a16="http://schemas.microsoft.com/office/drawing/2014/main" val="20001"/>
                    </a:ext>
                  </a:extLst>
                </a:gridCol>
              </a:tblGrid>
              <a:tr h="29622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Item</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Monthly Pricing</a:t>
                      </a:r>
                      <a:endParaRPr sz="1400" u="none" strike="noStrike" cap="none"/>
                    </a:p>
                  </a:txBody>
                  <a:tcPr marL="91450" marR="91450" marT="45725" marB="45725"/>
                </a:tc>
                <a:extLst>
                  <a:ext uri="{0D108BD9-81ED-4DB2-BD59-A6C34878D82A}">
                    <a16:rowId xmlns:a16="http://schemas.microsoft.com/office/drawing/2014/main" val="10000"/>
                  </a:ext>
                </a:extLst>
              </a:tr>
              <a:tr h="29622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Label Printing Station (No Scale)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$49.99/ Month</a:t>
                      </a:r>
                      <a:endParaRPr sz="1400" u="none" strike="noStrike" cap="none"/>
                    </a:p>
                  </a:txBody>
                  <a:tcPr marL="91450" marR="91450" marT="45725" marB="45725"/>
                </a:tc>
                <a:extLst>
                  <a:ext uri="{0D108BD9-81ED-4DB2-BD59-A6C34878D82A}">
                    <a16:rowId xmlns:a16="http://schemas.microsoft.com/office/drawing/2014/main" val="10001"/>
                  </a:ext>
                </a:extLst>
              </a:tr>
              <a:tr h="29622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Label Printing Station (With Scale)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$79.99/ Month</a:t>
                      </a:r>
                      <a:endParaRPr sz="1400" u="none" strike="noStrike" cap="none"/>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2"/>
          <p:cNvSpPr>
            <a:spLocks noGrp="1"/>
          </p:cNvSpPr>
          <p:nvPr>
            <p:ph type="pic" idx="2"/>
          </p:nvPr>
        </p:nvSpPr>
        <p:spPr>
          <a:xfrm>
            <a:off x="0" y="0"/>
            <a:ext cx="9144000" cy="5143500"/>
          </a:xfrm>
          <a:prstGeom prst="rect">
            <a:avLst/>
          </a:prstGeom>
          <a:noFill/>
          <a:ln>
            <a:noFill/>
          </a:ln>
        </p:spPr>
        <p:txBody>
          <a:bodyPr/>
          <a:lstStyle/>
          <a:p>
            <a:endParaRPr lang="en-US"/>
          </a:p>
        </p:txBody>
      </p:sp>
      <p:pic>
        <p:nvPicPr>
          <p:cNvPr id="377" name="Google Shape;377;p12"/>
          <p:cNvPicPr preferRelativeResize="0"/>
          <p:nvPr/>
        </p:nvPicPr>
        <p:blipFill rotWithShape="1">
          <a:blip r:embed="rId3">
            <a:alphaModFix/>
          </a:blip>
          <a:srcRect/>
          <a:stretch/>
        </p:blipFill>
        <p:spPr>
          <a:xfrm>
            <a:off x="1382858" y="0"/>
            <a:ext cx="6200699" cy="483041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13"/>
          <p:cNvPicPr preferRelativeResize="0"/>
          <p:nvPr/>
        </p:nvPicPr>
        <p:blipFill rotWithShape="1">
          <a:blip r:embed="rId3">
            <a:alphaModFix/>
          </a:blip>
          <a:srcRect/>
          <a:stretch/>
        </p:blipFill>
        <p:spPr>
          <a:xfrm>
            <a:off x="313403" y="891384"/>
            <a:ext cx="4241260" cy="2786014"/>
          </a:xfrm>
          <a:prstGeom prst="rect">
            <a:avLst/>
          </a:prstGeom>
          <a:noFill/>
          <a:ln>
            <a:noFill/>
          </a:ln>
        </p:spPr>
      </p:pic>
      <p:pic>
        <p:nvPicPr>
          <p:cNvPr id="383" name="Google Shape;383;p13"/>
          <p:cNvPicPr preferRelativeResize="0"/>
          <p:nvPr/>
        </p:nvPicPr>
        <p:blipFill rotWithShape="1">
          <a:blip r:embed="rId4">
            <a:alphaModFix/>
          </a:blip>
          <a:srcRect/>
          <a:stretch/>
        </p:blipFill>
        <p:spPr>
          <a:xfrm>
            <a:off x="4589339" y="891383"/>
            <a:ext cx="4233649" cy="2786015"/>
          </a:xfrm>
          <a:prstGeom prst="rect">
            <a:avLst/>
          </a:prstGeom>
          <a:noFill/>
          <a:ln>
            <a:noFill/>
          </a:ln>
        </p:spPr>
      </p:pic>
      <p:grpSp>
        <p:nvGrpSpPr>
          <p:cNvPr id="384" name="Google Shape;384;p13"/>
          <p:cNvGrpSpPr/>
          <p:nvPr/>
        </p:nvGrpSpPr>
        <p:grpSpPr>
          <a:xfrm>
            <a:off x="-122872" y="195887"/>
            <a:ext cx="4299049" cy="438750"/>
            <a:chOff x="-163830" y="960236"/>
            <a:chExt cx="5732065" cy="585000"/>
          </a:xfrm>
        </p:grpSpPr>
        <p:sp>
          <p:nvSpPr>
            <p:cNvPr id="385" name="Google Shape;385;p13"/>
            <p:cNvSpPr txBox="1"/>
            <p:nvPr/>
          </p:nvSpPr>
          <p:spPr>
            <a:xfrm>
              <a:off x="689035" y="960236"/>
              <a:ext cx="4879200" cy="585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E43327"/>
                  </a:solidFill>
                  <a:latin typeface="Arial"/>
                  <a:ea typeface="Arial"/>
                  <a:cs typeface="Arial"/>
                  <a:sym typeface="Arial"/>
                </a:rPr>
                <a:t>INVENTORY TABLET</a:t>
              </a:r>
              <a:endParaRPr sz="1100" b="0" i="0" u="none" strike="noStrike" cap="none">
                <a:solidFill>
                  <a:srgbClr val="000000"/>
                </a:solidFill>
                <a:latin typeface="Arial"/>
                <a:ea typeface="Arial"/>
                <a:cs typeface="Arial"/>
                <a:sym typeface="Arial"/>
              </a:endParaRPr>
            </a:p>
          </p:txBody>
        </p:sp>
        <p:sp>
          <p:nvSpPr>
            <p:cNvPr id="386" name="Google Shape;386;p13"/>
            <p:cNvSpPr/>
            <p:nvPr/>
          </p:nvSpPr>
          <p:spPr>
            <a:xfrm>
              <a:off x="-163830" y="1097280"/>
              <a:ext cx="581700" cy="274200"/>
            </a:xfrm>
            <a:prstGeom prst="roundRect">
              <a:avLst>
                <a:gd name="adj" fmla="val 50000"/>
              </a:avLst>
            </a:prstGeom>
            <a:gradFill>
              <a:gsLst>
                <a:gs pos="0">
                  <a:srgbClr val="FDD643"/>
                </a:gs>
                <a:gs pos="100000">
                  <a:srgbClr val="E43327"/>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aphicFrame>
        <p:nvGraphicFramePr>
          <p:cNvPr id="387" name="Google Shape;387;p13"/>
          <p:cNvGraphicFramePr/>
          <p:nvPr/>
        </p:nvGraphicFramePr>
        <p:xfrm>
          <a:off x="2188779" y="3835164"/>
          <a:ext cx="3000000" cy="3000000"/>
        </p:xfrm>
        <a:graphic>
          <a:graphicData uri="http://schemas.openxmlformats.org/drawingml/2006/table">
            <a:tbl>
              <a:tblPr firstRow="1" bandRow="1">
                <a:noFill/>
                <a:tableStyleId>{389898BA-BB56-4599-AF03-9E0C90B227C9}</a:tableStyleId>
              </a:tblPr>
              <a:tblGrid>
                <a:gridCol w="2986350">
                  <a:extLst>
                    <a:ext uri="{9D8B030D-6E8A-4147-A177-3AD203B41FA5}">
                      <a16:colId xmlns:a16="http://schemas.microsoft.com/office/drawing/2014/main" val="20000"/>
                    </a:ext>
                  </a:extLst>
                </a:gridCol>
                <a:gridCol w="2176925">
                  <a:extLst>
                    <a:ext uri="{9D8B030D-6E8A-4147-A177-3AD203B41FA5}">
                      <a16:colId xmlns:a16="http://schemas.microsoft.com/office/drawing/2014/main" val="20001"/>
                    </a:ext>
                  </a:extLst>
                </a:gridCol>
              </a:tblGrid>
              <a:tr h="29622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Item</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Monthly Pricing</a:t>
                      </a:r>
                      <a:endParaRPr sz="1400" u="none" strike="noStrike" cap="none"/>
                    </a:p>
                  </a:txBody>
                  <a:tcPr marL="91450" marR="91450" marT="45725" marB="45725"/>
                </a:tc>
                <a:extLst>
                  <a:ext uri="{0D108BD9-81ED-4DB2-BD59-A6C34878D82A}">
                    <a16:rowId xmlns:a16="http://schemas.microsoft.com/office/drawing/2014/main" val="10000"/>
                  </a:ext>
                </a:extLst>
              </a:tr>
              <a:tr h="29622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7” Inventory Tablet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$19.99/ Month</a:t>
                      </a:r>
                      <a:endParaRPr sz="1400" u="none" strike="noStrike" cap="none"/>
                    </a:p>
                  </a:txBody>
                  <a:tcPr marL="91450" marR="91450" marT="45725" marB="45725"/>
                </a:tc>
                <a:extLst>
                  <a:ext uri="{0D108BD9-81ED-4DB2-BD59-A6C34878D82A}">
                    <a16:rowId xmlns:a16="http://schemas.microsoft.com/office/drawing/2014/main" val="10001"/>
                  </a:ext>
                </a:extLst>
              </a:tr>
              <a:tr h="29622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10” Inventory Tablet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$29.99/ Month</a:t>
                      </a:r>
                      <a:endParaRPr sz="1400" u="none" strike="noStrike" cap="none"/>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1d5729da6f_0_42"/>
          <p:cNvSpPr/>
          <p:nvPr/>
        </p:nvSpPr>
        <p:spPr>
          <a:xfrm>
            <a:off x="-180023" y="264730"/>
            <a:ext cx="436200" cy="205800"/>
          </a:xfrm>
          <a:prstGeom prst="roundRect">
            <a:avLst>
              <a:gd name="adj" fmla="val 50000"/>
            </a:avLst>
          </a:prstGeom>
          <a:gradFill>
            <a:gsLst>
              <a:gs pos="0">
                <a:srgbClr val="FDD643"/>
              </a:gs>
              <a:gs pos="100000">
                <a:srgbClr val="E43327"/>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 name="Google Shape;59;g31d5729da6f_0_42"/>
          <p:cNvSpPr txBox="1"/>
          <p:nvPr/>
        </p:nvSpPr>
        <p:spPr>
          <a:xfrm>
            <a:off x="404545" y="171355"/>
            <a:ext cx="84006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400">
                <a:solidFill>
                  <a:srgbClr val="E43327"/>
                </a:solidFill>
              </a:rPr>
              <a:t>GRETA Independent “Mom &amp; Pop” Specialty Retail Stores</a:t>
            </a:r>
            <a:endParaRPr sz="2400" b="0" i="0" u="none" strike="noStrike" cap="none">
              <a:solidFill>
                <a:srgbClr val="E43327"/>
              </a:solidFill>
              <a:latin typeface="Arial"/>
              <a:ea typeface="Arial"/>
              <a:cs typeface="Arial"/>
              <a:sym typeface="Arial"/>
            </a:endParaRPr>
          </a:p>
        </p:txBody>
      </p:sp>
      <p:sp>
        <p:nvSpPr>
          <p:cNvPr id="60" name="Google Shape;60;g31d5729da6f_0_42"/>
          <p:cNvSpPr txBox="1"/>
          <p:nvPr/>
        </p:nvSpPr>
        <p:spPr>
          <a:xfrm>
            <a:off x="-180025" y="609950"/>
            <a:ext cx="7854900" cy="457800"/>
          </a:xfrm>
          <a:prstGeom prst="rect">
            <a:avLst/>
          </a:prstGeom>
          <a:noFill/>
          <a:ln>
            <a:noFill/>
          </a:ln>
        </p:spPr>
        <p:txBody>
          <a:bodyPr spcFirstLastPara="1" wrap="square" lIns="91425" tIns="91425" rIns="91425" bIns="91425" anchor="t" anchorCtr="0">
            <a:noAutofit/>
          </a:bodyPr>
          <a:lstStyle/>
          <a:p>
            <a:pPr marL="914400" lvl="1" indent="-298450" algn="l" rtl="0">
              <a:lnSpc>
                <a:spcPct val="115000"/>
              </a:lnSpc>
              <a:spcBef>
                <a:spcPts val="1200"/>
              </a:spcBef>
              <a:spcAft>
                <a:spcPts val="0"/>
              </a:spcAft>
              <a:buClr>
                <a:schemeClr val="dk1"/>
              </a:buClr>
              <a:buSzPts val="1100"/>
              <a:buChar char="○"/>
            </a:pPr>
            <a:r>
              <a:rPr lang="en" sz="1100">
                <a:solidFill>
                  <a:schemeClr val="dk1"/>
                </a:solidFill>
              </a:rPr>
              <a:t>157,000 Small Specialty Retail Stores in the US- </a:t>
            </a:r>
            <a:r>
              <a:rPr lang="en" sz="1100" u="sng">
                <a:solidFill>
                  <a:srgbClr val="1155CC"/>
                </a:solidFill>
                <a:hlinkClick r:id="rId3">
                  <a:extLst>
                    <a:ext uri="{A12FA001-AC4F-418D-AE19-62706E023703}">
                      <ahyp:hlinkClr xmlns:ahyp="http://schemas.microsoft.com/office/drawing/2018/hyperlinkcolor" val="tx"/>
                    </a:ext>
                  </a:extLst>
                </a:hlinkClick>
              </a:rPr>
              <a:t>IBIS World</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rPr>
              <a:t>Average Volume: we don't want 25k merchants competing in this space</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rPr>
              <a:t>Gourmet food stores provide a distinctive shopping experience, offering a wider range of specialty products, personalized service, and premium pricing. They prioritize their product selection, customer experience, and premium pricing above others. </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rPr>
              <a:t>Beyond the scale integrations and GRETA's ability to support these merchants; the customer loyalty created by these experiences and offerings make GRETA a perfect solution for this market. </a:t>
            </a:r>
            <a:endParaRPr sz="1100">
              <a:solidFill>
                <a:schemeClr val="dk1"/>
              </a:solidFill>
            </a:endParaRPr>
          </a:p>
          <a:p>
            <a:pPr marL="1371600" lvl="2" indent="-298450" algn="l" rtl="0">
              <a:lnSpc>
                <a:spcPct val="115000"/>
              </a:lnSpc>
              <a:spcBef>
                <a:spcPts val="0"/>
              </a:spcBef>
              <a:spcAft>
                <a:spcPts val="0"/>
              </a:spcAft>
              <a:buClr>
                <a:schemeClr val="dk1"/>
              </a:buClr>
              <a:buSzPts val="1100"/>
              <a:buChar char="■"/>
            </a:pPr>
            <a:r>
              <a:rPr lang="en" sz="1100">
                <a:solidFill>
                  <a:schemeClr val="dk1"/>
                </a:solidFill>
              </a:rPr>
              <a:t>Some Examples of Gourmet food stores include: </a:t>
            </a:r>
            <a:endParaRPr sz="1100">
              <a:solidFill>
                <a:schemeClr val="dk1"/>
              </a:solidFill>
            </a:endParaRPr>
          </a:p>
          <a:p>
            <a:pPr marL="1828800" lvl="3" indent="-298450" algn="l" rtl="0">
              <a:lnSpc>
                <a:spcPct val="115000"/>
              </a:lnSpc>
              <a:spcBef>
                <a:spcPts val="0"/>
              </a:spcBef>
              <a:spcAft>
                <a:spcPts val="0"/>
              </a:spcAft>
              <a:buClr>
                <a:schemeClr val="dk1"/>
              </a:buClr>
              <a:buSzPts val="1100"/>
              <a:buChar char="●"/>
            </a:pPr>
            <a:r>
              <a:rPr lang="en" sz="1100">
                <a:solidFill>
                  <a:schemeClr val="dk1"/>
                </a:solidFill>
              </a:rPr>
              <a:t>Gourmet Grocers</a:t>
            </a:r>
            <a:endParaRPr sz="1100">
              <a:solidFill>
                <a:schemeClr val="dk1"/>
              </a:solidFill>
            </a:endParaRPr>
          </a:p>
          <a:p>
            <a:pPr marL="1828800" lvl="3" indent="-298450" algn="l" rtl="0">
              <a:lnSpc>
                <a:spcPct val="115000"/>
              </a:lnSpc>
              <a:spcBef>
                <a:spcPts val="0"/>
              </a:spcBef>
              <a:spcAft>
                <a:spcPts val="0"/>
              </a:spcAft>
              <a:buClr>
                <a:schemeClr val="dk1"/>
              </a:buClr>
              <a:buSzPts val="1100"/>
              <a:buChar char="●"/>
            </a:pPr>
            <a:r>
              <a:rPr lang="en" sz="1100">
                <a:solidFill>
                  <a:schemeClr val="dk1"/>
                </a:solidFill>
              </a:rPr>
              <a:t>Delicatessens</a:t>
            </a:r>
            <a:endParaRPr sz="1100">
              <a:solidFill>
                <a:schemeClr val="dk1"/>
              </a:solidFill>
            </a:endParaRPr>
          </a:p>
          <a:p>
            <a:pPr marL="1828800" lvl="3" indent="-298450" algn="l" rtl="0">
              <a:lnSpc>
                <a:spcPct val="115000"/>
              </a:lnSpc>
              <a:spcBef>
                <a:spcPts val="0"/>
              </a:spcBef>
              <a:spcAft>
                <a:spcPts val="0"/>
              </a:spcAft>
              <a:buClr>
                <a:schemeClr val="dk1"/>
              </a:buClr>
              <a:buSzPts val="1100"/>
              <a:buChar char="●"/>
            </a:pPr>
            <a:r>
              <a:rPr lang="en" sz="1100">
                <a:solidFill>
                  <a:schemeClr val="dk1"/>
                </a:solidFill>
              </a:rPr>
              <a:t>Speciality Cheese Shops</a:t>
            </a:r>
            <a:endParaRPr sz="1100">
              <a:solidFill>
                <a:schemeClr val="dk1"/>
              </a:solidFill>
            </a:endParaRPr>
          </a:p>
          <a:p>
            <a:pPr marL="1828800" lvl="3" indent="-298450" algn="l" rtl="0">
              <a:lnSpc>
                <a:spcPct val="115000"/>
              </a:lnSpc>
              <a:spcBef>
                <a:spcPts val="0"/>
              </a:spcBef>
              <a:spcAft>
                <a:spcPts val="0"/>
              </a:spcAft>
              <a:buClr>
                <a:schemeClr val="dk1"/>
              </a:buClr>
              <a:buSzPts val="1100"/>
              <a:buChar char="●"/>
            </a:pPr>
            <a:r>
              <a:rPr lang="en" sz="1100">
                <a:solidFill>
                  <a:schemeClr val="dk1"/>
                </a:solidFill>
              </a:rPr>
              <a:t>Health Food Stores</a:t>
            </a:r>
            <a:endParaRPr sz="1100">
              <a:solidFill>
                <a:schemeClr val="dk1"/>
              </a:solidFill>
            </a:endParaRPr>
          </a:p>
          <a:p>
            <a:pPr marL="1828800" lvl="3" indent="-298450" algn="l" rtl="0">
              <a:lnSpc>
                <a:spcPct val="115000"/>
              </a:lnSpc>
              <a:spcBef>
                <a:spcPts val="0"/>
              </a:spcBef>
              <a:spcAft>
                <a:spcPts val="0"/>
              </a:spcAft>
              <a:buClr>
                <a:schemeClr val="dk1"/>
              </a:buClr>
              <a:buSzPts val="1100"/>
              <a:buChar char="●"/>
            </a:pPr>
            <a:r>
              <a:rPr lang="en" sz="1100">
                <a:solidFill>
                  <a:schemeClr val="dk1"/>
                </a:solidFill>
              </a:rPr>
              <a:t>Vegan and Vegetarian Grocers</a:t>
            </a:r>
            <a:endParaRPr sz="1100">
              <a:solidFill>
                <a:schemeClr val="dk1"/>
              </a:solidFill>
            </a:endParaRPr>
          </a:p>
          <a:p>
            <a:pPr marL="1828800" lvl="3" indent="-298450" algn="l" rtl="0">
              <a:lnSpc>
                <a:spcPct val="115000"/>
              </a:lnSpc>
              <a:spcBef>
                <a:spcPts val="0"/>
              </a:spcBef>
              <a:spcAft>
                <a:spcPts val="0"/>
              </a:spcAft>
              <a:buClr>
                <a:schemeClr val="dk1"/>
              </a:buClr>
              <a:buSzPts val="1100"/>
              <a:buChar char="●"/>
            </a:pPr>
            <a:r>
              <a:rPr lang="en" sz="1100">
                <a:solidFill>
                  <a:schemeClr val="dk1"/>
                </a:solidFill>
              </a:rPr>
              <a:t>Spice Shops</a:t>
            </a:r>
            <a:endParaRPr sz="1100">
              <a:solidFill>
                <a:schemeClr val="dk1"/>
              </a:solidFill>
            </a:endParaRPr>
          </a:p>
          <a:p>
            <a:pPr marL="1828800" lvl="3" indent="-298450" algn="l" rtl="0">
              <a:lnSpc>
                <a:spcPct val="115000"/>
              </a:lnSpc>
              <a:spcBef>
                <a:spcPts val="0"/>
              </a:spcBef>
              <a:spcAft>
                <a:spcPts val="0"/>
              </a:spcAft>
              <a:buClr>
                <a:schemeClr val="dk1"/>
              </a:buClr>
              <a:buSzPts val="1100"/>
              <a:buChar char="●"/>
            </a:pPr>
            <a:r>
              <a:rPr lang="en" sz="1100">
                <a:solidFill>
                  <a:schemeClr val="dk1"/>
                </a:solidFill>
              </a:rPr>
              <a:t>Candy Shops</a:t>
            </a:r>
            <a:endParaRPr sz="1100">
              <a:solidFill>
                <a:schemeClr val="dk1"/>
              </a:solidFill>
            </a:endParaRPr>
          </a:p>
          <a:p>
            <a:pPr marL="1828800" lvl="3" indent="-298450" algn="l" rtl="0">
              <a:lnSpc>
                <a:spcPct val="115000"/>
              </a:lnSpc>
              <a:spcBef>
                <a:spcPts val="0"/>
              </a:spcBef>
              <a:spcAft>
                <a:spcPts val="0"/>
              </a:spcAft>
              <a:buClr>
                <a:schemeClr val="dk1"/>
              </a:buClr>
              <a:buSzPts val="1100"/>
              <a:buChar char="●"/>
            </a:pPr>
            <a:r>
              <a:rPr lang="en" sz="1100">
                <a:solidFill>
                  <a:schemeClr val="dk1"/>
                </a:solidFill>
              </a:rPr>
              <a:t>Bakeries</a:t>
            </a:r>
            <a:endParaRPr sz="1100" b="1">
              <a:solidFill>
                <a:schemeClr val="dk1"/>
              </a:solidFill>
            </a:endParaRPr>
          </a:p>
        </p:txBody>
      </p:sp>
      <p:sp>
        <p:nvSpPr>
          <p:cNvPr id="61" name="Google Shape;61;g31d5729da6f_0_42"/>
          <p:cNvSpPr txBox="1"/>
          <p:nvPr/>
        </p:nvSpPr>
        <p:spPr>
          <a:xfrm>
            <a:off x="5006550" y="2838150"/>
            <a:ext cx="3843000" cy="45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t>Be Mindful:</a:t>
            </a:r>
            <a:r>
              <a:rPr lang="en" b="1"/>
              <a:t> Not every business in this category will be a fit. GRETA may not work for merchants processing less than 25K   </a:t>
            </a:r>
            <a:endParaRPr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grpSp>
        <p:nvGrpSpPr>
          <p:cNvPr id="392" name="Google Shape;392;g30d7d92c9c9_0_0"/>
          <p:cNvGrpSpPr/>
          <p:nvPr/>
        </p:nvGrpSpPr>
        <p:grpSpPr>
          <a:xfrm>
            <a:off x="-122872" y="195887"/>
            <a:ext cx="4299049" cy="438750"/>
            <a:chOff x="-163830" y="960236"/>
            <a:chExt cx="5732065" cy="585000"/>
          </a:xfrm>
        </p:grpSpPr>
        <p:sp>
          <p:nvSpPr>
            <p:cNvPr id="393" name="Google Shape;393;g30d7d92c9c9_0_0"/>
            <p:cNvSpPr txBox="1"/>
            <p:nvPr/>
          </p:nvSpPr>
          <p:spPr>
            <a:xfrm>
              <a:off x="689035" y="960236"/>
              <a:ext cx="4879200" cy="585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E43327"/>
                  </a:solidFill>
                  <a:latin typeface="Arial"/>
                  <a:ea typeface="Arial"/>
                  <a:cs typeface="Arial"/>
                  <a:sym typeface="Arial"/>
                </a:rPr>
                <a:t>Add on Hardware</a:t>
              </a:r>
              <a:endParaRPr sz="1100" b="0" i="0" u="none" strike="noStrike" cap="none">
                <a:solidFill>
                  <a:srgbClr val="000000"/>
                </a:solidFill>
                <a:latin typeface="Arial"/>
                <a:ea typeface="Arial"/>
                <a:cs typeface="Arial"/>
                <a:sym typeface="Arial"/>
              </a:endParaRPr>
            </a:p>
          </p:txBody>
        </p:sp>
        <p:sp>
          <p:nvSpPr>
            <p:cNvPr id="394" name="Google Shape;394;g30d7d92c9c9_0_0"/>
            <p:cNvSpPr/>
            <p:nvPr/>
          </p:nvSpPr>
          <p:spPr>
            <a:xfrm>
              <a:off x="-163830" y="1097280"/>
              <a:ext cx="581700" cy="274200"/>
            </a:xfrm>
            <a:prstGeom prst="roundRect">
              <a:avLst>
                <a:gd name="adj" fmla="val 50000"/>
              </a:avLst>
            </a:prstGeom>
            <a:gradFill>
              <a:gsLst>
                <a:gs pos="0">
                  <a:srgbClr val="FDD643"/>
                </a:gs>
                <a:gs pos="100000">
                  <a:srgbClr val="E43327"/>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95" name="Google Shape;395;g30d7d92c9c9_0_0"/>
          <p:cNvGrpSpPr/>
          <p:nvPr/>
        </p:nvGrpSpPr>
        <p:grpSpPr>
          <a:xfrm>
            <a:off x="377452" y="1560784"/>
            <a:ext cx="4937417" cy="2287117"/>
            <a:chOff x="1738325" y="829686"/>
            <a:chExt cx="6286500" cy="2914639"/>
          </a:xfrm>
        </p:grpSpPr>
        <p:pic>
          <p:nvPicPr>
            <p:cNvPr id="396" name="Google Shape;396;g30d7d92c9c9_0_0"/>
            <p:cNvPicPr preferRelativeResize="0"/>
            <p:nvPr/>
          </p:nvPicPr>
          <p:blipFill rotWithShape="1">
            <a:blip r:embed="rId3">
              <a:alphaModFix/>
            </a:blip>
            <a:srcRect/>
            <a:stretch/>
          </p:blipFill>
          <p:spPr>
            <a:xfrm>
              <a:off x="1738325" y="1820275"/>
              <a:ext cx="6286500" cy="962025"/>
            </a:xfrm>
            <a:prstGeom prst="rect">
              <a:avLst/>
            </a:prstGeom>
            <a:noFill/>
            <a:ln>
              <a:noFill/>
            </a:ln>
          </p:spPr>
        </p:pic>
        <p:pic>
          <p:nvPicPr>
            <p:cNvPr id="397" name="Google Shape;397;g30d7d92c9c9_0_0"/>
            <p:cNvPicPr preferRelativeResize="0"/>
            <p:nvPr/>
          </p:nvPicPr>
          <p:blipFill rotWithShape="1">
            <a:blip r:embed="rId4">
              <a:alphaModFix/>
            </a:blip>
            <a:srcRect/>
            <a:stretch/>
          </p:blipFill>
          <p:spPr>
            <a:xfrm>
              <a:off x="1738325" y="829686"/>
              <a:ext cx="6286500" cy="990600"/>
            </a:xfrm>
            <a:prstGeom prst="rect">
              <a:avLst/>
            </a:prstGeom>
            <a:noFill/>
            <a:ln>
              <a:noFill/>
            </a:ln>
          </p:spPr>
        </p:pic>
        <p:pic>
          <p:nvPicPr>
            <p:cNvPr id="398" name="Google Shape;398;g30d7d92c9c9_0_0"/>
            <p:cNvPicPr preferRelativeResize="0"/>
            <p:nvPr/>
          </p:nvPicPr>
          <p:blipFill rotWithShape="1">
            <a:blip r:embed="rId5">
              <a:alphaModFix/>
            </a:blip>
            <a:srcRect/>
            <a:stretch/>
          </p:blipFill>
          <p:spPr>
            <a:xfrm>
              <a:off x="1738325" y="2782300"/>
              <a:ext cx="3734400" cy="962025"/>
            </a:xfrm>
            <a:prstGeom prst="rect">
              <a:avLst/>
            </a:prstGeom>
            <a:noFill/>
            <a:ln>
              <a:noFill/>
            </a:ln>
          </p:spPr>
        </p:pic>
      </p:grpSp>
      <p:graphicFrame>
        <p:nvGraphicFramePr>
          <p:cNvPr id="399" name="Google Shape;399;g30d7d92c9c9_0_0"/>
          <p:cNvGraphicFramePr/>
          <p:nvPr/>
        </p:nvGraphicFramePr>
        <p:xfrm>
          <a:off x="5613194" y="547066"/>
          <a:ext cx="3000000" cy="3000000"/>
        </p:xfrm>
        <a:graphic>
          <a:graphicData uri="http://schemas.openxmlformats.org/drawingml/2006/table">
            <a:tbl>
              <a:tblPr firstRow="1" bandRow="1">
                <a:noFill/>
                <a:tableStyleId>{389898BA-BB56-4599-AF03-9E0C90B227C9}</a:tableStyleId>
              </a:tblPr>
              <a:tblGrid>
                <a:gridCol w="2067650">
                  <a:extLst>
                    <a:ext uri="{9D8B030D-6E8A-4147-A177-3AD203B41FA5}">
                      <a16:colId xmlns:a16="http://schemas.microsoft.com/office/drawing/2014/main" val="20000"/>
                    </a:ext>
                  </a:extLst>
                </a:gridCol>
                <a:gridCol w="1286375">
                  <a:extLst>
                    <a:ext uri="{9D8B030D-6E8A-4147-A177-3AD203B41FA5}">
                      <a16:colId xmlns:a16="http://schemas.microsoft.com/office/drawing/2014/main" val="20001"/>
                    </a:ext>
                  </a:extLst>
                </a:gridCol>
              </a:tblGrid>
              <a:tr h="232175">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t>Item</a:t>
                      </a:r>
                      <a:endParaRPr sz="1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t>Monthly Pricing</a:t>
                      </a:r>
                      <a:endParaRPr sz="1000" u="none" strike="noStrike" cap="none"/>
                    </a:p>
                  </a:txBody>
                  <a:tcPr marL="91450" marR="91450" marT="45725" marB="45725"/>
                </a:tc>
                <a:extLst>
                  <a:ext uri="{0D108BD9-81ED-4DB2-BD59-A6C34878D82A}">
                    <a16:rowId xmlns:a16="http://schemas.microsoft.com/office/drawing/2014/main" val="10000"/>
                  </a:ext>
                </a:extLst>
              </a:tr>
              <a:tr h="232175">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t>Label Printer LP1</a:t>
                      </a:r>
                      <a:endParaRPr sz="1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t>14.99/ Month</a:t>
                      </a:r>
                      <a:endParaRPr sz="1000" u="none" strike="noStrike" cap="none"/>
                    </a:p>
                  </a:txBody>
                  <a:tcPr marL="91450" marR="91450" marT="45725" marB="45725"/>
                </a:tc>
                <a:extLst>
                  <a:ext uri="{0D108BD9-81ED-4DB2-BD59-A6C34878D82A}">
                    <a16:rowId xmlns:a16="http://schemas.microsoft.com/office/drawing/2014/main" val="10001"/>
                  </a:ext>
                </a:extLst>
              </a:tr>
              <a:tr h="232175">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t>Shelf Tag Printer GA3406</a:t>
                      </a:r>
                      <a:endParaRPr sz="1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t>$9.99/ Month</a:t>
                      </a:r>
                      <a:endParaRPr sz="1000" u="none" strike="noStrike" cap="none"/>
                    </a:p>
                  </a:txBody>
                  <a:tcPr marL="91450" marR="91450" marT="45725" marB="45725"/>
                </a:tc>
                <a:extLst>
                  <a:ext uri="{0D108BD9-81ED-4DB2-BD59-A6C34878D82A}">
                    <a16:rowId xmlns:a16="http://schemas.microsoft.com/office/drawing/2014/main" val="10002"/>
                  </a:ext>
                </a:extLst>
              </a:tr>
              <a:tr h="232175">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t>USB/BT Scanner BT40D</a:t>
                      </a:r>
                      <a:endParaRPr sz="1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t>$4.99/ Month</a:t>
                      </a:r>
                      <a:endParaRPr sz="1000" u="none" strike="noStrike" cap="none"/>
                    </a:p>
                  </a:txBody>
                  <a:tcPr marL="91450" marR="91450" marT="45725" marB="45725"/>
                </a:tc>
                <a:extLst>
                  <a:ext uri="{0D108BD9-81ED-4DB2-BD59-A6C34878D82A}">
                    <a16:rowId xmlns:a16="http://schemas.microsoft.com/office/drawing/2014/main" val="10003"/>
                  </a:ext>
                </a:extLst>
              </a:tr>
              <a:tr h="232175">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t>Cash Drawer- ECH410</a:t>
                      </a:r>
                      <a:endParaRPr sz="1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t>$4.99/ Month</a:t>
                      </a:r>
                      <a:endParaRPr sz="1000" u="none" strike="noStrike" cap="none"/>
                    </a:p>
                  </a:txBody>
                  <a:tcPr marL="91450" marR="91450" marT="45725" marB="45725"/>
                </a:tc>
                <a:extLst>
                  <a:ext uri="{0D108BD9-81ED-4DB2-BD59-A6C34878D82A}">
                    <a16:rowId xmlns:a16="http://schemas.microsoft.com/office/drawing/2014/main" val="10004"/>
                  </a:ext>
                </a:extLst>
              </a:tr>
              <a:tr h="232175">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t>PAX A30</a:t>
                      </a:r>
                      <a:endParaRPr sz="1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t>$14.99/ Month</a:t>
                      </a:r>
                      <a:endParaRPr sz="1000" u="none" strike="noStrike" cap="none"/>
                    </a:p>
                  </a:txBody>
                  <a:tcPr marL="91450" marR="91450" marT="45725" marB="45725"/>
                </a:tc>
                <a:extLst>
                  <a:ext uri="{0D108BD9-81ED-4DB2-BD59-A6C34878D82A}">
                    <a16:rowId xmlns:a16="http://schemas.microsoft.com/office/drawing/2014/main" val="10005"/>
                  </a:ext>
                </a:extLst>
              </a:tr>
              <a:tr h="232175">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t>60lb Weight Scale-OS2C</a:t>
                      </a:r>
                      <a:endParaRPr sz="1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t>$29.99/ Month</a:t>
                      </a:r>
                      <a:endParaRPr sz="1000" u="none" strike="noStrike" cap="none"/>
                    </a:p>
                  </a:txBody>
                  <a:tcPr marL="91450" marR="91450" marT="45725" marB="45725"/>
                </a:tc>
                <a:extLst>
                  <a:ext uri="{0D108BD9-81ED-4DB2-BD59-A6C34878D82A}">
                    <a16:rowId xmlns:a16="http://schemas.microsoft.com/office/drawing/2014/main" val="10006"/>
                  </a:ext>
                </a:extLst>
              </a:tr>
              <a:tr h="29280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t>GRETA Digital Computer</a:t>
                      </a:r>
                      <a:endParaRPr sz="1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t>$9.99/ Month</a:t>
                      </a:r>
                      <a:endParaRPr sz="1000" u="none" strike="noStrike" cap="none"/>
                    </a:p>
                  </a:txBody>
                  <a:tcPr marL="91450" marR="91450" marT="45725" marB="45725"/>
                </a:tc>
                <a:extLst>
                  <a:ext uri="{0D108BD9-81ED-4DB2-BD59-A6C34878D82A}">
                    <a16:rowId xmlns:a16="http://schemas.microsoft.com/office/drawing/2014/main" val="10007"/>
                  </a:ext>
                </a:extLst>
              </a:tr>
              <a:tr h="29280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t>10” Inventory Tablet I17J</a:t>
                      </a:r>
                      <a:endParaRPr sz="1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t>$29.99/ Month</a:t>
                      </a:r>
                      <a:endParaRPr sz="1000" u="none" strike="noStrike" cap="none"/>
                    </a:p>
                  </a:txBody>
                  <a:tcPr marL="91450" marR="91450" marT="45725" marB="45725"/>
                </a:tc>
                <a:extLst>
                  <a:ext uri="{0D108BD9-81ED-4DB2-BD59-A6C34878D82A}">
                    <a16:rowId xmlns:a16="http://schemas.microsoft.com/office/drawing/2014/main" val="10008"/>
                  </a:ext>
                </a:extLst>
              </a:tr>
              <a:tr h="29280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t>7” Inventory Tablet I62H</a:t>
                      </a:r>
                      <a:endParaRPr sz="1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t>$19.99/ Month</a:t>
                      </a:r>
                      <a:endParaRPr sz="1000" u="none" strike="noStrike" cap="none"/>
                    </a:p>
                  </a:txBody>
                  <a:tcPr marL="91450" marR="91450" marT="45725" marB="45725"/>
                </a:tc>
                <a:extLst>
                  <a:ext uri="{0D108BD9-81ED-4DB2-BD59-A6C34878D82A}">
                    <a16:rowId xmlns:a16="http://schemas.microsoft.com/office/drawing/2014/main" val="10009"/>
                  </a:ext>
                </a:extLst>
              </a:tr>
              <a:tr h="29280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t>Extra CD Till E410I</a:t>
                      </a:r>
                      <a:endParaRPr sz="1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t>$1.99/ Month</a:t>
                      </a:r>
                      <a:endParaRPr sz="1000" u="none" strike="noStrike" cap="none"/>
                    </a:p>
                  </a:txBody>
                  <a:tcPr marL="91450" marR="91450" marT="45725" marB="45725"/>
                </a:tc>
                <a:extLst>
                  <a:ext uri="{0D108BD9-81ED-4DB2-BD59-A6C34878D82A}">
                    <a16:rowId xmlns:a16="http://schemas.microsoft.com/office/drawing/2014/main" val="10010"/>
                  </a:ext>
                </a:extLst>
              </a:tr>
              <a:tr h="29280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t>2D Barcode Scan OD</a:t>
                      </a:r>
                      <a:endParaRPr sz="1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t>$5.99/ Month</a:t>
                      </a:r>
                      <a:endParaRPr sz="1000" u="none" strike="noStrike" cap="none"/>
                    </a:p>
                  </a:txBody>
                  <a:tcPr marL="91450" marR="91450" marT="45725" marB="45725"/>
                </a:tc>
                <a:extLst>
                  <a:ext uri="{0D108BD9-81ED-4DB2-BD59-A6C34878D82A}">
                    <a16:rowId xmlns:a16="http://schemas.microsoft.com/office/drawing/2014/main" val="10011"/>
                  </a:ext>
                </a:extLst>
              </a:tr>
              <a:tr h="29280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t>2D Presentation Scan OD4600</a:t>
                      </a:r>
                      <a:endParaRPr sz="1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t>$7.99/ Month</a:t>
                      </a:r>
                      <a:endParaRPr sz="1000" u="none" strike="noStrike" cap="none"/>
                    </a:p>
                  </a:txBody>
                  <a:tcPr marL="91450" marR="91450" marT="45725" marB="45725"/>
                </a:tc>
                <a:extLst>
                  <a:ext uri="{0D108BD9-81ED-4DB2-BD59-A6C34878D82A}">
                    <a16:rowId xmlns:a16="http://schemas.microsoft.com/office/drawing/2014/main" val="10012"/>
                  </a:ext>
                </a:extLst>
              </a:tr>
              <a:tr h="29280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t>GRETA Label Print Scale TS5</a:t>
                      </a:r>
                      <a:endParaRPr sz="1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t>$49.99/ Month</a:t>
                      </a:r>
                      <a:endParaRPr sz="1000" u="none" strike="noStrike" cap="none"/>
                    </a:p>
                  </a:txBody>
                  <a:tcPr marL="91450" marR="91450" marT="45725" marB="45725"/>
                </a:tc>
                <a:extLst>
                  <a:ext uri="{0D108BD9-81ED-4DB2-BD59-A6C34878D82A}">
                    <a16:rowId xmlns:a16="http://schemas.microsoft.com/office/drawing/2014/main" val="10013"/>
                  </a:ext>
                </a:extLst>
              </a:tr>
              <a:tr h="29280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t>GRETA Label Print Scale LS5</a:t>
                      </a:r>
                      <a:endParaRPr sz="1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t>$39.99/ Month</a:t>
                      </a:r>
                      <a:endParaRPr sz="1000" u="none" strike="noStrike" cap="none"/>
                    </a:p>
                  </a:txBody>
                  <a:tcPr marL="91450" marR="91450" marT="45725" marB="45725"/>
                </a:tc>
                <a:extLst>
                  <a:ext uri="{0D108BD9-81ED-4DB2-BD59-A6C34878D82A}">
                    <a16:rowId xmlns:a16="http://schemas.microsoft.com/office/drawing/2014/main" val="10014"/>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grpSp>
        <p:nvGrpSpPr>
          <p:cNvPr id="404" name="Google Shape;404;p28"/>
          <p:cNvGrpSpPr/>
          <p:nvPr/>
        </p:nvGrpSpPr>
        <p:grpSpPr>
          <a:xfrm>
            <a:off x="-122872" y="393936"/>
            <a:ext cx="5075141" cy="438581"/>
            <a:chOff x="-163830" y="941936"/>
            <a:chExt cx="6766855" cy="584775"/>
          </a:xfrm>
        </p:grpSpPr>
        <p:sp>
          <p:nvSpPr>
            <p:cNvPr id="405" name="Google Shape;405;p28"/>
            <p:cNvSpPr txBox="1"/>
            <p:nvPr/>
          </p:nvSpPr>
          <p:spPr>
            <a:xfrm>
              <a:off x="549334" y="941936"/>
              <a:ext cx="6053691" cy="58477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chemeClr val="dk1"/>
                  </a:solidFill>
                  <a:latin typeface="Arial"/>
                  <a:ea typeface="Arial"/>
                  <a:cs typeface="Arial"/>
                  <a:sym typeface="Arial"/>
                </a:rPr>
                <a:t>BACK </a:t>
              </a:r>
              <a:r>
                <a:rPr lang="en" sz="2400" b="0" i="0" u="none" strike="noStrike" cap="none">
                  <a:solidFill>
                    <a:srgbClr val="E43327"/>
                  </a:solidFill>
                  <a:latin typeface="Arial"/>
                  <a:ea typeface="Arial"/>
                  <a:cs typeface="Arial"/>
                  <a:sym typeface="Arial"/>
                </a:rPr>
                <a:t>OFFICE</a:t>
              </a:r>
              <a:endParaRPr sz="1100" b="0" i="0" u="none" strike="noStrike" cap="none">
                <a:solidFill>
                  <a:srgbClr val="000000"/>
                </a:solidFill>
                <a:latin typeface="Arial"/>
                <a:ea typeface="Arial"/>
                <a:cs typeface="Arial"/>
                <a:sym typeface="Arial"/>
              </a:endParaRPr>
            </a:p>
          </p:txBody>
        </p:sp>
        <p:sp>
          <p:nvSpPr>
            <p:cNvPr id="406" name="Google Shape;406;p28"/>
            <p:cNvSpPr/>
            <p:nvPr/>
          </p:nvSpPr>
          <p:spPr>
            <a:xfrm>
              <a:off x="-163830" y="1097280"/>
              <a:ext cx="581676" cy="274089"/>
            </a:xfrm>
            <a:prstGeom prst="roundRect">
              <a:avLst>
                <a:gd name="adj" fmla="val 50000"/>
              </a:avLst>
            </a:pr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407" name="Google Shape;407;p28"/>
          <p:cNvGrpSpPr/>
          <p:nvPr/>
        </p:nvGrpSpPr>
        <p:grpSpPr>
          <a:xfrm>
            <a:off x="4952269" y="716011"/>
            <a:ext cx="4005826" cy="3648763"/>
            <a:chOff x="549336" y="1374551"/>
            <a:chExt cx="5341101" cy="4865017"/>
          </a:xfrm>
        </p:grpSpPr>
        <p:sp>
          <p:nvSpPr>
            <p:cNvPr id="408" name="Google Shape;408;p28"/>
            <p:cNvSpPr txBox="1"/>
            <p:nvPr/>
          </p:nvSpPr>
          <p:spPr>
            <a:xfrm>
              <a:off x="549336" y="2125662"/>
              <a:ext cx="5341101" cy="4113906"/>
            </a:xfrm>
            <a:prstGeom prst="rect">
              <a:avLst/>
            </a:prstGeom>
            <a:noFill/>
            <a:ln>
              <a:noFill/>
            </a:ln>
          </p:spPr>
          <p:txBody>
            <a:bodyPr spcFirstLastPara="1" wrap="square" lIns="68575" tIns="34275" rIns="68575" bIns="34275" anchor="t" anchorCtr="0">
              <a:spAutoFit/>
            </a:bodyPr>
            <a:lstStyle/>
            <a:p>
              <a:pPr marL="215900" marR="0" lvl="0" indent="-215900" algn="l" rtl="0">
                <a:lnSpc>
                  <a:spcPct val="100000"/>
                </a:lnSpc>
                <a:spcBef>
                  <a:spcPts val="0"/>
                </a:spcBef>
                <a:spcAft>
                  <a:spcPts val="0"/>
                </a:spcAft>
                <a:buClr>
                  <a:srgbClr val="E43327"/>
                </a:buClr>
                <a:buSzPts val="1400"/>
                <a:buFont typeface="Noto Sans Symbols"/>
                <a:buChar char="✔"/>
              </a:pPr>
              <a:r>
                <a:rPr lang="en" sz="1400" b="0" i="0" u="none" strike="noStrike" cap="none">
                  <a:solidFill>
                    <a:schemeClr val="dk1"/>
                  </a:solidFill>
                  <a:latin typeface="Arial"/>
                  <a:ea typeface="Arial"/>
                  <a:cs typeface="Arial"/>
                  <a:sym typeface="Arial"/>
                </a:rPr>
                <a:t>100% Cloud Native</a:t>
              </a:r>
              <a:endParaRPr sz="1400" b="0" i="0" u="none" strike="noStrike" cap="none">
                <a:solidFill>
                  <a:schemeClr val="dk1"/>
                </a:solidFill>
                <a:latin typeface="Arial"/>
                <a:ea typeface="Arial"/>
                <a:cs typeface="Arial"/>
                <a:sym typeface="Arial"/>
              </a:endParaRPr>
            </a:p>
            <a:p>
              <a:pPr marL="215900" marR="0" lvl="0" indent="-215900" algn="l" rtl="0">
                <a:lnSpc>
                  <a:spcPct val="100000"/>
                </a:lnSpc>
                <a:spcBef>
                  <a:spcPts val="0"/>
                </a:spcBef>
                <a:spcAft>
                  <a:spcPts val="0"/>
                </a:spcAft>
                <a:buClr>
                  <a:srgbClr val="E43327"/>
                </a:buClr>
                <a:buSzPts val="1400"/>
                <a:buFont typeface="Noto Sans Symbols"/>
                <a:buChar char="✔"/>
              </a:pPr>
              <a:r>
                <a:rPr lang="en" sz="1400" b="0" i="0" u="none" strike="noStrike" cap="none">
                  <a:solidFill>
                    <a:schemeClr val="dk1"/>
                  </a:solidFill>
                  <a:latin typeface="Arial"/>
                  <a:ea typeface="Arial"/>
                  <a:cs typeface="Arial"/>
                  <a:sym typeface="Arial"/>
                </a:rPr>
                <a:t>Multi location management</a:t>
              </a:r>
              <a:endParaRPr sz="1400" b="0" i="0" u="none" strike="noStrike" cap="none">
                <a:solidFill>
                  <a:schemeClr val="dk1"/>
                </a:solidFill>
                <a:latin typeface="Arial"/>
                <a:ea typeface="Arial"/>
                <a:cs typeface="Arial"/>
                <a:sym typeface="Arial"/>
              </a:endParaRPr>
            </a:p>
            <a:p>
              <a:pPr marL="215900" marR="0" lvl="0" indent="-215900" algn="l" rtl="0">
                <a:lnSpc>
                  <a:spcPct val="100000"/>
                </a:lnSpc>
                <a:spcBef>
                  <a:spcPts val="0"/>
                </a:spcBef>
                <a:spcAft>
                  <a:spcPts val="0"/>
                </a:spcAft>
                <a:buClr>
                  <a:srgbClr val="E43327"/>
                </a:buClr>
                <a:buSzPts val="1400"/>
                <a:buFont typeface="Noto Sans Symbols"/>
                <a:buChar char="✔"/>
              </a:pPr>
              <a:r>
                <a:rPr lang="en" sz="1400" b="0" i="0" u="none" strike="noStrike" cap="none">
                  <a:solidFill>
                    <a:schemeClr val="dk1"/>
                  </a:solidFill>
                  <a:latin typeface="Arial"/>
                  <a:ea typeface="Arial"/>
                  <a:cs typeface="Arial"/>
                  <a:sym typeface="Arial"/>
                </a:rPr>
                <a:t>Vendor Management</a:t>
              </a:r>
              <a:endParaRPr sz="1400" b="0" i="0" u="none" strike="noStrike" cap="none">
                <a:solidFill>
                  <a:schemeClr val="dk1"/>
                </a:solidFill>
                <a:latin typeface="Arial"/>
                <a:ea typeface="Arial"/>
                <a:cs typeface="Arial"/>
                <a:sym typeface="Arial"/>
              </a:endParaRPr>
            </a:p>
            <a:p>
              <a:pPr marL="215900" marR="0" lvl="0" indent="-215900" algn="l" rtl="0">
                <a:lnSpc>
                  <a:spcPct val="100000"/>
                </a:lnSpc>
                <a:spcBef>
                  <a:spcPts val="0"/>
                </a:spcBef>
                <a:spcAft>
                  <a:spcPts val="0"/>
                </a:spcAft>
                <a:buClr>
                  <a:srgbClr val="E43327"/>
                </a:buClr>
                <a:buSzPts val="1400"/>
                <a:buFont typeface="Noto Sans Symbols"/>
                <a:buChar char="✔"/>
              </a:pPr>
              <a:r>
                <a:rPr lang="en" sz="1400" b="0" i="0" u="none" strike="noStrike" cap="none">
                  <a:solidFill>
                    <a:schemeClr val="dk1"/>
                  </a:solidFill>
                  <a:latin typeface="Arial"/>
                  <a:ea typeface="Arial"/>
                  <a:cs typeface="Arial"/>
                  <a:sym typeface="Arial"/>
                </a:rPr>
                <a:t>Product Families</a:t>
              </a:r>
              <a:endParaRPr sz="1400" b="0" i="0" u="none" strike="noStrike" cap="none">
                <a:solidFill>
                  <a:schemeClr val="dk1"/>
                </a:solidFill>
                <a:latin typeface="Arial"/>
                <a:ea typeface="Arial"/>
                <a:cs typeface="Arial"/>
                <a:sym typeface="Arial"/>
              </a:endParaRPr>
            </a:p>
            <a:p>
              <a:pPr marL="215900" marR="0" lvl="0" indent="-215900" algn="l" rtl="0">
                <a:lnSpc>
                  <a:spcPct val="100000"/>
                </a:lnSpc>
                <a:spcBef>
                  <a:spcPts val="0"/>
                </a:spcBef>
                <a:spcAft>
                  <a:spcPts val="0"/>
                </a:spcAft>
                <a:buClr>
                  <a:srgbClr val="E43327"/>
                </a:buClr>
                <a:buSzPts val="1400"/>
                <a:buFont typeface="Noto Sans Symbols"/>
                <a:buChar char="✔"/>
              </a:pPr>
              <a:r>
                <a:rPr lang="en" sz="1400" b="0" i="0" u="none" strike="noStrike" cap="none">
                  <a:solidFill>
                    <a:schemeClr val="dk1"/>
                  </a:solidFill>
                  <a:latin typeface="Arial"/>
                  <a:ea typeface="Arial"/>
                  <a:cs typeface="Arial"/>
                  <a:sym typeface="Arial"/>
                </a:rPr>
                <a:t>Break Pack parenting setup</a:t>
              </a:r>
              <a:endParaRPr sz="1400" b="0" i="0" u="none" strike="noStrike" cap="none">
                <a:solidFill>
                  <a:schemeClr val="dk1"/>
                </a:solidFill>
                <a:latin typeface="Arial"/>
                <a:ea typeface="Arial"/>
                <a:cs typeface="Arial"/>
                <a:sym typeface="Arial"/>
              </a:endParaRPr>
            </a:p>
            <a:p>
              <a:pPr marL="215900" marR="0" lvl="0" indent="-215900" algn="l" rtl="0">
                <a:lnSpc>
                  <a:spcPct val="100000"/>
                </a:lnSpc>
                <a:spcBef>
                  <a:spcPts val="0"/>
                </a:spcBef>
                <a:spcAft>
                  <a:spcPts val="0"/>
                </a:spcAft>
                <a:buClr>
                  <a:srgbClr val="E43327"/>
                </a:buClr>
                <a:buSzPts val="1400"/>
                <a:buFont typeface="Noto Sans Symbols"/>
                <a:buChar char="✔"/>
              </a:pPr>
              <a:r>
                <a:rPr lang="en" sz="1400" b="0" i="0" u="none" strike="noStrike" cap="none">
                  <a:solidFill>
                    <a:schemeClr val="dk1"/>
                  </a:solidFill>
                  <a:latin typeface="Arial"/>
                  <a:ea typeface="Arial"/>
                  <a:cs typeface="Arial"/>
                  <a:sym typeface="Arial"/>
                </a:rPr>
                <a:t>Multi Location inventory management</a:t>
              </a:r>
              <a:endParaRPr sz="1400" b="0" i="0" u="none" strike="noStrike" cap="none">
                <a:solidFill>
                  <a:schemeClr val="dk1"/>
                </a:solidFill>
                <a:latin typeface="Arial"/>
                <a:ea typeface="Arial"/>
                <a:cs typeface="Arial"/>
                <a:sym typeface="Arial"/>
              </a:endParaRPr>
            </a:p>
            <a:p>
              <a:pPr marL="215900" marR="0" lvl="0" indent="-215900" algn="l" rtl="0">
                <a:lnSpc>
                  <a:spcPct val="100000"/>
                </a:lnSpc>
                <a:spcBef>
                  <a:spcPts val="0"/>
                </a:spcBef>
                <a:spcAft>
                  <a:spcPts val="0"/>
                </a:spcAft>
                <a:buClr>
                  <a:srgbClr val="E43327"/>
                </a:buClr>
                <a:buSzPts val="1400"/>
                <a:buFont typeface="Noto Sans Symbols"/>
                <a:buChar char="✔"/>
              </a:pPr>
              <a:r>
                <a:rPr lang="en" sz="1400" b="0" i="0" u="none" strike="noStrike" cap="none">
                  <a:solidFill>
                    <a:schemeClr val="dk1"/>
                  </a:solidFill>
                  <a:latin typeface="Arial"/>
                  <a:ea typeface="Arial"/>
                  <a:cs typeface="Arial"/>
                  <a:sym typeface="Arial"/>
                </a:rPr>
                <a:t>Label Design</a:t>
              </a:r>
              <a:endParaRPr sz="1400" b="0" i="0" u="none" strike="noStrike" cap="none">
                <a:solidFill>
                  <a:schemeClr val="dk1"/>
                </a:solidFill>
                <a:latin typeface="Arial"/>
                <a:ea typeface="Arial"/>
                <a:cs typeface="Arial"/>
                <a:sym typeface="Arial"/>
              </a:endParaRPr>
            </a:p>
            <a:p>
              <a:pPr marL="215900" marR="0" lvl="0" indent="-215900" algn="l" rtl="0">
                <a:lnSpc>
                  <a:spcPct val="100000"/>
                </a:lnSpc>
                <a:spcBef>
                  <a:spcPts val="0"/>
                </a:spcBef>
                <a:spcAft>
                  <a:spcPts val="0"/>
                </a:spcAft>
                <a:buClr>
                  <a:srgbClr val="E43327"/>
                </a:buClr>
                <a:buSzPts val="1400"/>
                <a:buFont typeface="Noto Sans Symbols"/>
                <a:buChar char="✔"/>
              </a:pPr>
              <a:r>
                <a:rPr lang="en" sz="1400" b="0" i="0" u="none" strike="noStrike" cap="none">
                  <a:solidFill>
                    <a:schemeClr val="dk1"/>
                  </a:solidFill>
                  <a:latin typeface="Arial"/>
                  <a:ea typeface="Arial"/>
                  <a:cs typeface="Arial"/>
                  <a:sym typeface="Arial"/>
                </a:rPr>
                <a:t>Shelf Tag Design</a:t>
              </a:r>
              <a:endParaRPr sz="1400" b="0" i="0" u="none" strike="noStrike" cap="none">
                <a:solidFill>
                  <a:schemeClr val="dk1"/>
                </a:solidFill>
                <a:latin typeface="Arial"/>
                <a:ea typeface="Arial"/>
                <a:cs typeface="Arial"/>
                <a:sym typeface="Arial"/>
              </a:endParaRPr>
            </a:p>
            <a:p>
              <a:pPr marL="215900" marR="0" lvl="0" indent="-215900" algn="l" rtl="0">
                <a:lnSpc>
                  <a:spcPct val="100000"/>
                </a:lnSpc>
                <a:spcBef>
                  <a:spcPts val="0"/>
                </a:spcBef>
                <a:spcAft>
                  <a:spcPts val="0"/>
                </a:spcAft>
                <a:buClr>
                  <a:srgbClr val="E43327"/>
                </a:buClr>
                <a:buSzPts val="1400"/>
                <a:buFont typeface="Noto Sans Symbols"/>
                <a:buChar char="✔"/>
              </a:pPr>
              <a:r>
                <a:rPr lang="en" sz="1400" b="0" i="0" u="none" strike="noStrike" cap="none">
                  <a:solidFill>
                    <a:schemeClr val="dk1"/>
                  </a:solidFill>
                  <a:latin typeface="Arial"/>
                  <a:ea typeface="Arial"/>
                  <a:cs typeface="Arial"/>
                  <a:sym typeface="Arial"/>
                </a:rPr>
                <a:t>Loyalty Program</a:t>
              </a:r>
              <a:endParaRPr sz="1400" b="0" i="0" u="none" strike="noStrike" cap="none">
                <a:solidFill>
                  <a:schemeClr val="dk1"/>
                </a:solidFill>
                <a:latin typeface="Arial"/>
                <a:ea typeface="Arial"/>
                <a:cs typeface="Arial"/>
                <a:sym typeface="Arial"/>
              </a:endParaRPr>
            </a:p>
            <a:p>
              <a:pPr marL="215900" marR="0" lvl="0" indent="-215900" algn="l" rtl="0">
                <a:lnSpc>
                  <a:spcPct val="100000"/>
                </a:lnSpc>
                <a:spcBef>
                  <a:spcPts val="0"/>
                </a:spcBef>
                <a:spcAft>
                  <a:spcPts val="0"/>
                </a:spcAft>
                <a:buClr>
                  <a:srgbClr val="E43327"/>
                </a:buClr>
                <a:buSzPts val="1400"/>
                <a:buFont typeface="Noto Sans Symbols"/>
                <a:buChar char="✔"/>
              </a:pPr>
              <a:r>
                <a:rPr lang="en" sz="1400" b="0" i="0" u="none" strike="noStrike" cap="none">
                  <a:solidFill>
                    <a:schemeClr val="dk1"/>
                  </a:solidFill>
                  <a:latin typeface="Arial"/>
                  <a:ea typeface="Arial"/>
                  <a:cs typeface="Arial"/>
                  <a:sym typeface="Arial"/>
                </a:rPr>
                <a:t>Industry Specific reporting</a:t>
              </a:r>
              <a:endParaRPr sz="1400" b="0" i="0" u="none" strike="noStrike" cap="none">
                <a:solidFill>
                  <a:schemeClr val="dk1"/>
                </a:solidFill>
                <a:latin typeface="Arial"/>
                <a:ea typeface="Arial"/>
                <a:cs typeface="Arial"/>
                <a:sym typeface="Arial"/>
              </a:endParaRPr>
            </a:p>
            <a:p>
              <a:pPr marL="215900" marR="0" lvl="0" indent="-215900" algn="l" rtl="0">
                <a:lnSpc>
                  <a:spcPct val="100000"/>
                </a:lnSpc>
                <a:spcBef>
                  <a:spcPts val="0"/>
                </a:spcBef>
                <a:spcAft>
                  <a:spcPts val="0"/>
                </a:spcAft>
                <a:buClr>
                  <a:srgbClr val="E43327"/>
                </a:buClr>
                <a:buSzPts val="1400"/>
                <a:buFont typeface="Noto Sans Symbols"/>
                <a:buChar char="✔"/>
              </a:pPr>
              <a:r>
                <a:rPr lang="en" sz="1400" b="0" i="0" u="none" strike="noStrike" cap="none">
                  <a:solidFill>
                    <a:schemeClr val="dk1"/>
                  </a:solidFill>
                  <a:latin typeface="Arial"/>
                  <a:ea typeface="Arial"/>
                  <a:cs typeface="Arial"/>
                  <a:sym typeface="Arial"/>
                </a:rPr>
                <a:t>Live Dashboards</a:t>
              </a:r>
              <a:endParaRPr sz="1400" b="0" i="0" u="none" strike="noStrike" cap="none">
                <a:solidFill>
                  <a:schemeClr val="dk1"/>
                </a:solidFill>
                <a:latin typeface="Arial"/>
                <a:ea typeface="Arial"/>
                <a:cs typeface="Arial"/>
                <a:sym typeface="Arial"/>
              </a:endParaRPr>
            </a:p>
            <a:p>
              <a:pPr marL="215900" marR="0" lvl="0" indent="-215900" algn="l" rtl="0">
                <a:lnSpc>
                  <a:spcPct val="100000"/>
                </a:lnSpc>
                <a:spcBef>
                  <a:spcPts val="0"/>
                </a:spcBef>
                <a:spcAft>
                  <a:spcPts val="0"/>
                </a:spcAft>
                <a:buClr>
                  <a:srgbClr val="E43327"/>
                </a:buClr>
                <a:buSzPts val="1400"/>
                <a:buFont typeface="Noto Sans Symbols"/>
                <a:buChar char="✔"/>
              </a:pPr>
              <a:r>
                <a:rPr lang="en" sz="1400" b="0" i="0" u="none" strike="noStrike" cap="none">
                  <a:solidFill>
                    <a:schemeClr val="dk1"/>
                  </a:solidFill>
                  <a:latin typeface="Arial"/>
                  <a:ea typeface="Arial"/>
                  <a:cs typeface="Arial"/>
                  <a:sym typeface="Arial"/>
                </a:rPr>
                <a:t>Physical Inventory Counting</a:t>
              </a:r>
              <a:endParaRPr sz="1400" b="0" i="0" u="none" strike="noStrike" cap="none">
                <a:solidFill>
                  <a:schemeClr val="dk1"/>
                </a:solidFill>
                <a:latin typeface="Arial"/>
                <a:ea typeface="Arial"/>
                <a:cs typeface="Arial"/>
                <a:sym typeface="Arial"/>
              </a:endParaRPr>
            </a:p>
            <a:p>
              <a:pPr marL="215900" marR="0" lvl="0" indent="-215900" algn="l" rtl="0">
                <a:lnSpc>
                  <a:spcPct val="100000"/>
                </a:lnSpc>
                <a:spcBef>
                  <a:spcPts val="0"/>
                </a:spcBef>
                <a:spcAft>
                  <a:spcPts val="0"/>
                </a:spcAft>
                <a:buClr>
                  <a:srgbClr val="E43327"/>
                </a:buClr>
                <a:buSzPts val="1400"/>
                <a:buFont typeface="Noto Sans Symbols"/>
                <a:buChar char="✔"/>
              </a:pPr>
              <a:r>
                <a:rPr lang="en" sz="1400" b="0" i="0" u="none" strike="noStrike" cap="none">
                  <a:solidFill>
                    <a:schemeClr val="dk1"/>
                  </a:solidFill>
                  <a:latin typeface="Arial"/>
                  <a:ea typeface="Arial"/>
                  <a:cs typeface="Arial"/>
                  <a:sym typeface="Arial"/>
                </a:rPr>
                <a:t>User Roles and Permissions</a:t>
              </a:r>
              <a:endParaRPr sz="1400" b="0" i="0" u="none" strike="noStrike" cap="none">
                <a:solidFill>
                  <a:schemeClr val="dk1"/>
                </a:solidFill>
                <a:latin typeface="Arial"/>
                <a:ea typeface="Arial"/>
                <a:cs typeface="Arial"/>
                <a:sym typeface="Arial"/>
              </a:endParaRPr>
            </a:p>
            <a:p>
              <a:pPr marL="215900" marR="0" lvl="0" indent="-215900" algn="l" rtl="0">
                <a:lnSpc>
                  <a:spcPct val="100000"/>
                </a:lnSpc>
                <a:spcBef>
                  <a:spcPts val="0"/>
                </a:spcBef>
                <a:spcAft>
                  <a:spcPts val="0"/>
                </a:spcAft>
                <a:buClr>
                  <a:srgbClr val="E43327"/>
                </a:buClr>
                <a:buSzPts val="1400"/>
                <a:buFont typeface="Noto Sans Symbols"/>
                <a:buChar char="✔"/>
              </a:pPr>
              <a:r>
                <a:rPr lang="en" sz="1400" b="0" i="0" u="none" strike="noStrike" cap="none">
                  <a:solidFill>
                    <a:schemeClr val="dk1"/>
                  </a:solidFill>
                  <a:latin typeface="Arial"/>
                  <a:ea typeface="Arial"/>
                  <a:cs typeface="Arial"/>
                  <a:sym typeface="Arial"/>
                </a:rPr>
                <a:t>And Much more.</a:t>
              </a:r>
              <a:endParaRPr sz="1400" b="0" i="0" u="none" strike="noStrike" cap="none">
                <a:solidFill>
                  <a:schemeClr val="dk1"/>
                </a:solidFill>
                <a:latin typeface="Arial"/>
                <a:ea typeface="Arial"/>
                <a:cs typeface="Arial"/>
                <a:sym typeface="Arial"/>
              </a:endParaRPr>
            </a:p>
          </p:txBody>
        </p:sp>
        <p:sp>
          <p:nvSpPr>
            <p:cNvPr id="409" name="Google Shape;409;p28"/>
            <p:cNvSpPr txBox="1"/>
            <p:nvPr/>
          </p:nvSpPr>
          <p:spPr>
            <a:xfrm>
              <a:off x="549337" y="1374551"/>
              <a:ext cx="4510344" cy="461624"/>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800" b="1" i="0" u="none" strike="noStrike" cap="none">
                  <a:solidFill>
                    <a:srgbClr val="FDD643"/>
                  </a:solidFill>
                  <a:latin typeface="Arial"/>
                  <a:ea typeface="Arial"/>
                  <a:cs typeface="Arial"/>
                  <a:sym typeface="Arial"/>
                </a:rPr>
                <a:t>Features/ Functionalities:</a:t>
              </a:r>
              <a:endParaRPr sz="1800" b="1" i="0" u="none" strike="noStrike" cap="none">
                <a:solidFill>
                  <a:srgbClr val="FDD643"/>
                </a:solidFill>
                <a:latin typeface="Arial"/>
                <a:ea typeface="Arial"/>
                <a:cs typeface="Arial"/>
                <a:sym typeface="Arial"/>
              </a:endParaRPr>
            </a:p>
          </p:txBody>
        </p:sp>
      </p:grpSp>
      <p:grpSp>
        <p:nvGrpSpPr>
          <p:cNvPr id="410" name="Google Shape;410;p28"/>
          <p:cNvGrpSpPr/>
          <p:nvPr/>
        </p:nvGrpSpPr>
        <p:grpSpPr>
          <a:xfrm>
            <a:off x="0" y="1257300"/>
            <a:ext cx="4694873" cy="3139106"/>
            <a:chOff x="478900" y="1348700"/>
            <a:chExt cx="3230325" cy="2298500"/>
          </a:xfrm>
        </p:grpSpPr>
        <p:pic>
          <p:nvPicPr>
            <p:cNvPr id="411" name="Google Shape;411;p28"/>
            <p:cNvPicPr preferRelativeResize="0"/>
            <p:nvPr/>
          </p:nvPicPr>
          <p:blipFill rotWithShape="1">
            <a:blip r:embed="rId3">
              <a:alphaModFix/>
            </a:blip>
            <a:srcRect/>
            <a:stretch/>
          </p:blipFill>
          <p:spPr>
            <a:xfrm>
              <a:off x="478900" y="1348700"/>
              <a:ext cx="3230325" cy="2298500"/>
            </a:xfrm>
            <a:prstGeom prst="rect">
              <a:avLst/>
            </a:prstGeom>
            <a:noFill/>
            <a:ln>
              <a:noFill/>
            </a:ln>
          </p:spPr>
        </p:pic>
        <p:pic>
          <p:nvPicPr>
            <p:cNvPr id="412" name="Google Shape;412;p28"/>
            <p:cNvPicPr preferRelativeResize="0"/>
            <p:nvPr/>
          </p:nvPicPr>
          <p:blipFill rotWithShape="1">
            <a:blip r:embed="rId4">
              <a:alphaModFix/>
            </a:blip>
            <a:srcRect/>
            <a:stretch/>
          </p:blipFill>
          <p:spPr>
            <a:xfrm>
              <a:off x="2348700" y="1740327"/>
              <a:ext cx="978250" cy="1580674"/>
            </a:xfrm>
            <a:prstGeom prst="rect">
              <a:avLst/>
            </a:prstGeom>
            <a:noFill/>
            <a:ln>
              <a:noFill/>
            </a:ln>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grpSp>
        <p:nvGrpSpPr>
          <p:cNvPr id="417" name="Google Shape;417;p29"/>
          <p:cNvGrpSpPr/>
          <p:nvPr/>
        </p:nvGrpSpPr>
        <p:grpSpPr>
          <a:xfrm>
            <a:off x="-122872" y="393936"/>
            <a:ext cx="6592252" cy="438581"/>
            <a:chOff x="-163830" y="941936"/>
            <a:chExt cx="8789670" cy="584775"/>
          </a:xfrm>
        </p:grpSpPr>
        <p:sp>
          <p:nvSpPr>
            <p:cNvPr id="418" name="Google Shape;418;p29"/>
            <p:cNvSpPr txBox="1"/>
            <p:nvPr/>
          </p:nvSpPr>
          <p:spPr>
            <a:xfrm>
              <a:off x="549334" y="941936"/>
              <a:ext cx="8076506" cy="58477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chemeClr val="dk1"/>
                  </a:solidFill>
                  <a:latin typeface="Arial"/>
                  <a:ea typeface="Arial"/>
                  <a:cs typeface="Arial"/>
                  <a:sym typeface="Arial"/>
                </a:rPr>
                <a:t> IMPLEMENTATION </a:t>
              </a:r>
              <a:r>
                <a:rPr lang="en" sz="2400" b="0" i="0" u="none" strike="noStrike" cap="none">
                  <a:solidFill>
                    <a:srgbClr val="E43327"/>
                  </a:solidFill>
                  <a:latin typeface="Arial"/>
                  <a:ea typeface="Arial"/>
                  <a:cs typeface="Arial"/>
                  <a:sym typeface="Arial"/>
                </a:rPr>
                <a:t>TIME FRAME</a:t>
              </a:r>
              <a:endParaRPr sz="1100" b="0" i="0" u="none" strike="noStrike" cap="none">
                <a:solidFill>
                  <a:srgbClr val="000000"/>
                </a:solidFill>
                <a:latin typeface="Arial"/>
                <a:ea typeface="Arial"/>
                <a:cs typeface="Arial"/>
                <a:sym typeface="Arial"/>
              </a:endParaRPr>
            </a:p>
          </p:txBody>
        </p:sp>
        <p:sp>
          <p:nvSpPr>
            <p:cNvPr id="419" name="Google Shape;419;p29"/>
            <p:cNvSpPr/>
            <p:nvPr/>
          </p:nvSpPr>
          <p:spPr>
            <a:xfrm>
              <a:off x="-163830" y="1097280"/>
              <a:ext cx="581676" cy="274089"/>
            </a:xfrm>
            <a:prstGeom prst="roundRect">
              <a:avLst>
                <a:gd name="adj" fmla="val 50000"/>
              </a:avLst>
            </a:pr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420" name="Google Shape;420;p29"/>
          <p:cNvGrpSpPr/>
          <p:nvPr/>
        </p:nvGrpSpPr>
        <p:grpSpPr>
          <a:xfrm>
            <a:off x="228301" y="1533628"/>
            <a:ext cx="8687399" cy="2226146"/>
            <a:chOff x="304800" y="2010728"/>
            <a:chExt cx="11583199" cy="2968194"/>
          </a:xfrm>
        </p:grpSpPr>
        <p:grpSp>
          <p:nvGrpSpPr>
            <p:cNvPr id="421" name="Google Shape;421;p29"/>
            <p:cNvGrpSpPr/>
            <p:nvPr/>
          </p:nvGrpSpPr>
          <p:grpSpPr>
            <a:xfrm>
              <a:off x="304800" y="2694845"/>
              <a:ext cx="11583199" cy="1468309"/>
              <a:chOff x="304800" y="2694845"/>
              <a:chExt cx="11583199" cy="1468309"/>
            </a:xfrm>
          </p:grpSpPr>
          <p:sp>
            <p:nvSpPr>
              <p:cNvPr id="422" name="Google Shape;422;p29"/>
              <p:cNvSpPr/>
              <p:nvPr/>
            </p:nvSpPr>
            <p:spPr>
              <a:xfrm>
                <a:off x="304800" y="3407903"/>
                <a:ext cx="11406909" cy="45719"/>
              </a:xfrm>
              <a:prstGeom prst="roundRect">
                <a:avLst>
                  <a:gd name="adj" fmla="val 50000"/>
                </a:avLst>
              </a:pr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Raleway"/>
                  <a:ea typeface="Raleway"/>
                  <a:cs typeface="Raleway"/>
                  <a:sym typeface="Raleway"/>
                </a:endParaRPr>
              </a:p>
            </p:txBody>
          </p:sp>
          <p:grpSp>
            <p:nvGrpSpPr>
              <p:cNvPr id="423" name="Google Shape;423;p29"/>
              <p:cNvGrpSpPr/>
              <p:nvPr/>
            </p:nvGrpSpPr>
            <p:grpSpPr>
              <a:xfrm rot="10800000" flipH="1">
                <a:off x="1358256" y="2694845"/>
                <a:ext cx="304808" cy="886583"/>
                <a:chOff x="2414896" y="3264903"/>
                <a:chExt cx="304808" cy="886583"/>
              </a:xfrm>
            </p:grpSpPr>
            <p:sp>
              <p:nvSpPr>
                <p:cNvPr id="424" name="Google Shape;424;p29"/>
                <p:cNvSpPr/>
                <p:nvPr/>
              </p:nvSpPr>
              <p:spPr>
                <a:xfrm>
                  <a:off x="2560951" y="3454824"/>
                  <a:ext cx="23651" cy="296011"/>
                </a:xfrm>
                <a:custGeom>
                  <a:avLst/>
                  <a:gdLst/>
                  <a:ahLst/>
                  <a:cxnLst/>
                  <a:rect l="l" t="t" r="r" b="b"/>
                  <a:pathLst>
                    <a:path w="17934" h="224461" extrusionOk="0">
                      <a:moveTo>
                        <a:pt x="0" y="0"/>
                      </a:moveTo>
                      <a:lnTo>
                        <a:pt x="0" y="44867"/>
                      </a:lnTo>
                      <a:lnTo>
                        <a:pt x="17934" y="44867"/>
                      </a:lnTo>
                      <a:lnTo>
                        <a:pt x="17934" y="0"/>
                      </a:lnTo>
                      <a:lnTo>
                        <a:pt x="0" y="0"/>
                      </a:lnTo>
                      <a:close/>
                      <a:moveTo>
                        <a:pt x="0" y="89797"/>
                      </a:moveTo>
                      <a:lnTo>
                        <a:pt x="0" y="134664"/>
                      </a:lnTo>
                      <a:lnTo>
                        <a:pt x="17934" y="134664"/>
                      </a:lnTo>
                      <a:lnTo>
                        <a:pt x="17934" y="89797"/>
                      </a:lnTo>
                      <a:lnTo>
                        <a:pt x="0" y="89797"/>
                      </a:lnTo>
                      <a:close/>
                      <a:moveTo>
                        <a:pt x="0" y="179594"/>
                      </a:moveTo>
                      <a:lnTo>
                        <a:pt x="0" y="224462"/>
                      </a:lnTo>
                      <a:lnTo>
                        <a:pt x="17934" y="224462"/>
                      </a:lnTo>
                      <a:lnTo>
                        <a:pt x="17934" y="179594"/>
                      </a:lnTo>
                      <a:lnTo>
                        <a:pt x="0" y="179594"/>
                      </a:ln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25" name="Google Shape;425;p29"/>
                <p:cNvSpPr/>
                <p:nvPr/>
              </p:nvSpPr>
              <p:spPr>
                <a:xfrm>
                  <a:off x="2560951" y="3691666"/>
                  <a:ext cx="23651" cy="296011"/>
                </a:xfrm>
                <a:custGeom>
                  <a:avLst/>
                  <a:gdLst/>
                  <a:ahLst/>
                  <a:cxnLst/>
                  <a:rect l="l" t="t" r="r" b="b"/>
                  <a:pathLst>
                    <a:path w="17934" h="224461" extrusionOk="0">
                      <a:moveTo>
                        <a:pt x="0" y="0"/>
                      </a:moveTo>
                      <a:lnTo>
                        <a:pt x="0" y="44867"/>
                      </a:lnTo>
                      <a:lnTo>
                        <a:pt x="17934" y="44867"/>
                      </a:lnTo>
                      <a:lnTo>
                        <a:pt x="17934" y="0"/>
                      </a:lnTo>
                      <a:lnTo>
                        <a:pt x="0" y="0"/>
                      </a:lnTo>
                      <a:close/>
                      <a:moveTo>
                        <a:pt x="0" y="89797"/>
                      </a:moveTo>
                      <a:lnTo>
                        <a:pt x="0" y="134664"/>
                      </a:lnTo>
                      <a:lnTo>
                        <a:pt x="17934" y="134664"/>
                      </a:lnTo>
                      <a:lnTo>
                        <a:pt x="17934" y="89797"/>
                      </a:lnTo>
                      <a:lnTo>
                        <a:pt x="0" y="89797"/>
                      </a:lnTo>
                      <a:close/>
                      <a:moveTo>
                        <a:pt x="0" y="179594"/>
                      </a:moveTo>
                      <a:lnTo>
                        <a:pt x="0" y="224462"/>
                      </a:lnTo>
                      <a:lnTo>
                        <a:pt x="17934" y="224462"/>
                      </a:lnTo>
                      <a:lnTo>
                        <a:pt x="17934" y="179594"/>
                      </a:lnTo>
                      <a:lnTo>
                        <a:pt x="0" y="179594"/>
                      </a:ln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26" name="Google Shape;426;p29"/>
                <p:cNvSpPr/>
                <p:nvPr/>
              </p:nvSpPr>
              <p:spPr>
                <a:xfrm rot="-4606435">
                  <a:off x="2495865" y="3982065"/>
                  <a:ext cx="153860" cy="153861"/>
                </a:xfrm>
                <a:custGeom>
                  <a:avLst/>
                  <a:gdLst/>
                  <a:ahLst/>
                  <a:cxnLst/>
                  <a:rect l="l" t="t" r="r" b="b"/>
                  <a:pathLst>
                    <a:path w="116670" h="116670" extrusionOk="0">
                      <a:moveTo>
                        <a:pt x="116670" y="58335"/>
                      </a:moveTo>
                      <a:cubicBezTo>
                        <a:pt x="116670" y="90553"/>
                        <a:pt x="90553" y="116670"/>
                        <a:pt x="58335" y="116670"/>
                      </a:cubicBezTo>
                      <a:cubicBezTo>
                        <a:pt x="26118" y="116670"/>
                        <a:pt x="0" y="90553"/>
                        <a:pt x="0" y="58335"/>
                      </a:cubicBezTo>
                      <a:cubicBezTo>
                        <a:pt x="0" y="26118"/>
                        <a:pt x="26118" y="0"/>
                        <a:pt x="58335" y="0"/>
                      </a:cubicBezTo>
                      <a:cubicBezTo>
                        <a:pt x="90553" y="0"/>
                        <a:pt x="116670" y="26117"/>
                        <a:pt x="116670" y="58335"/>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27" name="Google Shape;427;p29"/>
                <p:cNvSpPr/>
                <p:nvPr/>
              </p:nvSpPr>
              <p:spPr>
                <a:xfrm>
                  <a:off x="2534479" y="4020789"/>
                  <a:ext cx="76512" cy="76512"/>
                </a:xfrm>
                <a:custGeom>
                  <a:avLst/>
                  <a:gdLst/>
                  <a:ahLst/>
                  <a:cxnLst/>
                  <a:rect l="l" t="t" r="r" b="b"/>
                  <a:pathLst>
                    <a:path w="58018" h="58018" extrusionOk="0">
                      <a:moveTo>
                        <a:pt x="0" y="29009"/>
                      </a:moveTo>
                      <a:cubicBezTo>
                        <a:pt x="0" y="12963"/>
                        <a:pt x="12963" y="0"/>
                        <a:pt x="29009" y="0"/>
                      </a:cubicBezTo>
                      <a:cubicBezTo>
                        <a:pt x="45056" y="0"/>
                        <a:pt x="58019" y="12963"/>
                        <a:pt x="58019" y="29009"/>
                      </a:cubicBezTo>
                      <a:cubicBezTo>
                        <a:pt x="58019" y="45056"/>
                        <a:pt x="45056" y="58019"/>
                        <a:pt x="29009" y="58019"/>
                      </a:cubicBezTo>
                      <a:cubicBezTo>
                        <a:pt x="12963" y="58019"/>
                        <a:pt x="0" y="45056"/>
                        <a:pt x="0" y="29009"/>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grpSp>
              <p:nvGrpSpPr>
                <p:cNvPr id="428" name="Google Shape;428;p29"/>
                <p:cNvGrpSpPr/>
                <p:nvPr/>
              </p:nvGrpSpPr>
              <p:grpSpPr>
                <a:xfrm>
                  <a:off x="2414896" y="3264903"/>
                  <a:ext cx="304808" cy="304857"/>
                  <a:chOff x="1523999" y="3249073"/>
                  <a:chExt cx="231131" cy="231169"/>
                </a:xfrm>
              </p:grpSpPr>
              <p:sp>
                <p:nvSpPr>
                  <p:cNvPr id="429" name="Google Shape;429;p29"/>
                  <p:cNvSpPr/>
                  <p:nvPr/>
                </p:nvSpPr>
                <p:spPr>
                  <a:xfrm>
                    <a:off x="1595169" y="3320281"/>
                    <a:ext cx="88727" cy="88727"/>
                  </a:xfrm>
                  <a:custGeom>
                    <a:avLst/>
                    <a:gdLst/>
                    <a:ahLst/>
                    <a:cxnLst/>
                    <a:rect l="l" t="t" r="r" b="b"/>
                    <a:pathLst>
                      <a:path w="88727" h="88727" extrusionOk="0">
                        <a:moveTo>
                          <a:pt x="88727" y="44364"/>
                        </a:moveTo>
                        <a:cubicBezTo>
                          <a:pt x="88727" y="68865"/>
                          <a:pt x="68865" y="88727"/>
                          <a:pt x="44364" y="88727"/>
                        </a:cubicBezTo>
                        <a:cubicBezTo>
                          <a:pt x="19862" y="88727"/>
                          <a:pt x="0" y="68865"/>
                          <a:pt x="0" y="44364"/>
                        </a:cubicBezTo>
                        <a:cubicBezTo>
                          <a:pt x="0" y="19862"/>
                          <a:pt x="19862" y="0"/>
                          <a:pt x="44364" y="0"/>
                        </a:cubicBezTo>
                        <a:cubicBezTo>
                          <a:pt x="68865" y="0"/>
                          <a:pt x="88727" y="19862"/>
                          <a:pt x="88727" y="44364"/>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30" name="Google Shape;430;p29"/>
                  <p:cNvSpPr/>
                  <p:nvPr/>
                </p:nvSpPr>
                <p:spPr>
                  <a:xfrm>
                    <a:off x="1554518" y="3279693"/>
                    <a:ext cx="170029" cy="169966"/>
                  </a:xfrm>
                  <a:custGeom>
                    <a:avLst/>
                    <a:gdLst/>
                    <a:ahLst/>
                    <a:cxnLst/>
                    <a:rect l="l" t="t" r="r" b="b"/>
                    <a:pathLst>
                      <a:path w="170029" h="169966" extrusionOk="0">
                        <a:moveTo>
                          <a:pt x="85015" y="169967"/>
                        </a:moveTo>
                        <a:cubicBezTo>
                          <a:pt x="38134" y="169967"/>
                          <a:pt x="0" y="131833"/>
                          <a:pt x="0" y="85015"/>
                        </a:cubicBezTo>
                        <a:cubicBezTo>
                          <a:pt x="0" y="38134"/>
                          <a:pt x="38134" y="0"/>
                          <a:pt x="85015" y="0"/>
                        </a:cubicBezTo>
                        <a:cubicBezTo>
                          <a:pt x="131896" y="0"/>
                          <a:pt x="170029" y="38134"/>
                          <a:pt x="170029" y="85015"/>
                        </a:cubicBezTo>
                        <a:cubicBezTo>
                          <a:pt x="170029" y="131833"/>
                          <a:pt x="131896" y="169967"/>
                          <a:pt x="85015" y="169967"/>
                        </a:cubicBezTo>
                        <a:close/>
                        <a:moveTo>
                          <a:pt x="85015" y="7866"/>
                        </a:moveTo>
                        <a:cubicBezTo>
                          <a:pt x="42476" y="7866"/>
                          <a:pt x="7929" y="42476"/>
                          <a:pt x="7929" y="84952"/>
                        </a:cubicBezTo>
                        <a:cubicBezTo>
                          <a:pt x="7929" y="127491"/>
                          <a:pt x="42539" y="162038"/>
                          <a:pt x="85015" y="162038"/>
                        </a:cubicBezTo>
                        <a:cubicBezTo>
                          <a:pt x="127554" y="162038"/>
                          <a:pt x="162101" y="127428"/>
                          <a:pt x="162101" y="84952"/>
                        </a:cubicBezTo>
                        <a:cubicBezTo>
                          <a:pt x="162164" y="42476"/>
                          <a:pt x="127554" y="7866"/>
                          <a:pt x="85015" y="7866"/>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31" name="Google Shape;431;p29"/>
                  <p:cNvSpPr/>
                  <p:nvPr/>
                </p:nvSpPr>
                <p:spPr>
                  <a:xfrm>
                    <a:off x="1523999" y="3249073"/>
                    <a:ext cx="231131" cy="231169"/>
                  </a:xfrm>
                  <a:custGeom>
                    <a:avLst/>
                    <a:gdLst/>
                    <a:ahLst/>
                    <a:cxnLst/>
                    <a:rect l="l" t="t" r="r" b="b"/>
                    <a:pathLst>
                      <a:path w="231131" h="231169" extrusionOk="0">
                        <a:moveTo>
                          <a:pt x="115534" y="231169"/>
                        </a:moveTo>
                        <a:cubicBezTo>
                          <a:pt x="114213" y="231169"/>
                          <a:pt x="112891" y="231169"/>
                          <a:pt x="111633" y="231106"/>
                        </a:cubicBezTo>
                        <a:lnTo>
                          <a:pt x="111759" y="227142"/>
                        </a:lnTo>
                        <a:cubicBezTo>
                          <a:pt x="116919" y="227331"/>
                          <a:pt x="122268" y="227142"/>
                          <a:pt x="127302" y="226575"/>
                        </a:cubicBezTo>
                        <a:lnTo>
                          <a:pt x="127742" y="230477"/>
                        </a:lnTo>
                        <a:cubicBezTo>
                          <a:pt x="123778" y="230917"/>
                          <a:pt x="119688" y="231169"/>
                          <a:pt x="115534" y="231169"/>
                        </a:cubicBezTo>
                        <a:close/>
                        <a:moveTo>
                          <a:pt x="103578" y="230540"/>
                        </a:moveTo>
                        <a:cubicBezTo>
                          <a:pt x="98229" y="229974"/>
                          <a:pt x="92881" y="229092"/>
                          <a:pt x="87721" y="227771"/>
                        </a:cubicBezTo>
                        <a:lnTo>
                          <a:pt x="88664" y="223932"/>
                        </a:lnTo>
                        <a:cubicBezTo>
                          <a:pt x="93699" y="225191"/>
                          <a:pt x="98859" y="226072"/>
                          <a:pt x="104019" y="226575"/>
                        </a:cubicBezTo>
                        <a:lnTo>
                          <a:pt x="103578" y="230540"/>
                        </a:lnTo>
                        <a:close/>
                        <a:moveTo>
                          <a:pt x="135734" y="229407"/>
                        </a:moveTo>
                        <a:lnTo>
                          <a:pt x="135042" y="225506"/>
                        </a:lnTo>
                        <a:cubicBezTo>
                          <a:pt x="140139" y="224625"/>
                          <a:pt x="145236" y="223303"/>
                          <a:pt x="150144" y="221730"/>
                        </a:cubicBezTo>
                        <a:lnTo>
                          <a:pt x="151340" y="225443"/>
                        </a:lnTo>
                        <a:cubicBezTo>
                          <a:pt x="146306" y="227142"/>
                          <a:pt x="141020" y="228463"/>
                          <a:pt x="135734" y="229407"/>
                        </a:cubicBezTo>
                        <a:close/>
                        <a:moveTo>
                          <a:pt x="79981" y="225569"/>
                        </a:moveTo>
                        <a:cubicBezTo>
                          <a:pt x="74883" y="223932"/>
                          <a:pt x="69849" y="221919"/>
                          <a:pt x="65004" y="219528"/>
                        </a:cubicBezTo>
                        <a:lnTo>
                          <a:pt x="66703" y="216004"/>
                        </a:lnTo>
                        <a:cubicBezTo>
                          <a:pt x="71359" y="218269"/>
                          <a:pt x="76268" y="220220"/>
                          <a:pt x="81176" y="221793"/>
                        </a:cubicBezTo>
                        <a:lnTo>
                          <a:pt x="79981" y="225569"/>
                        </a:lnTo>
                        <a:close/>
                        <a:moveTo>
                          <a:pt x="158954" y="222737"/>
                        </a:moveTo>
                        <a:lnTo>
                          <a:pt x="157444" y="219087"/>
                        </a:lnTo>
                        <a:cubicBezTo>
                          <a:pt x="162226" y="217136"/>
                          <a:pt x="166946" y="214871"/>
                          <a:pt x="171414" y="212228"/>
                        </a:cubicBezTo>
                        <a:lnTo>
                          <a:pt x="173365" y="215626"/>
                        </a:lnTo>
                        <a:cubicBezTo>
                          <a:pt x="168771" y="218332"/>
                          <a:pt x="163925" y="220723"/>
                          <a:pt x="158954" y="222737"/>
                        </a:cubicBezTo>
                        <a:close/>
                        <a:moveTo>
                          <a:pt x="57893" y="215752"/>
                        </a:moveTo>
                        <a:cubicBezTo>
                          <a:pt x="53236" y="213046"/>
                          <a:pt x="48706" y="210026"/>
                          <a:pt x="44552" y="206753"/>
                        </a:cubicBezTo>
                        <a:lnTo>
                          <a:pt x="47007" y="203670"/>
                        </a:lnTo>
                        <a:cubicBezTo>
                          <a:pt x="51034" y="206816"/>
                          <a:pt x="55376" y="209774"/>
                          <a:pt x="59907" y="212354"/>
                        </a:cubicBezTo>
                        <a:lnTo>
                          <a:pt x="57893" y="215752"/>
                        </a:lnTo>
                        <a:close/>
                        <a:moveTo>
                          <a:pt x="180224" y="211410"/>
                        </a:moveTo>
                        <a:lnTo>
                          <a:pt x="178021" y="208138"/>
                        </a:lnTo>
                        <a:cubicBezTo>
                          <a:pt x="182300" y="205243"/>
                          <a:pt x="186391" y="202034"/>
                          <a:pt x="190292" y="198573"/>
                        </a:cubicBezTo>
                        <a:lnTo>
                          <a:pt x="192935" y="201530"/>
                        </a:lnTo>
                        <a:cubicBezTo>
                          <a:pt x="188908" y="205054"/>
                          <a:pt x="184629" y="208389"/>
                          <a:pt x="180224" y="211410"/>
                        </a:cubicBezTo>
                        <a:close/>
                        <a:moveTo>
                          <a:pt x="38323" y="201593"/>
                        </a:moveTo>
                        <a:cubicBezTo>
                          <a:pt x="34358" y="198006"/>
                          <a:pt x="30583" y="194105"/>
                          <a:pt x="27122" y="190015"/>
                        </a:cubicBezTo>
                        <a:lnTo>
                          <a:pt x="30142" y="187498"/>
                        </a:lnTo>
                        <a:cubicBezTo>
                          <a:pt x="33477" y="191462"/>
                          <a:pt x="37127" y="195238"/>
                          <a:pt x="40966" y="198699"/>
                        </a:cubicBezTo>
                        <a:lnTo>
                          <a:pt x="38323" y="201593"/>
                        </a:lnTo>
                        <a:close/>
                        <a:moveTo>
                          <a:pt x="198724" y="195867"/>
                        </a:moveTo>
                        <a:lnTo>
                          <a:pt x="195893" y="193098"/>
                        </a:lnTo>
                        <a:cubicBezTo>
                          <a:pt x="199479" y="189385"/>
                          <a:pt x="202877" y="185358"/>
                          <a:pt x="205898" y="181205"/>
                        </a:cubicBezTo>
                        <a:lnTo>
                          <a:pt x="209107" y="183533"/>
                        </a:lnTo>
                        <a:cubicBezTo>
                          <a:pt x="205961" y="187812"/>
                          <a:pt x="202437" y="191965"/>
                          <a:pt x="198724" y="195867"/>
                        </a:cubicBezTo>
                        <a:close/>
                        <a:moveTo>
                          <a:pt x="22150" y="183659"/>
                        </a:moveTo>
                        <a:cubicBezTo>
                          <a:pt x="19004" y="179317"/>
                          <a:pt x="16109" y="174723"/>
                          <a:pt x="13592" y="170004"/>
                        </a:cubicBezTo>
                        <a:lnTo>
                          <a:pt x="17053" y="168116"/>
                        </a:lnTo>
                        <a:cubicBezTo>
                          <a:pt x="19507" y="172647"/>
                          <a:pt x="22276" y="177115"/>
                          <a:pt x="25360" y="181268"/>
                        </a:cubicBezTo>
                        <a:lnTo>
                          <a:pt x="22150" y="183659"/>
                        </a:lnTo>
                        <a:close/>
                        <a:moveTo>
                          <a:pt x="213575" y="176800"/>
                        </a:moveTo>
                        <a:lnTo>
                          <a:pt x="210240" y="174723"/>
                        </a:lnTo>
                        <a:cubicBezTo>
                          <a:pt x="213009" y="170318"/>
                          <a:pt x="215463" y="165725"/>
                          <a:pt x="217539" y="161005"/>
                        </a:cubicBezTo>
                        <a:lnTo>
                          <a:pt x="221126" y="162578"/>
                        </a:lnTo>
                        <a:cubicBezTo>
                          <a:pt x="218987" y="167487"/>
                          <a:pt x="216407" y="172269"/>
                          <a:pt x="213575" y="176800"/>
                        </a:cubicBezTo>
                        <a:close/>
                        <a:moveTo>
                          <a:pt x="10068" y="162767"/>
                        </a:moveTo>
                        <a:cubicBezTo>
                          <a:pt x="7866" y="157859"/>
                          <a:pt x="6041" y="152762"/>
                          <a:pt x="4531" y="147665"/>
                        </a:cubicBezTo>
                        <a:lnTo>
                          <a:pt x="8306" y="146595"/>
                        </a:lnTo>
                        <a:cubicBezTo>
                          <a:pt x="9754" y="151566"/>
                          <a:pt x="11516" y="156474"/>
                          <a:pt x="13655" y="161194"/>
                        </a:cubicBezTo>
                        <a:lnTo>
                          <a:pt x="10068" y="162767"/>
                        </a:lnTo>
                        <a:close/>
                        <a:moveTo>
                          <a:pt x="224210" y="155090"/>
                        </a:moveTo>
                        <a:lnTo>
                          <a:pt x="220497" y="153706"/>
                        </a:lnTo>
                        <a:cubicBezTo>
                          <a:pt x="222259" y="148860"/>
                          <a:pt x="223706" y="143826"/>
                          <a:pt x="224776" y="138729"/>
                        </a:cubicBezTo>
                        <a:lnTo>
                          <a:pt x="228615" y="139547"/>
                        </a:lnTo>
                        <a:cubicBezTo>
                          <a:pt x="227545" y="144833"/>
                          <a:pt x="226035" y="150056"/>
                          <a:pt x="224210" y="155090"/>
                        </a:cubicBezTo>
                        <a:close/>
                        <a:moveTo>
                          <a:pt x="2517" y="139799"/>
                        </a:moveTo>
                        <a:cubicBezTo>
                          <a:pt x="1384" y="134576"/>
                          <a:pt x="629" y="129227"/>
                          <a:pt x="252" y="123878"/>
                        </a:cubicBezTo>
                        <a:lnTo>
                          <a:pt x="4216" y="123626"/>
                        </a:lnTo>
                        <a:cubicBezTo>
                          <a:pt x="4594" y="128786"/>
                          <a:pt x="5286" y="134009"/>
                          <a:pt x="6419" y="139044"/>
                        </a:cubicBezTo>
                        <a:lnTo>
                          <a:pt x="2517" y="139799"/>
                        </a:lnTo>
                        <a:close/>
                        <a:moveTo>
                          <a:pt x="229999" y="131681"/>
                        </a:moveTo>
                        <a:lnTo>
                          <a:pt x="226098" y="131115"/>
                        </a:lnTo>
                        <a:cubicBezTo>
                          <a:pt x="226790" y="126018"/>
                          <a:pt x="227167" y="120795"/>
                          <a:pt x="227167" y="115572"/>
                        </a:cubicBezTo>
                        <a:lnTo>
                          <a:pt x="231132" y="115131"/>
                        </a:lnTo>
                        <a:lnTo>
                          <a:pt x="231132" y="115572"/>
                        </a:lnTo>
                        <a:cubicBezTo>
                          <a:pt x="231132" y="120984"/>
                          <a:pt x="230754" y="126395"/>
                          <a:pt x="229999" y="131681"/>
                        </a:cubicBezTo>
                        <a:close/>
                        <a:moveTo>
                          <a:pt x="1070" y="115761"/>
                        </a:moveTo>
                        <a:lnTo>
                          <a:pt x="0" y="115698"/>
                        </a:lnTo>
                        <a:cubicBezTo>
                          <a:pt x="0" y="110286"/>
                          <a:pt x="378" y="105000"/>
                          <a:pt x="1070" y="99777"/>
                        </a:cubicBezTo>
                        <a:lnTo>
                          <a:pt x="4971" y="100280"/>
                        </a:lnTo>
                        <a:cubicBezTo>
                          <a:pt x="4279" y="105315"/>
                          <a:pt x="3901" y="110475"/>
                          <a:pt x="3901" y="115572"/>
                        </a:cubicBezTo>
                        <a:lnTo>
                          <a:pt x="1070" y="115761"/>
                        </a:lnTo>
                        <a:close/>
                        <a:moveTo>
                          <a:pt x="226916" y="107328"/>
                        </a:moveTo>
                        <a:cubicBezTo>
                          <a:pt x="226538" y="102168"/>
                          <a:pt x="225783" y="97008"/>
                          <a:pt x="224713" y="91911"/>
                        </a:cubicBezTo>
                        <a:lnTo>
                          <a:pt x="228552" y="91093"/>
                        </a:lnTo>
                        <a:cubicBezTo>
                          <a:pt x="229684" y="96316"/>
                          <a:pt x="230440" y="101728"/>
                          <a:pt x="230817" y="107014"/>
                        </a:cubicBezTo>
                        <a:lnTo>
                          <a:pt x="226916" y="107328"/>
                        </a:lnTo>
                        <a:close/>
                        <a:moveTo>
                          <a:pt x="6293" y="92603"/>
                        </a:moveTo>
                        <a:lnTo>
                          <a:pt x="2454" y="91785"/>
                        </a:lnTo>
                        <a:cubicBezTo>
                          <a:pt x="3587" y="86499"/>
                          <a:pt x="5034" y="81276"/>
                          <a:pt x="6859" y="76242"/>
                        </a:cubicBezTo>
                        <a:lnTo>
                          <a:pt x="10572" y="77564"/>
                        </a:lnTo>
                        <a:cubicBezTo>
                          <a:pt x="8810" y="82472"/>
                          <a:pt x="7362" y="87506"/>
                          <a:pt x="6293" y="92603"/>
                        </a:cubicBezTo>
                        <a:close/>
                        <a:moveTo>
                          <a:pt x="222762" y="84423"/>
                        </a:moveTo>
                        <a:cubicBezTo>
                          <a:pt x="221315" y="79451"/>
                          <a:pt x="219490" y="74543"/>
                          <a:pt x="217414" y="69824"/>
                        </a:cubicBezTo>
                        <a:lnTo>
                          <a:pt x="221000" y="68187"/>
                        </a:lnTo>
                        <a:cubicBezTo>
                          <a:pt x="223203" y="73096"/>
                          <a:pt x="225091" y="78193"/>
                          <a:pt x="226601" y="83290"/>
                        </a:cubicBezTo>
                        <a:lnTo>
                          <a:pt x="222762" y="84423"/>
                        </a:lnTo>
                        <a:close/>
                        <a:moveTo>
                          <a:pt x="13466" y="70390"/>
                        </a:moveTo>
                        <a:lnTo>
                          <a:pt x="9880" y="68817"/>
                        </a:lnTo>
                        <a:cubicBezTo>
                          <a:pt x="12019" y="63908"/>
                          <a:pt x="14599" y="59126"/>
                          <a:pt x="17431" y="54595"/>
                        </a:cubicBezTo>
                        <a:lnTo>
                          <a:pt x="20766" y="56672"/>
                        </a:lnTo>
                        <a:cubicBezTo>
                          <a:pt x="17997" y="61014"/>
                          <a:pt x="15543" y="65670"/>
                          <a:pt x="13466" y="70390"/>
                        </a:cubicBezTo>
                        <a:close/>
                        <a:moveTo>
                          <a:pt x="213953" y="62839"/>
                        </a:moveTo>
                        <a:cubicBezTo>
                          <a:pt x="211498" y="58308"/>
                          <a:pt x="208730" y="53840"/>
                          <a:pt x="205646" y="49687"/>
                        </a:cubicBezTo>
                        <a:lnTo>
                          <a:pt x="208856" y="47359"/>
                        </a:lnTo>
                        <a:cubicBezTo>
                          <a:pt x="212002" y="51701"/>
                          <a:pt x="214897" y="56294"/>
                          <a:pt x="217477" y="61014"/>
                        </a:cubicBezTo>
                        <a:lnTo>
                          <a:pt x="213953" y="62839"/>
                        </a:lnTo>
                        <a:close/>
                        <a:moveTo>
                          <a:pt x="25108" y="50190"/>
                        </a:moveTo>
                        <a:lnTo>
                          <a:pt x="21899" y="47862"/>
                        </a:lnTo>
                        <a:cubicBezTo>
                          <a:pt x="25045" y="43520"/>
                          <a:pt x="28506" y="39367"/>
                          <a:pt x="32219" y="35528"/>
                        </a:cubicBezTo>
                        <a:lnTo>
                          <a:pt x="35050" y="38234"/>
                        </a:lnTo>
                        <a:cubicBezTo>
                          <a:pt x="31527" y="41947"/>
                          <a:pt x="28128" y="45974"/>
                          <a:pt x="25108" y="50190"/>
                        </a:cubicBezTo>
                        <a:close/>
                        <a:moveTo>
                          <a:pt x="200801" y="43520"/>
                        </a:moveTo>
                        <a:cubicBezTo>
                          <a:pt x="197466" y="39556"/>
                          <a:pt x="193816" y="35780"/>
                          <a:pt x="189977" y="32382"/>
                        </a:cubicBezTo>
                        <a:lnTo>
                          <a:pt x="192620" y="29424"/>
                        </a:lnTo>
                        <a:cubicBezTo>
                          <a:pt x="196585" y="33011"/>
                          <a:pt x="200360" y="36850"/>
                          <a:pt x="203821" y="41003"/>
                        </a:cubicBezTo>
                        <a:lnTo>
                          <a:pt x="200801" y="43520"/>
                        </a:lnTo>
                        <a:close/>
                        <a:moveTo>
                          <a:pt x="40714" y="32822"/>
                        </a:moveTo>
                        <a:lnTo>
                          <a:pt x="38071" y="29865"/>
                        </a:lnTo>
                        <a:cubicBezTo>
                          <a:pt x="42035" y="26278"/>
                          <a:pt x="46314" y="22880"/>
                          <a:pt x="50719" y="19922"/>
                        </a:cubicBezTo>
                        <a:lnTo>
                          <a:pt x="52922" y="23195"/>
                        </a:lnTo>
                        <a:cubicBezTo>
                          <a:pt x="48643" y="26089"/>
                          <a:pt x="44552" y="29298"/>
                          <a:pt x="40714" y="32822"/>
                        </a:cubicBezTo>
                        <a:close/>
                        <a:moveTo>
                          <a:pt x="183999" y="27411"/>
                        </a:moveTo>
                        <a:cubicBezTo>
                          <a:pt x="179909" y="24201"/>
                          <a:pt x="175567" y="21307"/>
                          <a:pt x="171099" y="18727"/>
                        </a:cubicBezTo>
                        <a:lnTo>
                          <a:pt x="173050" y="15329"/>
                        </a:lnTo>
                        <a:cubicBezTo>
                          <a:pt x="177707" y="17972"/>
                          <a:pt x="182174" y="20992"/>
                          <a:pt x="186453" y="24327"/>
                        </a:cubicBezTo>
                        <a:lnTo>
                          <a:pt x="183999" y="27411"/>
                        </a:lnTo>
                        <a:close/>
                        <a:moveTo>
                          <a:pt x="59529" y="19041"/>
                        </a:moveTo>
                        <a:lnTo>
                          <a:pt x="57516" y="15643"/>
                        </a:lnTo>
                        <a:cubicBezTo>
                          <a:pt x="62172" y="12937"/>
                          <a:pt x="67018" y="10546"/>
                          <a:pt x="71989" y="8532"/>
                        </a:cubicBezTo>
                        <a:lnTo>
                          <a:pt x="73499" y="12182"/>
                        </a:lnTo>
                        <a:cubicBezTo>
                          <a:pt x="68654" y="14133"/>
                          <a:pt x="63997" y="16398"/>
                          <a:pt x="59529" y="19041"/>
                        </a:cubicBezTo>
                        <a:close/>
                        <a:moveTo>
                          <a:pt x="164177" y="15077"/>
                        </a:moveTo>
                        <a:cubicBezTo>
                          <a:pt x="159521" y="12812"/>
                          <a:pt x="154675" y="10861"/>
                          <a:pt x="149704" y="9288"/>
                        </a:cubicBezTo>
                        <a:lnTo>
                          <a:pt x="150900" y="5512"/>
                        </a:lnTo>
                        <a:cubicBezTo>
                          <a:pt x="155997" y="7148"/>
                          <a:pt x="161031" y="9162"/>
                          <a:pt x="165876" y="11490"/>
                        </a:cubicBezTo>
                        <a:lnTo>
                          <a:pt x="164177" y="15077"/>
                        </a:lnTo>
                        <a:close/>
                        <a:moveTo>
                          <a:pt x="80799" y="9476"/>
                        </a:moveTo>
                        <a:lnTo>
                          <a:pt x="79540" y="5764"/>
                        </a:lnTo>
                        <a:cubicBezTo>
                          <a:pt x="84637" y="4065"/>
                          <a:pt x="89923" y="2743"/>
                          <a:pt x="95146" y="1862"/>
                        </a:cubicBezTo>
                        <a:lnTo>
                          <a:pt x="95838" y="5764"/>
                        </a:lnTo>
                        <a:cubicBezTo>
                          <a:pt x="90741" y="6582"/>
                          <a:pt x="85707" y="7840"/>
                          <a:pt x="80799" y="9476"/>
                        </a:cubicBezTo>
                        <a:close/>
                        <a:moveTo>
                          <a:pt x="142216" y="7148"/>
                        </a:moveTo>
                        <a:cubicBezTo>
                          <a:pt x="137181" y="5890"/>
                          <a:pt x="132021" y="5009"/>
                          <a:pt x="126861" y="4505"/>
                        </a:cubicBezTo>
                        <a:lnTo>
                          <a:pt x="127239" y="604"/>
                        </a:lnTo>
                        <a:cubicBezTo>
                          <a:pt x="132588" y="1170"/>
                          <a:pt x="137937" y="2051"/>
                          <a:pt x="143097" y="3309"/>
                        </a:cubicBezTo>
                        <a:lnTo>
                          <a:pt x="142216" y="7148"/>
                        </a:lnTo>
                        <a:close/>
                        <a:moveTo>
                          <a:pt x="103578" y="4568"/>
                        </a:moveTo>
                        <a:lnTo>
                          <a:pt x="103138" y="667"/>
                        </a:lnTo>
                        <a:cubicBezTo>
                          <a:pt x="108424" y="100"/>
                          <a:pt x="113898" y="-89"/>
                          <a:pt x="119247" y="37"/>
                        </a:cubicBezTo>
                        <a:lnTo>
                          <a:pt x="119121" y="4002"/>
                        </a:lnTo>
                        <a:cubicBezTo>
                          <a:pt x="113961" y="3876"/>
                          <a:pt x="108738" y="4065"/>
                          <a:pt x="103578" y="4568"/>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grpSp>
          </p:grpSp>
          <p:sp>
            <p:nvSpPr>
              <p:cNvPr id="432" name="Google Shape;432;p29"/>
              <p:cNvSpPr/>
              <p:nvPr/>
            </p:nvSpPr>
            <p:spPr>
              <a:xfrm>
                <a:off x="11471439" y="3222482"/>
                <a:ext cx="416560" cy="416560"/>
              </a:xfrm>
              <a:prstGeom prst="ellipse">
                <a:avLst/>
              </a:pr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Raleway"/>
                  <a:ea typeface="Raleway"/>
                  <a:cs typeface="Raleway"/>
                  <a:sym typeface="Raleway"/>
                </a:endParaRPr>
              </a:p>
            </p:txBody>
          </p:sp>
          <p:grpSp>
            <p:nvGrpSpPr>
              <p:cNvPr id="433" name="Google Shape;433;p29"/>
              <p:cNvGrpSpPr/>
              <p:nvPr/>
            </p:nvGrpSpPr>
            <p:grpSpPr>
              <a:xfrm>
                <a:off x="3131158" y="3276571"/>
                <a:ext cx="304808" cy="886583"/>
                <a:chOff x="2414896" y="3264903"/>
                <a:chExt cx="304808" cy="886583"/>
              </a:xfrm>
            </p:grpSpPr>
            <p:sp>
              <p:nvSpPr>
                <p:cNvPr id="434" name="Google Shape;434;p29"/>
                <p:cNvSpPr/>
                <p:nvPr/>
              </p:nvSpPr>
              <p:spPr>
                <a:xfrm>
                  <a:off x="2560951" y="3454824"/>
                  <a:ext cx="23651" cy="296011"/>
                </a:xfrm>
                <a:custGeom>
                  <a:avLst/>
                  <a:gdLst/>
                  <a:ahLst/>
                  <a:cxnLst/>
                  <a:rect l="l" t="t" r="r" b="b"/>
                  <a:pathLst>
                    <a:path w="17934" h="224461" extrusionOk="0">
                      <a:moveTo>
                        <a:pt x="0" y="0"/>
                      </a:moveTo>
                      <a:lnTo>
                        <a:pt x="0" y="44867"/>
                      </a:lnTo>
                      <a:lnTo>
                        <a:pt x="17934" y="44867"/>
                      </a:lnTo>
                      <a:lnTo>
                        <a:pt x="17934" y="0"/>
                      </a:lnTo>
                      <a:lnTo>
                        <a:pt x="0" y="0"/>
                      </a:lnTo>
                      <a:close/>
                      <a:moveTo>
                        <a:pt x="0" y="89797"/>
                      </a:moveTo>
                      <a:lnTo>
                        <a:pt x="0" y="134664"/>
                      </a:lnTo>
                      <a:lnTo>
                        <a:pt x="17934" y="134664"/>
                      </a:lnTo>
                      <a:lnTo>
                        <a:pt x="17934" y="89797"/>
                      </a:lnTo>
                      <a:lnTo>
                        <a:pt x="0" y="89797"/>
                      </a:lnTo>
                      <a:close/>
                      <a:moveTo>
                        <a:pt x="0" y="179594"/>
                      </a:moveTo>
                      <a:lnTo>
                        <a:pt x="0" y="224462"/>
                      </a:lnTo>
                      <a:lnTo>
                        <a:pt x="17934" y="224462"/>
                      </a:lnTo>
                      <a:lnTo>
                        <a:pt x="17934" y="179594"/>
                      </a:lnTo>
                      <a:lnTo>
                        <a:pt x="0" y="179594"/>
                      </a:ln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35" name="Google Shape;435;p29"/>
                <p:cNvSpPr/>
                <p:nvPr/>
              </p:nvSpPr>
              <p:spPr>
                <a:xfrm>
                  <a:off x="2560951" y="3691666"/>
                  <a:ext cx="23651" cy="296011"/>
                </a:xfrm>
                <a:custGeom>
                  <a:avLst/>
                  <a:gdLst/>
                  <a:ahLst/>
                  <a:cxnLst/>
                  <a:rect l="l" t="t" r="r" b="b"/>
                  <a:pathLst>
                    <a:path w="17934" h="224461" extrusionOk="0">
                      <a:moveTo>
                        <a:pt x="0" y="0"/>
                      </a:moveTo>
                      <a:lnTo>
                        <a:pt x="0" y="44867"/>
                      </a:lnTo>
                      <a:lnTo>
                        <a:pt x="17934" y="44867"/>
                      </a:lnTo>
                      <a:lnTo>
                        <a:pt x="17934" y="0"/>
                      </a:lnTo>
                      <a:lnTo>
                        <a:pt x="0" y="0"/>
                      </a:lnTo>
                      <a:close/>
                      <a:moveTo>
                        <a:pt x="0" y="89797"/>
                      </a:moveTo>
                      <a:lnTo>
                        <a:pt x="0" y="134664"/>
                      </a:lnTo>
                      <a:lnTo>
                        <a:pt x="17934" y="134664"/>
                      </a:lnTo>
                      <a:lnTo>
                        <a:pt x="17934" y="89797"/>
                      </a:lnTo>
                      <a:lnTo>
                        <a:pt x="0" y="89797"/>
                      </a:lnTo>
                      <a:close/>
                      <a:moveTo>
                        <a:pt x="0" y="179594"/>
                      </a:moveTo>
                      <a:lnTo>
                        <a:pt x="0" y="224462"/>
                      </a:lnTo>
                      <a:lnTo>
                        <a:pt x="17934" y="224462"/>
                      </a:lnTo>
                      <a:lnTo>
                        <a:pt x="17934" y="179594"/>
                      </a:lnTo>
                      <a:lnTo>
                        <a:pt x="0" y="179594"/>
                      </a:ln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36" name="Google Shape;436;p29"/>
                <p:cNvSpPr/>
                <p:nvPr/>
              </p:nvSpPr>
              <p:spPr>
                <a:xfrm rot="-4606435">
                  <a:off x="2495865" y="3982065"/>
                  <a:ext cx="153860" cy="153861"/>
                </a:xfrm>
                <a:custGeom>
                  <a:avLst/>
                  <a:gdLst/>
                  <a:ahLst/>
                  <a:cxnLst/>
                  <a:rect l="l" t="t" r="r" b="b"/>
                  <a:pathLst>
                    <a:path w="116670" h="116670" extrusionOk="0">
                      <a:moveTo>
                        <a:pt x="116670" y="58335"/>
                      </a:moveTo>
                      <a:cubicBezTo>
                        <a:pt x="116670" y="90553"/>
                        <a:pt x="90553" y="116670"/>
                        <a:pt x="58335" y="116670"/>
                      </a:cubicBezTo>
                      <a:cubicBezTo>
                        <a:pt x="26118" y="116670"/>
                        <a:pt x="0" y="90553"/>
                        <a:pt x="0" y="58335"/>
                      </a:cubicBezTo>
                      <a:cubicBezTo>
                        <a:pt x="0" y="26118"/>
                        <a:pt x="26118" y="0"/>
                        <a:pt x="58335" y="0"/>
                      </a:cubicBezTo>
                      <a:cubicBezTo>
                        <a:pt x="90553" y="0"/>
                        <a:pt x="116670" y="26117"/>
                        <a:pt x="116670" y="58335"/>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37" name="Google Shape;437;p29"/>
                <p:cNvSpPr/>
                <p:nvPr/>
              </p:nvSpPr>
              <p:spPr>
                <a:xfrm>
                  <a:off x="2534479" y="4020789"/>
                  <a:ext cx="76512" cy="76512"/>
                </a:xfrm>
                <a:custGeom>
                  <a:avLst/>
                  <a:gdLst/>
                  <a:ahLst/>
                  <a:cxnLst/>
                  <a:rect l="l" t="t" r="r" b="b"/>
                  <a:pathLst>
                    <a:path w="58018" h="58018" extrusionOk="0">
                      <a:moveTo>
                        <a:pt x="0" y="29009"/>
                      </a:moveTo>
                      <a:cubicBezTo>
                        <a:pt x="0" y="12963"/>
                        <a:pt x="12963" y="0"/>
                        <a:pt x="29009" y="0"/>
                      </a:cubicBezTo>
                      <a:cubicBezTo>
                        <a:pt x="45056" y="0"/>
                        <a:pt x="58019" y="12963"/>
                        <a:pt x="58019" y="29009"/>
                      </a:cubicBezTo>
                      <a:cubicBezTo>
                        <a:pt x="58019" y="45056"/>
                        <a:pt x="45056" y="58019"/>
                        <a:pt x="29009" y="58019"/>
                      </a:cubicBezTo>
                      <a:cubicBezTo>
                        <a:pt x="12963" y="58019"/>
                        <a:pt x="0" y="45056"/>
                        <a:pt x="0" y="29009"/>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grpSp>
              <p:nvGrpSpPr>
                <p:cNvPr id="438" name="Google Shape;438;p29"/>
                <p:cNvGrpSpPr/>
                <p:nvPr/>
              </p:nvGrpSpPr>
              <p:grpSpPr>
                <a:xfrm>
                  <a:off x="2414896" y="3264903"/>
                  <a:ext cx="304808" cy="304857"/>
                  <a:chOff x="1523999" y="3249073"/>
                  <a:chExt cx="231131" cy="231169"/>
                </a:xfrm>
              </p:grpSpPr>
              <p:sp>
                <p:nvSpPr>
                  <p:cNvPr id="439" name="Google Shape;439;p29"/>
                  <p:cNvSpPr/>
                  <p:nvPr/>
                </p:nvSpPr>
                <p:spPr>
                  <a:xfrm>
                    <a:off x="1595169" y="3320281"/>
                    <a:ext cx="88727" cy="88727"/>
                  </a:xfrm>
                  <a:custGeom>
                    <a:avLst/>
                    <a:gdLst/>
                    <a:ahLst/>
                    <a:cxnLst/>
                    <a:rect l="l" t="t" r="r" b="b"/>
                    <a:pathLst>
                      <a:path w="88727" h="88727" extrusionOk="0">
                        <a:moveTo>
                          <a:pt x="88727" y="44364"/>
                        </a:moveTo>
                        <a:cubicBezTo>
                          <a:pt x="88727" y="68865"/>
                          <a:pt x="68865" y="88727"/>
                          <a:pt x="44364" y="88727"/>
                        </a:cubicBezTo>
                        <a:cubicBezTo>
                          <a:pt x="19862" y="88727"/>
                          <a:pt x="0" y="68865"/>
                          <a:pt x="0" y="44364"/>
                        </a:cubicBezTo>
                        <a:cubicBezTo>
                          <a:pt x="0" y="19862"/>
                          <a:pt x="19862" y="0"/>
                          <a:pt x="44364" y="0"/>
                        </a:cubicBezTo>
                        <a:cubicBezTo>
                          <a:pt x="68865" y="0"/>
                          <a:pt x="88727" y="19862"/>
                          <a:pt x="88727" y="44364"/>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40" name="Google Shape;440;p29"/>
                  <p:cNvSpPr/>
                  <p:nvPr/>
                </p:nvSpPr>
                <p:spPr>
                  <a:xfrm>
                    <a:off x="1554518" y="3279693"/>
                    <a:ext cx="170029" cy="169966"/>
                  </a:xfrm>
                  <a:custGeom>
                    <a:avLst/>
                    <a:gdLst/>
                    <a:ahLst/>
                    <a:cxnLst/>
                    <a:rect l="l" t="t" r="r" b="b"/>
                    <a:pathLst>
                      <a:path w="170029" h="169966" extrusionOk="0">
                        <a:moveTo>
                          <a:pt x="85015" y="169967"/>
                        </a:moveTo>
                        <a:cubicBezTo>
                          <a:pt x="38134" y="169967"/>
                          <a:pt x="0" y="131833"/>
                          <a:pt x="0" y="85015"/>
                        </a:cubicBezTo>
                        <a:cubicBezTo>
                          <a:pt x="0" y="38134"/>
                          <a:pt x="38134" y="0"/>
                          <a:pt x="85015" y="0"/>
                        </a:cubicBezTo>
                        <a:cubicBezTo>
                          <a:pt x="131896" y="0"/>
                          <a:pt x="170029" y="38134"/>
                          <a:pt x="170029" y="85015"/>
                        </a:cubicBezTo>
                        <a:cubicBezTo>
                          <a:pt x="170029" y="131833"/>
                          <a:pt x="131896" y="169967"/>
                          <a:pt x="85015" y="169967"/>
                        </a:cubicBezTo>
                        <a:close/>
                        <a:moveTo>
                          <a:pt x="85015" y="7866"/>
                        </a:moveTo>
                        <a:cubicBezTo>
                          <a:pt x="42476" y="7866"/>
                          <a:pt x="7929" y="42476"/>
                          <a:pt x="7929" y="84952"/>
                        </a:cubicBezTo>
                        <a:cubicBezTo>
                          <a:pt x="7929" y="127491"/>
                          <a:pt x="42539" y="162038"/>
                          <a:pt x="85015" y="162038"/>
                        </a:cubicBezTo>
                        <a:cubicBezTo>
                          <a:pt x="127554" y="162038"/>
                          <a:pt x="162101" y="127428"/>
                          <a:pt x="162101" y="84952"/>
                        </a:cubicBezTo>
                        <a:cubicBezTo>
                          <a:pt x="162164" y="42476"/>
                          <a:pt x="127554" y="7866"/>
                          <a:pt x="85015" y="7866"/>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41" name="Google Shape;441;p29"/>
                  <p:cNvSpPr/>
                  <p:nvPr/>
                </p:nvSpPr>
                <p:spPr>
                  <a:xfrm>
                    <a:off x="1523999" y="3249073"/>
                    <a:ext cx="231131" cy="231169"/>
                  </a:xfrm>
                  <a:custGeom>
                    <a:avLst/>
                    <a:gdLst/>
                    <a:ahLst/>
                    <a:cxnLst/>
                    <a:rect l="l" t="t" r="r" b="b"/>
                    <a:pathLst>
                      <a:path w="231131" h="231169" extrusionOk="0">
                        <a:moveTo>
                          <a:pt x="115534" y="231169"/>
                        </a:moveTo>
                        <a:cubicBezTo>
                          <a:pt x="114213" y="231169"/>
                          <a:pt x="112891" y="231169"/>
                          <a:pt x="111633" y="231106"/>
                        </a:cubicBezTo>
                        <a:lnTo>
                          <a:pt x="111759" y="227142"/>
                        </a:lnTo>
                        <a:cubicBezTo>
                          <a:pt x="116919" y="227331"/>
                          <a:pt x="122268" y="227142"/>
                          <a:pt x="127302" y="226575"/>
                        </a:cubicBezTo>
                        <a:lnTo>
                          <a:pt x="127742" y="230477"/>
                        </a:lnTo>
                        <a:cubicBezTo>
                          <a:pt x="123778" y="230917"/>
                          <a:pt x="119688" y="231169"/>
                          <a:pt x="115534" y="231169"/>
                        </a:cubicBezTo>
                        <a:close/>
                        <a:moveTo>
                          <a:pt x="103578" y="230540"/>
                        </a:moveTo>
                        <a:cubicBezTo>
                          <a:pt x="98229" y="229974"/>
                          <a:pt x="92881" y="229092"/>
                          <a:pt x="87721" y="227771"/>
                        </a:cubicBezTo>
                        <a:lnTo>
                          <a:pt x="88664" y="223932"/>
                        </a:lnTo>
                        <a:cubicBezTo>
                          <a:pt x="93699" y="225191"/>
                          <a:pt x="98859" y="226072"/>
                          <a:pt x="104019" y="226575"/>
                        </a:cubicBezTo>
                        <a:lnTo>
                          <a:pt x="103578" y="230540"/>
                        </a:lnTo>
                        <a:close/>
                        <a:moveTo>
                          <a:pt x="135734" y="229407"/>
                        </a:moveTo>
                        <a:lnTo>
                          <a:pt x="135042" y="225506"/>
                        </a:lnTo>
                        <a:cubicBezTo>
                          <a:pt x="140139" y="224625"/>
                          <a:pt x="145236" y="223303"/>
                          <a:pt x="150144" y="221730"/>
                        </a:cubicBezTo>
                        <a:lnTo>
                          <a:pt x="151340" y="225443"/>
                        </a:lnTo>
                        <a:cubicBezTo>
                          <a:pt x="146306" y="227142"/>
                          <a:pt x="141020" y="228463"/>
                          <a:pt x="135734" y="229407"/>
                        </a:cubicBezTo>
                        <a:close/>
                        <a:moveTo>
                          <a:pt x="79981" y="225569"/>
                        </a:moveTo>
                        <a:cubicBezTo>
                          <a:pt x="74883" y="223932"/>
                          <a:pt x="69849" y="221919"/>
                          <a:pt x="65004" y="219528"/>
                        </a:cubicBezTo>
                        <a:lnTo>
                          <a:pt x="66703" y="216004"/>
                        </a:lnTo>
                        <a:cubicBezTo>
                          <a:pt x="71359" y="218269"/>
                          <a:pt x="76268" y="220220"/>
                          <a:pt x="81176" y="221793"/>
                        </a:cubicBezTo>
                        <a:lnTo>
                          <a:pt x="79981" y="225569"/>
                        </a:lnTo>
                        <a:close/>
                        <a:moveTo>
                          <a:pt x="158954" y="222737"/>
                        </a:moveTo>
                        <a:lnTo>
                          <a:pt x="157444" y="219087"/>
                        </a:lnTo>
                        <a:cubicBezTo>
                          <a:pt x="162226" y="217136"/>
                          <a:pt x="166946" y="214871"/>
                          <a:pt x="171414" y="212228"/>
                        </a:cubicBezTo>
                        <a:lnTo>
                          <a:pt x="173365" y="215626"/>
                        </a:lnTo>
                        <a:cubicBezTo>
                          <a:pt x="168771" y="218332"/>
                          <a:pt x="163925" y="220723"/>
                          <a:pt x="158954" y="222737"/>
                        </a:cubicBezTo>
                        <a:close/>
                        <a:moveTo>
                          <a:pt x="57893" y="215752"/>
                        </a:moveTo>
                        <a:cubicBezTo>
                          <a:pt x="53236" y="213046"/>
                          <a:pt x="48706" y="210026"/>
                          <a:pt x="44552" y="206753"/>
                        </a:cubicBezTo>
                        <a:lnTo>
                          <a:pt x="47007" y="203670"/>
                        </a:lnTo>
                        <a:cubicBezTo>
                          <a:pt x="51034" y="206816"/>
                          <a:pt x="55376" y="209774"/>
                          <a:pt x="59907" y="212354"/>
                        </a:cubicBezTo>
                        <a:lnTo>
                          <a:pt x="57893" y="215752"/>
                        </a:lnTo>
                        <a:close/>
                        <a:moveTo>
                          <a:pt x="180224" y="211410"/>
                        </a:moveTo>
                        <a:lnTo>
                          <a:pt x="178021" y="208138"/>
                        </a:lnTo>
                        <a:cubicBezTo>
                          <a:pt x="182300" y="205243"/>
                          <a:pt x="186391" y="202034"/>
                          <a:pt x="190292" y="198573"/>
                        </a:cubicBezTo>
                        <a:lnTo>
                          <a:pt x="192935" y="201530"/>
                        </a:lnTo>
                        <a:cubicBezTo>
                          <a:pt x="188908" y="205054"/>
                          <a:pt x="184629" y="208389"/>
                          <a:pt x="180224" y="211410"/>
                        </a:cubicBezTo>
                        <a:close/>
                        <a:moveTo>
                          <a:pt x="38323" y="201593"/>
                        </a:moveTo>
                        <a:cubicBezTo>
                          <a:pt x="34358" y="198006"/>
                          <a:pt x="30583" y="194105"/>
                          <a:pt x="27122" y="190015"/>
                        </a:cubicBezTo>
                        <a:lnTo>
                          <a:pt x="30142" y="187498"/>
                        </a:lnTo>
                        <a:cubicBezTo>
                          <a:pt x="33477" y="191462"/>
                          <a:pt x="37127" y="195238"/>
                          <a:pt x="40966" y="198699"/>
                        </a:cubicBezTo>
                        <a:lnTo>
                          <a:pt x="38323" y="201593"/>
                        </a:lnTo>
                        <a:close/>
                        <a:moveTo>
                          <a:pt x="198724" y="195867"/>
                        </a:moveTo>
                        <a:lnTo>
                          <a:pt x="195893" y="193098"/>
                        </a:lnTo>
                        <a:cubicBezTo>
                          <a:pt x="199479" y="189385"/>
                          <a:pt x="202877" y="185358"/>
                          <a:pt x="205898" y="181205"/>
                        </a:cubicBezTo>
                        <a:lnTo>
                          <a:pt x="209107" y="183533"/>
                        </a:lnTo>
                        <a:cubicBezTo>
                          <a:pt x="205961" y="187812"/>
                          <a:pt x="202437" y="191965"/>
                          <a:pt x="198724" y="195867"/>
                        </a:cubicBezTo>
                        <a:close/>
                        <a:moveTo>
                          <a:pt x="22150" y="183659"/>
                        </a:moveTo>
                        <a:cubicBezTo>
                          <a:pt x="19004" y="179317"/>
                          <a:pt x="16109" y="174723"/>
                          <a:pt x="13592" y="170004"/>
                        </a:cubicBezTo>
                        <a:lnTo>
                          <a:pt x="17053" y="168116"/>
                        </a:lnTo>
                        <a:cubicBezTo>
                          <a:pt x="19507" y="172647"/>
                          <a:pt x="22276" y="177115"/>
                          <a:pt x="25360" y="181268"/>
                        </a:cubicBezTo>
                        <a:lnTo>
                          <a:pt x="22150" y="183659"/>
                        </a:lnTo>
                        <a:close/>
                        <a:moveTo>
                          <a:pt x="213575" y="176800"/>
                        </a:moveTo>
                        <a:lnTo>
                          <a:pt x="210240" y="174723"/>
                        </a:lnTo>
                        <a:cubicBezTo>
                          <a:pt x="213009" y="170318"/>
                          <a:pt x="215463" y="165725"/>
                          <a:pt x="217539" y="161005"/>
                        </a:cubicBezTo>
                        <a:lnTo>
                          <a:pt x="221126" y="162578"/>
                        </a:lnTo>
                        <a:cubicBezTo>
                          <a:pt x="218987" y="167487"/>
                          <a:pt x="216407" y="172269"/>
                          <a:pt x="213575" y="176800"/>
                        </a:cubicBezTo>
                        <a:close/>
                        <a:moveTo>
                          <a:pt x="10068" y="162767"/>
                        </a:moveTo>
                        <a:cubicBezTo>
                          <a:pt x="7866" y="157859"/>
                          <a:pt x="6041" y="152762"/>
                          <a:pt x="4531" y="147665"/>
                        </a:cubicBezTo>
                        <a:lnTo>
                          <a:pt x="8306" y="146595"/>
                        </a:lnTo>
                        <a:cubicBezTo>
                          <a:pt x="9754" y="151566"/>
                          <a:pt x="11516" y="156474"/>
                          <a:pt x="13655" y="161194"/>
                        </a:cubicBezTo>
                        <a:lnTo>
                          <a:pt x="10068" y="162767"/>
                        </a:lnTo>
                        <a:close/>
                        <a:moveTo>
                          <a:pt x="224210" y="155090"/>
                        </a:moveTo>
                        <a:lnTo>
                          <a:pt x="220497" y="153706"/>
                        </a:lnTo>
                        <a:cubicBezTo>
                          <a:pt x="222259" y="148860"/>
                          <a:pt x="223706" y="143826"/>
                          <a:pt x="224776" y="138729"/>
                        </a:cubicBezTo>
                        <a:lnTo>
                          <a:pt x="228615" y="139547"/>
                        </a:lnTo>
                        <a:cubicBezTo>
                          <a:pt x="227545" y="144833"/>
                          <a:pt x="226035" y="150056"/>
                          <a:pt x="224210" y="155090"/>
                        </a:cubicBezTo>
                        <a:close/>
                        <a:moveTo>
                          <a:pt x="2517" y="139799"/>
                        </a:moveTo>
                        <a:cubicBezTo>
                          <a:pt x="1384" y="134576"/>
                          <a:pt x="629" y="129227"/>
                          <a:pt x="252" y="123878"/>
                        </a:cubicBezTo>
                        <a:lnTo>
                          <a:pt x="4216" y="123626"/>
                        </a:lnTo>
                        <a:cubicBezTo>
                          <a:pt x="4594" y="128786"/>
                          <a:pt x="5286" y="134009"/>
                          <a:pt x="6419" y="139044"/>
                        </a:cubicBezTo>
                        <a:lnTo>
                          <a:pt x="2517" y="139799"/>
                        </a:lnTo>
                        <a:close/>
                        <a:moveTo>
                          <a:pt x="229999" y="131681"/>
                        </a:moveTo>
                        <a:lnTo>
                          <a:pt x="226098" y="131115"/>
                        </a:lnTo>
                        <a:cubicBezTo>
                          <a:pt x="226790" y="126018"/>
                          <a:pt x="227167" y="120795"/>
                          <a:pt x="227167" y="115572"/>
                        </a:cubicBezTo>
                        <a:lnTo>
                          <a:pt x="231132" y="115131"/>
                        </a:lnTo>
                        <a:lnTo>
                          <a:pt x="231132" y="115572"/>
                        </a:lnTo>
                        <a:cubicBezTo>
                          <a:pt x="231132" y="120984"/>
                          <a:pt x="230754" y="126395"/>
                          <a:pt x="229999" y="131681"/>
                        </a:cubicBezTo>
                        <a:close/>
                        <a:moveTo>
                          <a:pt x="1070" y="115761"/>
                        </a:moveTo>
                        <a:lnTo>
                          <a:pt x="0" y="115698"/>
                        </a:lnTo>
                        <a:cubicBezTo>
                          <a:pt x="0" y="110286"/>
                          <a:pt x="378" y="105000"/>
                          <a:pt x="1070" y="99777"/>
                        </a:cubicBezTo>
                        <a:lnTo>
                          <a:pt x="4971" y="100280"/>
                        </a:lnTo>
                        <a:cubicBezTo>
                          <a:pt x="4279" y="105315"/>
                          <a:pt x="3901" y="110475"/>
                          <a:pt x="3901" y="115572"/>
                        </a:cubicBezTo>
                        <a:lnTo>
                          <a:pt x="1070" y="115761"/>
                        </a:lnTo>
                        <a:close/>
                        <a:moveTo>
                          <a:pt x="226916" y="107328"/>
                        </a:moveTo>
                        <a:cubicBezTo>
                          <a:pt x="226538" y="102168"/>
                          <a:pt x="225783" y="97008"/>
                          <a:pt x="224713" y="91911"/>
                        </a:cubicBezTo>
                        <a:lnTo>
                          <a:pt x="228552" y="91093"/>
                        </a:lnTo>
                        <a:cubicBezTo>
                          <a:pt x="229684" y="96316"/>
                          <a:pt x="230440" y="101728"/>
                          <a:pt x="230817" y="107014"/>
                        </a:cubicBezTo>
                        <a:lnTo>
                          <a:pt x="226916" y="107328"/>
                        </a:lnTo>
                        <a:close/>
                        <a:moveTo>
                          <a:pt x="6293" y="92603"/>
                        </a:moveTo>
                        <a:lnTo>
                          <a:pt x="2454" y="91785"/>
                        </a:lnTo>
                        <a:cubicBezTo>
                          <a:pt x="3587" y="86499"/>
                          <a:pt x="5034" y="81276"/>
                          <a:pt x="6859" y="76242"/>
                        </a:cubicBezTo>
                        <a:lnTo>
                          <a:pt x="10572" y="77564"/>
                        </a:lnTo>
                        <a:cubicBezTo>
                          <a:pt x="8810" y="82472"/>
                          <a:pt x="7362" y="87506"/>
                          <a:pt x="6293" y="92603"/>
                        </a:cubicBezTo>
                        <a:close/>
                        <a:moveTo>
                          <a:pt x="222762" y="84423"/>
                        </a:moveTo>
                        <a:cubicBezTo>
                          <a:pt x="221315" y="79451"/>
                          <a:pt x="219490" y="74543"/>
                          <a:pt x="217414" y="69824"/>
                        </a:cubicBezTo>
                        <a:lnTo>
                          <a:pt x="221000" y="68187"/>
                        </a:lnTo>
                        <a:cubicBezTo>
                          <a:pt x="223203" y="73096"/>
                          <a:pt x="225091" y="78193"/>
                          <a:pt x="226601" y="83290"/>
                        </a:cubicBezTo>
                        <a:lnTo>
                          <a:pt x="222762" y="84423"/>
                        </a:lnTo>
                        <a:close/>
                        <a:moveTo>
                          <a:pt x="13466" y="70390"/>
                        </a:moveTo>
                        <a:lnTo>
                          <a:pt x="9880" y="68817"/>
                        </a:lnTo>
                        <a:cubicBezTo>
                          <a:pt x="12019" y="63908"/>
                          <a:pt x="14599" y="59126"/>
                          <a:pt x="17431" y="54595"/>
                        </a:cubicBezTo>
                        <a:lnTo>
                          <a:pt x="20766" y="56672"/>
                        </a:lnTo>
                        <a:cubicBezTo>
                          <a:pt x="17997" y="61014"/>
                          <a:pt x="15543" y="65670"/>
                          <a:pt x="13466" y="70390"/>
                        </a:cubicBezTo>
                        <a:close/>
                        <a:moveTo>
                          <a:pt x="213953" y="62839"/>
                        </a:moveTo>
                        <a:cubicBezTo>
                          <a:pt x="211498" y="58308"/>
                          <a:pt x="208730" y="53840"/>
                          <a:pt x="205646" y="49687"/>
                        </a:cubicBezTo>
                        <a:lnTo>
                          <a:pt x="208856" y="47359"/>
                        </a:lnTo>
                        <a:cubicBezTo>
                          <a:pt x="212002" y="51701"/>
                          <a:pt x="214897" y="56294"/>
                          <a:pt x="217477" y="61014"/>
                        </a:cubicBezTo>
                        <a:lnTo>
                          <a:pt x="213953" y="62839"/>
                        </a:lnTo>
                        <a:close/>
                        <a:moveTo>
                          <a:pt x="25108" y="50190"/>
                        </a:moveTo>
                        <a:lnTo>
                          <a:pt x="21899" y="47862"/>
                        </a:lnTo>
                        <a:cubicBezTo>
                          <a:pt x="25045" y="43520"/>
                          <a:pt x="28506" y="39367"/>
                          <a:pt x="32219" y="35528"/>
                        </a:cubicBezTo>
                        <a:lnTo>
                          <a:pt x="35050" y="38234"/>
                        </a:lnTo>
                        <a:cubicBezTo>
                          <a:pt x="31527" y="41947"/>
                          <a:pt x="28128" y="45974"/>
                          <a:pt x="25108" y="50190"/>
                        </a:cubicBezTo>
                        <a:close/>
                        <a:moveTo>
                          <a:pt x="200801" y="43520"/>
                        </a:moveTo>
                        <a:cubicBezTo>
                          <a:pt x="197466" y="39556"/>
                          <a:pt x="193816" y="35780"/>
                          <a:pt x="189977" y="32382"/>
                        </a:cubicBezTo>
                        <a:lnTo>
                          <a:pt x="192620" y="29424"/>
                        </a:lnTo>
                        <a:cubicBezTo>
                          <a:pt x="196585" y="33011"/>
                          <a:pt x="200360" y="36850"/>
                          <a:pt x="203821" y="41003"/>
                        </a:cubicBezTo>
                        <a:lnTo>
                          <a:pt x="200801" y="43520"/>
                        </a:lnTo>
                        <a:close/>
                        <a:moveTo>
                          <a:pt x="40714" y="32822"/>
                        </a:moveTo>
                        <a:lnTo>
                          <a:pt x="38071" y="29865"/>
                        </a:lnTo>
                        <a:cubicBezTo>
                          <a:pt x="42035" y="26278"/>
                          <a:pt x="46314" y="22880"/>
                          <a:pt x="50719" y="19922"/>
                        </a:cubicBezTo>
                        <a:lnTo>
                          <a:pt x="52922" y="23195"/>
                        </a:lnTo>
                        <a:cubicBezTo>
                          <a:pt x="48643" y="26089"/>
                          <a:pt x="44552" y="29298"/>
                          <a:pt x="40714" y="32822"/>
                        </a:cubicBezTo>
                        <a:close/>
                        <a:moveTo>
                          <a:pt x="183999" y="27411"/>
                        </a:moveTo>
                        <a:cubicBezTo>
                          <a:pt x="179909" y="24201"/>
                          <a:pt x="175567" y="21307"/>
                          <a:pt x="171099" y="18727"/>
                        </a:cubicBezTo>
                        <a:lnTo>
                          <a:pt x="173050" y="15329"/>
                        </a:lnTo>
                        <a:cubicBezTo>
                          <a:pt x="177707" y="17972"/>
                          <a:pt x="182174" y="20992"/>
                          <a:pt x="186453" y="24327"/>
                        </a:cubicBezTo>
                        <a:lnTo>
                          <a:pt x="183999" y="27411"/>
                        </a:lnTo>
                        <a:close/>
                        <a:moveTo>
                          <a:pt x="59529" y="19041"/>
                        </a:moveTo>
                        <a:lnTo>
                          <a:pt x="57516" y="15643"/>
                        </a:lnTo>
                        <a:cubicBezTo>
                          <a:pt x="62172" y="12937"/>
                          <a:pt x="67018" y="10546"/>
                          <a:pt x="71989" y="8532"/>
                        </a:cubicBezTo>
                        <a:lnTo>
                          <a:pt x="73499" y="12182"/>
                        </a:lnTo>
                        <a:cubicBezTo>
                          <a:pt x="68654" y="14133"/>
                          <a:pt x="63997" y="16398"/>
                          <a:pt x="59529" y="19041"/>
                        </a:cubicBezTo>
                        <a:close/>
                        <a:moveTo>
                          <a:pt x="164177" y="15077"/>
                        </a:moveTo>
                        <a:cubicBezTo>
                          <a:pt x="159521" y="12812"/>
                          <a:pt x="154675" y="10861"/>
                          <a:pt x="149704" y="9288"/>
                        </a:cubicBezTo>
                        <a:lnTo>
                          <a:pt x="150900" y="5512"/>
                        </a:lnTo>
                        <a:cubicBezTo>
                          <a:pt x="155997" y="7148"/>
                          <a:pt x="161031" y="9162"/>
                          <a:pt x="165876" y="11490"/>
                        </a:cubicBezTo>
                        <a:lnTo>
                          <a:pt x="164177" y="15077"/>
                        </a:lnTo>
                        <a:close/>
                        <a:moveTo>
                          <a:pt x="80799" y="9476"/>
                        </a:moveTo>
                        <a:lnTo>
                          <a:pt x="79540" y="5764"/>
                        </a:lnTo>
                        <a:cubicBezTo>
                          <a:pt x="84637" y="4065"/>
                          <a:pt x="89923" y="2743"/>
                          <a:pt x="95146" y="1862"/>
                        </a:cubicBezTo>
                        <a:lnTo>
                          <a:pt x="95838" y="5764"/>
                        </a:lnTo>
                        <a:cubicBezTo>
                          <a:pt x="90741" y="6582"/>
                          <a:pt x="85707" y="7840"/>
                          <a:pt x="80799" y="9476"/>
                        </a:cubicBezTo>
                        <a:close/>
                        <a:moveTo>
                          <a:pt x="142216" y="7148"/>
                        </a:moveTo>
                        <a:cubicBezTo>
                          <a:pt x="137181" y="5890"/>
                          <a:pt x="132021" y="5009"/>
                          <a:pt x="126861" y="4505"/>
                        </a:cubicBezTo>
                        <a:lnTo>
                          <a:pt x="127239" y="604"/>
                        </a:lnTo>
                        <a:cubicBezTo>
                          <a:pt x="132588" y="1170"/>
                          <a:pt x="137937" y="2051"/>
                          <a:pt x="143097" y="3309"/>
                        </a:cubicBezTo>
                        <a:lnTo>
                          <a:pt x="142216" y="7148"/>
                        </a:lnTo>
                        <a:close/>
                        <a:moveTo>
                          <a:pt x="103578" y="4568"/>
                        </a:moveTo>
                        <a:lnTo>
                          <a:pt x="103138" y="667"/>
                        </a:lnTo>
                        <a:cubicBezTo>
                          <a:pt x="108424" y="100"/>
                          <a:pt x="113898" y="-89"/>
                          <a:pt x="119247" y="37"/>
                        </a:cubicBezTo>
                        <a:lnTo>
                          <a:pt x="119121" y="4002"/>
                        </a:lnTo>
                        <a:cubicBezTo>
                          <a:pt x="113961" y="3876"/>
                          <a:pt x="108738" y="4065"/>
                          <a:pt x="103578" y="4568"/>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grpSp>
          </p:grpSp>
          <p:grpSp>
            <p:nvGrpSpPr>
              <p:cNvPr id="442" name="Google Shape;442;p29"/>
              <p:cNvGrpSpPr/>
              <p:nvPr/>
            </p:nvGrpSpPr>
            <p:grpSpPr>
              <a:xfrm rot="10800000" flipH="1">
                <a:off x="4904060" y="2694845"/>
                <a:ext cx="304808" cy="886583"/>
                <a:chOff x="2414896" y="3264903"/>
                <a:chExt cx="304808" cy="886583"/>
              </a:xfrm>
            </p:grpSpPr>
            <p:sp>
              <p:nvSpPr>
                <p:cNvPr id="443" name="Google Shape;443;p29"/>
                <p:cNvSpPr/>
                <p:nvPr/>
              </p:nvSpPr>
              <p:spPr>
                <a:xfrm>
                  <a:off x="2560951" y="3454824"/>
                  <a:ext cx="23651" cy="296011"/>
                </a:xfrm>
                <a:custGeom>
                  <a:avLst/>
                  <a:gdLst/>
                  <a:ahLst/>
                  <a:cxnLst/>
                  <a:rect l="l" t="t" r="r" b="b"/>
                  <a:pathLst>
                    <a:path w="17934" h="224461" extrusionOk="0">
                      <a:moveTo>
                        <a:pt x="0" y="0"/>
                      </a:moveTo>
                      <a:lnTo>
                        <a:pt x="0" y="44867"/>
                      </a:lnTo>
                      <a:lnTo>
                        <a:pt x="17934" y="44867"/>
                      </a:lnTo>
                      <a:lnTo>
                        <a:pt x="17934" y="0"/>
                      </a:lnTo>
                      <a:lnTo>
                        <a:pt x="0" y="0"/>
                      </a:lnTo>
                      <a:close/>
                      <a:moveTo>
                        <a:pt x="0" y="89797"/>
                      </a:moveTo>
                      <a:lnTo>
                        <a:pt x="0" y="134664"/>
                      </a:lnTo>
                      <a:lnTo>
                        <a:pt x="17934" y="134664"/>
                      </a:lnTo>
                      <a:lnTo>
                        <a:pt x="17934" y="89797"/>
                      </a:lnTo>
                      <a:lnTo>
                        <a:pt x="0" y="89797"/>
                      </a:lnTo>
                      <a:close/>
                      <a:moveTo>
                        <a:pt x="0" y="179594"/>
                      </a:moveTo>
                      <a:lnTo>
                        <a:pt x="0" y="224462"/>
                      </a:lnTo>
                      <a:lnTo>
                        <a:pt x="17934" y="224462"/>
                      </a:lnTo>
                      <a:lnTo>
                        <a:pt x="17934" y="179594"/>
                      </a:lnTo>
                      <a:lnTo>
                        <a:pt x="0" y="179594"/>
                      </a:ln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44" name="Google Shape;444;p29"/>
                <p:cNvSpPr/>
                <p:nvPr/>
              </p:nvSpPr>
              <p:spPr>
                <a:xfrm>
                  <a:off x="2560951" y="3691666"/>
                  <a:ext cx="23651" cy="296011"/>
                </a:xfrm>
                <a:custGeom>
                  <a:avLst/>
                  <a:gdLst/>
                  <a:ahLst/>
                  <a:cxnLst/>
                  <a:rect l="l" t="t" r="r" b="b"/>
                  <a:pathLst>
                    <a:path w="17934" h="224461" extrusionOk="0">
                      <a:moveTo>
                        <a:pt x="0" y="0"/>
                      </a:moveTo>
                      <a:lnTo>
                        <a:pt x="0" y="44867"/>
                      </a:lnTo>
                      <a:lnTo>
                        <a:pt x="17934" y="44867"/>
                      </a:lnTo>
                      <a:lnTo>
                        <a:pt x="17934" y="0"/>
                      </a:lnTo>
                      <a:lnTo>
                        <a:pt x="0" y="0"/>
                      </a:lnTo>
                      <a:close/>
                      <a:moveTo>
                        <a:pt x="0" y="89797"/>
                      </a:moveTo>
                      <a:lnTo>
                        <a:pt x="0" y="134664"/>
                      </a:lnTo>
                      <a:lnTo>
                        <a:pt x="17934" y="134664"/>
                      </a:lnTo>
                      <a:lnTo>
                        <a:pt x="17934" y="89797"/>
                      </a:lnTo>
                      <a:lnTo>
                        <a:pt x="0" y="89797"/>
                      </a:lnTo>
                      <a:close/>
                      <a:moveTo>
                        <a:pt x="0" y="179594"/>
                      </a:moveTo>
                      <a:lnTo>
                        <a:pt x="0" y="224462"/>
                      </a:lnTo>
                      <a:lnTo>
                        <a:pt x="17934" y="224462"/>
                      </a:lnTo>
                      <a:lnTo>
                        <a:pt x="17934" y="179594"/>
                      </a:lnTo>
                      <a:lnTo>
                        <a:pt x="0" y="179594"/>
                      </a:ln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45" name="Google Shape;445;p29"/>
                <p:cNvSpPr/>
                <p:nvPr/>
              </p:nvSpPr>
              <p:spPr>
                <a:xfrm rot="-4606435">
                  <a:off x="2495865" y="3982065"/>
                  <a:ext cx="153860" cy="153861"/>
                </a:xfrm>
                <a:custGeom>
                  <a:avLst/>
                  <a:gdLst/>
                  <a:ahLst/>
                  <a:cxnLst/>
                  <a:rect l="l" t="t" r="r" b="b"/>
                  <a:pathLst>
                    <a:path w="116670" h="116670" extrusionOk="0">
                      <a:moveTo>
                        <a:pt x="116670" y="58335"/>
                      </a:moveTo>
                      <a:cubicBezTo>
                        <a:pt x="116670" y="90553"/>
                        <a:pt x="90553" y="116670"/>
                        <a:pt x="58335" y="116670"/>
                      </a:cubicBezTo>
                      <a:cubicBezTo>
                        <a:pt x="26118" y="116670"/>
                        <a:pt x="0" y="90553"/>
                        <a:pt x="0" y="58335"/>
                      </a:cubicBezTo>
                      <a:cubicBezTo>
                        <a:pt x="0" y="26118"/>
                        <a:pt x="26118" y="0"/>
                        <a:pt x="58335" y="0"/>
                      </a:cubicBezTo>
                      <a:cubicBezTo>
                        <a:pt x="90553" y="0"/>
                        <a:pt x="116670" y="26117"/>
                        <a:pt x="116670" y="58335"/>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46" name="Google Shape;446;p29"/>
                <p:cNvSpPr/>
                <p:nvPr/>
              </p:nvSpPr>
              <p:spPr>
                <a:xfrm>
                  <a:off x="2534479" y="4020789"/>
                  <a:ext cx="76512" cy="76512"/>
                </a:xfrm>
                <a:custGeom>
                  <a:avLst/>
                  <a:gdLst/>
                  <a:ahLst/>
                  <a:cxnLst/>
                  <a:rect l="l" t="t" r="r" b="b"/>
                  <a:pathLst>
                    <a:path w="58018" h="58018" extrusionOk="0">
                      <a:moveTo>
                        <a:pt x="0" y="29009"/>
                      </a:moveTo>
                      <a:cubicBezTo>
                        <a:pt x="0" y="12963"/>
                        <a:pt x="12963" y="0"/>
                        <a:pt x="29009" y="0"/>
                      </a:cubicBezTo>
                      <a:cubicBezTo>
                        <a:pt x="45056" y="0"/>
                        <a:pt x="58019" y="12963"/>
                        <a:pt x="58019" y="29009"/>
                      </a:cubicBezTo>
                      <a:cubicBezTo>
                        <a:pt x="58019" y="45056"/>
                        <a:pt x="45056" y="58019"/>
                        <a:pt x="29009" y="58019"/>
                      </a:cubicBezTo>
                      <a:cubicBezTo>
                        <a:pt x="12963" y="58019"/>
                        <a:pt x="0" y="45056"/>
                        <a:pt x="0" y="29009"/>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grpSp>
              <p:nvGrpSpPr>
                <p:cNvPr id="447" name="Google Shape;447;p29"/>
                <p:cNvGrpSpPr/>
                <p:nvPr/>
              </p:nvGrpSpPr>
              <p:grpSpPr>
                <a:xfrm>
                  <a:off x="2414896" y="3264903"/>
                  <a:ext cx="304808" cy="304857"/>
                  <a:chOff x="1523999" y="3249073"/>
                  <a:chExt cx="231131" cy="231169"/>
                </a:xfrm>
              </p:grpSpPr>
              <p:sp>
                <p:nvSpPr>
                  <p:cNvPr id="448" name="Google Shape;448;p29"/>
                  <p:cNvSpPr/>
                  <p:nvPr/>
                </p:nvSpPr>
                <p:spPr>
                  <a:xfrm>
                    <a:off x="1595169" y="3320281"/>
                    <a:ext cx="88727" cy="88727"/>
                  </a:xfrm>
                  <a:custGeom>
                    <a:avLst/>
                    <a:gdLst/>
                    <a:ahLst/>
                    <a:cxnLst/>
                    <a:rect l="l" t="t" r="r" b="b"/>
                    <a:pathLst>
                      <a:path w="88727" h="88727" extrusionOk="0">
                        <a:moveTo>
                          <a:pt x="88727" y="44364"/>
                        </a:moveTo>
                        <a:cubicBezTo>
                          <a:pt x="88727" y="68865"/>
                          <a:pt x="68865" y="88727"/>
                          <a:pt x="44364" y="88727"/>
                        </a:cubicBezTo>
                        <a:cubicBezTo>
                          <a:pt x="19862" y="88727"/>
                          <a:pt x="0" y="68865"/>
                          <a:pt x="0" y="44364"/>
                        </a:cubicBezTo>
                        <a:cubicBezTo>
                          <a:pt x="0" y="19862"/>
                          <a:pt x="19862" y="0"/>
                          <a:pt x="44364" y="0"/>
                        </a:cubicBezTo>
                        <a:cubicBezTo>
                          <a:pt x="68865" y="0"/>
                          <a:pt x="88727" y="19862"/>
                          <a:pt x="88727" y="44364"/>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49" name="Google Shape;449;p29"/>
                  <p:cNvSpPr/>
                  <p:nvPr/>
                </p:nvSpPr>
                <p:spPr>
                  <a:xfrm>
                    <a:off x="1554518" y="3279693"/>
                    <a:ext cx="170029" cy="169966"/>
                  </a:xfrm>
                  <a:custGeom>
                    <a:avLst/>
                    <a:gdLst/>
                    <a:ahLst/>
                    <a:cxnLst/>
                    <a:rect l="l" t="t" r="r" b="b"/>
                    <a:pathLst>
                      <a:path w="170029" h="169966" extrusionOk="0">
                        <a:moveTo>
                          <a:pt x="85015" y="169967"/>
                        </a:moveTo>
                        <a:cubicBezTo>
                          <a:pt x="38134" y="169967"/>
                          <a:pt x="0" y="131833"/>
                          <a:pt x="0" y="85015"/>
                        </a:cubicBezTo>
                        <a:cubicBezTo>
                          <a:pt x="0" y="38134"/>
                          <a:pt x="38134" y="0"/>
                          <a:pt x="85015" y="0"/>
                        </a:cubicBezTo>
                        <a:cubicBezTo>
                          <a:pt x="131896" y="0"/>
                          <a:pt x="170029" y="38134"/>
                          <a:pt x="170029" y="85015"/>
                        </a:cubicBezTo>
                        <a:cubicBezTo>
                          <a:pt x="170029" y="131833"/>
                          <a:pt x="131896" y="169967"/>
                          <a:pt x="85015" y="169967"/>
                        </a:cubicBezTo>
                        <a:close/>
                        <a:moveTo>
                          <a:pt x="85015" y="7866"/>
                        </a:moveTo>
                        <a:cubicBezTo>
                          <a:pt x="42476" y="7866"/>
                          <a:pt x="7929" y="42476"/>
                          <a:pt x="7929" y="84952"/>
                        </a:cubicBezTo>
                        <a:cubicBezTo>
                          <a:pt x="7929" y="127491"/>
                          <a:pt x="42539" y="162038"/>
                          <a:pt x="85015" y="162038"/>
                        </a:cubicBezTo>
                        <a:cubicBezTo>
                          <a:pt x="127554" y="162038"/>
                          <a:pt x="162101" y="127428"/>
                          <a:pt x="162101" y="84952"/>
                        </a:cubicBezTo>
                        <a:cubicBezTo>
                          <a:pt x="162164" y="42476"/>
                          <a:pt x="127554" y="7866"/>
                          <a:pt x="85015" y="7866"/>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50" name="Google Shape;450;p29"/>
                  <p:cNvSpPr/>
                  <p:nvPr/>
                </p:nvSpPr>
                <p:spPr>
                  <a:xfrm>
                    <a:off x="1523999" y="3249073"/>
                    <a:ext cx="231131" cy="231169"/>
                  </a:xfrm>
                  <a:custGeom>
                    <a:avLst/>
                    <a:gdLst/>
                    <a:ahLst/>
                    <a:cxnLst/>
                    <a:rect l="l" t="t" r="r" b="b"/>
                    <a:pathLst>
                      <a:path w="231131" h="231169" extrusionOk="0">
                        <a:moveTo>
                          <a:pt x="115534" y="231169"/>
                        </a:moveTo>
                        <a:cubicBezTo>
                          <a:pt x="114213" y="231169"/>
                          <a:pt x="112891" y="231169"/>
                          <a:pt x="111633" y="231106"/>
                        </a:cubicBezTo>
                        <a:lnTo>
                          <a:pt x="111759" y="227142"/>
                        </a:lnTo>
                        <a:cubicBezTo>
                          <a:pt x="116919" y="227331"/>
                          <a:pt x="122268" y="227142"/>
                          <a:pt x="127302" y="226575"/>
                        </a:cubicBezTo>
                        <a:lnTo>
                          <a:pt x="127742" y="230477"/>
                        </a:lnTo>
                        <a:cubicBezTo>
                          <a:pt x="123778" y="230917"/>
                          <a:pt x="119688" y="231169"/>
                          <a:pt x="115534" y="231169"/>
                        </a:cubicBezTo>
                        <a:close/>
                        <a:moveTo>
                          <a:pt x="103578" y="230540"/>
                        </a:moveTo>
                        <a:cubicBezTo>
                          <a:pt x="98229" y="229974"/>
                          <a:pt x="92881" y="229092"/>
                          <a:pt x="87721" y="227771"/>
                        </a:cubicBezTo>
                        <a:lnTo>
                          <a:pt x="88664" y="223932"/>
                        </a:lnTo>
                        <a:cubicBezTo>
                          <a:pt x="93699" y="225191"/>
                          <a:pt x="98859" y="226072"/>
                          <a:pt x="104019" y="226575"/>
                        </a:cubicBezTo>
                        <a:lnTo>
                          <a:pt x="103578" y="230540"/>
                        </a:lnTo>
                        <a:close/>
                        <a:moveTo>
                          <a:pt x="135734" y="229407"/>
                        </a:moveTo>
                        <a:lnTo>
                          <a:pt x="135042" y="225506"/>
                        </a:lnTo>
                        <a:cubicBezTo>
                          <a:pt x="140139" y="224625"/>
                          <a:pt x="145236" y="223303"/>
                          <a:pt x="150144" y="221730"/>
                        </a:cubicBezTo>
                        <a:lnTo>
                          <a:pt x="151340" y="225443"/>
                        </a:lnTo>
                        <a:cubicBezTo>
                          <a:pt x="146306" y="227142"/>
                          <a:pt x="141020" y="228463"/>
                          <a:pt x="135734" y="229407"/>
                        </a:cubicBezTo>
                        <a:close/>
                        <a:moveTo>
                          <a:pt x="79981" y="225569"/>
                        </a:moveTo>
                        <a:cubicBezTo>
                          <a:pt x="74883" y="223932"/>
                          <a:pt x="69849" y="221919"/>
                          <a:pt x="65004" y="219528"/>
                        </a:cubicBezTo>
                        <a:lnTo>
                          <a:pt x="66703" y="216004"/>
                        </a:lnTo>
                        <a:cubicBezTo>
                          <a:pt x="71359" y="218269"/>
                          <a:pt x="76268" y="220220"/>
                          <a:pt x="81176" y="221793"/>
                        </a:cubicBezTo>
                        <a:lnTo>
                          <a:pt x="79981" y="225569"/>
                        </a:lnTo>
                        <a:close/>
                        <a:moveTo>
                          <a:pt x="158954" y="222737"/>
                        </a:moveTo>
                        <a:lnTo>
                          <a:pt x="157444" y="219087"/>
                        </a:lnTo>
                        <a:cubicBezTo>
                          <a:pt x="162226" y="217136"/>
                          <a:pt x="166946" y="214871"/>
                          <a:pt x="171414" y="212228"/>
                        </a:cubicBezTo>
                        <a:lnTo>
                          <a:pt x="173365" y="215626"/>
                        </a:lnTo>
                        <a:cubicBezTo>
                          <a:pt x="168771" y="218332"/>
                          <a:pt x="163925" y="220723"/>
                          <a:pt x="158954" y="222737"/>
                        </a:cubicBezTo>
                        <a:close/>
                        <a:moveTo>
                          <a:pt x="57893" y="215752"/>
                        </a:moveTo>
                        <a:cubicBezTo>
                          <a:pt x="53236" y="213046"/>
                          <a:pt x="48706" y="210026"/>
                          <a:pt x="44552" y="206753"/>
                        </a:cubicBezTo>
                        <a:lnTo>
                          <a:pt x="47007" y="203670"/>
                        </a:lnTo>
                        <a:cubicBezTo>
                          <a:pt x="51034" y="206816"/>
                          <a:pt x="55376" y="209774"/>
                          <a:pt x="59907" y="212354"/>
                        </a:cubicBezTo>
                        <a:lnTo>
                          <a:pt x="57893" y="215752"/>
                        </a:lnTo>
                        <a:close/>
                        <a:moveTo>
                          <a:pt x="180224" y="211410"/>
                        </a:moveTo>
                        <a:lnTo>
                          <a:pt x="178021" y="208138"/>
                        </a:lnTo>
                        <a:cubicBezTo>
                          <a:pt x="182300" y="205243"/>
                          <a:pt x="186391" y="202034"/>
                          <a:pt x="190292" y="198573"/>
                        </a:cubicBezTo>
                        <a:lnTo>
                          <a:pt x="192935" y="201530"/>
                        </a:lnTo>
                        <a:cubicBezTo>
                          <a:pt x="188908" y="205054"/>
                          <a:pt x="184629" y="208389"/>
                          <a:pt x="180224" y="211410"/>
                        </a:cubicBezTo>
                        <a:close/>
                        <a:moveTo>
                          <a:pt x="38323" y="201593"/>
                        </a:moveTo>
                        <a:cubicBezTo>
                          <a:pt x="34358" y="198006"/>
                          <a:pt x="30583" y="194105"/>
                          <a:pt x="27122" y="190015"/>
                        </a:cubicBezTo>
                        <a:lnTo>
                          <a:pt x="30142" y="187498"/>
                        </a:lnTo>
                        <a:cubicBezTo>
                          <a:pt x="33477" y="191462"/>
                          <a:pt x="37127" y="195238"/>
                          <a:pt x="40966" y="198699"/>
                        </a:cubicBezTo>
                        <a:lnTo>
                          <a:pt x="38323" y="201593"/>
                        </a:lnTo>
                        <a:close/>
                        <a:moveTo>
                          <a:pt x="198724" y="195867"/>
                        </a:moveTo>
                        <a:lnTo>
                          <a:pt x="195893" y="193098"/>
                        </a:lnTo>
                        <a:cubicBezTo>
                          <a:pt x="199479" y="189385"/>
                          <a:pt x="202877" y="185358"/>
                          <a:pt x="205898" y="181205"/>
                        </a:cubicBezTo>
                        <a:lnTo>
                          <a:pt x="209107" y="183533"/>
                        </a:lnTo>
                        <a:cubicBezTo>
                          <a:pt x="205961" y="187812"/>
                          <a:pt x="202437" y="191965"/>
                          <a:pt x="198724" y="195867"/>
                        </a:cubicBezTo>
                        <a:close/>
                        <a:moveTo>
                          <a:pt x="22150" y="183659"/>
                        </a:moveTo>
                        <a:cubicBezTo>
                          <a:pt x="19004" y="179317"/>
                          <a:pt x="16109" y="174723"/>
                          <a:pt x="13592" y="170004"/>
                        </a:cubicBezTo>
                        <a:lnTo>
                          <a:pt x="17053" y="168116"/>
                        </a:lnTo>
                        <a:cubicBezTo>
                          <a:pt x="19507" y="172647"/>
                          <a:pt x="22276" y="177115"/>
                          <a:pt x="25360" y="181268"/>
                        </a:cubicBezTo>
                        <a:lnTo>
                          <a:pt x="22150" y="183659"/>
                        </a:lnTo>
                        <a:close/>
                        <a:moveTo>
                          <a:pt x="213575" y="176800"/>
                        </a:moveTo>
                        <a:lnTo>
                          <a:pt x="210240" y="174723"/>
                        </a:lnTo>
                        <a:cubicBezTo>
                          <a:pt x="213009" y="170318"/>
                          <a:pt x="215463" y="165725"/>
                          <a:pt x="217539" y="161005"/>
                        </a:cubicBezTo>
                        <a:lnTo>
                          <a:pt x="221126" y="162578"/>
                        </a:lnTo>
                        <a:cubicBezTo>
                          <a:pt x="218987" y="167487"/>
                          <a:pt x="216407" y="172269"/>
                          <a:pt x="213575" y="176800"/>
                        </a:cubicBezTo>
                        <a:close/>
                        <a:moveTo>
                          <a:pt x="10068" y="162767"/>
                        </a:moveTo>
                        <a:cubicBezTo>
                          <a:pt x="7866" y="157859"/>
                          <a:pt x="6041" y="152762"/>
                          <a:pt x="4531" y="147665"/>
                        </a:cubicBezTo>
                        <a:lnTo>
                          <a:pt x="8306" y="146595"/>
                        </a:lnTo>
                        <a:cubicBezTo>
                          <a:pt x="9754" y="151566"/>
                          <a:pt x="11516" y="156474"/>
                          <a:pt x="13655" y="161194"/>
                        </a:cubicBezTo>
                        <a:lnTo>
                          <a:pt x="10068" y="162767"/>
                        </a:lnTo>
                        <a:close/>
                        <a:moveTo>
                          <a:pt x="224210" y="155090"/>
                        </a:moveTo>
                        <a:lnTo>
                          <a:pt x="220497" y="153706"/>
                        </a:lnTo>
                        <a:cubicBezTo>
                          <a:pt x="222259" y="148860"/>
                          <a:pt x="223706" y="143826"/>
                          <a:pt x="224776" y="138729"/>
                        </a:cubicBezTo>
                        <a:lnTo>
                          <a:pt x="228615" y="139547"/>
                        </a:lnTo>
                        <a:cubicBezTo>
                          <a:pt x="227545" y="144833"/>
                          <a:pt x="226035" y="150056"/>
                          <a:pt x="224210" y="155090"/>
                        </a:cubicBezTo>
                        <a:close/>
                        <a:moveTo>
                          <a:pt x="2517" y="139799"/>
                        </a:moveTo>
                        <a:cubicBezTo>
                          <a:pt x="1384" y="134576"/>
                          <a:pt x="629" y="129227"/>
                          <a:pt x="252" y="123878"/>
                        </a:cubicBezTo>
                        <a:lnTo>
                          <a:pt x="4216" y="123626"/>
                        </a:lnTo>
                        <a:cubicBezTo>
                          <a:pt x="4594" y="128786"/>
                          <a:pt x="5286" y="134009"/>
                          <a:pt x="6419" y="139044"/>
                        </a:cubicBezTo>
                        <a:lnTo>
                          <a:pt x="2517" y="139799"/>
                        </a:lnTo>
                        <a:close/>
                        <a:moveTo>
                          <a:pt x="229999" y="131681"/>
                        </a:moveTo>
                        <a:lnTo>
                          <a:pt x="226098" y="131115"/>
                        </a:lnTo>
                        <a:cubicBezTo>
                          <a:pt x="226790" y="126018"/>
                          <a:pt x="227167" y="120795"/>
                          <a:pt x="227167" y="115572"/>
                        </a:cubicBezTo>
                        <a:lnTo>
                          <a:pt x="231132" y="115131"/>
                        </a:lnTo>
                        <a:lnTo>
                          <a:pt x="231132" y="115572"/>
                        </a:lnTo>
                        <a:cubicBezTo>
                          <a:pt x="231132" y="120984"/>
                          <a:pt x="230754" y="126395"/>
                          <a:pt x="229999" y="131681"/>
                        </a:cubicBezTo>
                        <a:close/>
                        <a:moveTo>
                          <a:pt x="1070" y="115761"/>
                        </a:moveTo>
                        <a:lnTo>
                          <a:pt x="0" y="115698"/>
                        </a:lnTo>
                        <a:cubicBezTo>
                          <a:pt x="0" y="110286"/>
                          <a:pt x="378" y="105000"/>
                          <a:pt x="1070" y="99777"/>
                        </a:cubicBezTo>
                        <a:lnTo>
                          <a:pt x="4971" y="100280"/>
                        </a:lnTo>
                        <a:cubicBezTo>
                          <a:pt x="4279" y="105315"/>
                          <a:pt x="3901" y="110475"/>
                          <a:pt x="3901" y="115572"/>
                        </a:cubicBezTo>
                        <a:lnTo>
                          <a:pt x="1070" y="115761"/>
                        </a:lnTo>
                        <a:close/>
                        <a:moveTo>
                          <a:pt x="226916" y="107328"/>
                        </a:moveTo>
                        <a:cubicBezTo>
                          <a:pt x="226538" y="102168"/>
                          <a:pt x="225783" y="97008"/>
                          <a:pt x="224713" y="91911"/>
                        </a:cubicBezTo>
                        <a:lnTo>
                          <a:pt x="228552" y="91093"/>
                        </a:lnTo>
                        <a:cubicBezTo>
                          <a:pt x="229684" y="96316"/>
                          <a:pt x="230440" y="101728"/>
                          <a:pt x="230817" y="107014"/>
                        </a:cubicBezTo>
                        <a:lnTo>
                          <a:pt x="226916" y="107328"/>
                        </a:lnTo>
                        <a:close/>
                        <a:moveTo>
                          <a:pt x="6293" y="92603"/>
                        </a:moveTo>
                        <a:lnTo>
                          <a:pt x="2454" y="91785"/>
                        </a:lnTo>
                        <a:cubicBezTo>
                          <a:pt x="3587" y="86499"/>
                          <a:pt x="5034" y="81276"/>
                          <a:pt x="6859" y="76242"/>
                        </a:cubicBezTo>
                        <a:lnTo>
                          <a:pt x="10572" y="77564"/>
                        </a:lnTo>
                        <a:cubicBezTo>
                          <a:pt x="8810" y="82472"/>
                          <a:pt x="7362" y="87506"/>
                          <a:pt x="6293" y="92603"/>
                        </a:cubicBezTo>
                        <a:close/>
                        <a:moveTo>
                          <a:pt x="222762" y="84423"/>
                        </a:moveTo>
                        <a:cubicBezTo>
                          <a:pt x="221315" y="79451"/>
                          <a:pt x="219490" y="74543"/>
                          <a:pt x="217414" y="69824"/>
                        </a:cubicBezTo>
                        <a:lnTo>
                          <a:pt x="221000" y="68187"/>
                        </a:lnTo>
                        <a:cubicBezTo>
                          <a:pt x="223203" y="73096"/>
                          <a:pt x="225091" y="78193"/>
                          <a:pt x="226601" y="83290"/>
                        </a:cubicBezTo>
                        <a:lnTo>
                          <a:pt x="222762" y="84423"/>
                        </a:lnTo>
                        <a:close/>
                        <a:moveTo>
                          <a:pt x="13466" y="70390"/>
                        </a:moveTo>
                        <a:lnTo>
                          <a:pt x="9880" y="68817"/>
                        </a:lnTo>
                        <a:cubicBezTo>
                          <a:pt x="12019" y="63908"/>
                          <a:pt x="14599" y="59126"/>
                          <a:pt x="17431" y="54595"/>
                        </a:cubicBezTo>
                        <a:lnTo>
                          <a:pt x="20766" y="56672"/>
                        </a:lnTo>
                        <a:cubicBezTo>
                          <a:pt x="17997" y="61014"/>
                          <a:pt x="15543" y="65670"/>
                          <a:pt x="13466" y="70390"/>
                        </a:cubicBezTo>
                        <a:close/>
                        <a:moveTo>
                          <a:pt x="213953" y="62839"/>
                        </a:moveTo>
                        <a:cubicBezTo>
                          <a:pt x="211498" y="58308"/>
                          <a:pt x="208730" y="53840"/>
                          <a:pt x="205646" y="49687"/>
                        </a:cubicBezTo>
                        <a:lnTo>
                          <a:pt x="208856" y="47359"/>
                        </a:lnTo>
                        <a:cubicBezTo>
                          <a:pt x="212002" y="51701"/>
                          <a:pt x="214897" y="56294"/>
                          <a:pt x="217477" y="61014"/>
                        </a:cubicBezTo>
                        <a:lnTo>
                          <a:pt x="213953" y="62839"/>
                        </a:lnTo>
                        <a:close/>
                        <a:moveTo>
                          <a:pt x="25108" y="50190"/>
                        </a:moveTo>
                        <a:lnTo>
                          <a:pt x="21899" y="47862"/>
                        </a:lnTo>
                        <a:cubicBezTo>
                          <a:pt x="25045" y="43520"/>
                          <a:pt x="28506" y="39367"/>
                          <a:pt x="32219" y="35528"/>
                        </a:cubicBezTo>
                        <a:lnTo>
                          <a:pt x="35050" y="38234"/>
                        </a:lnTo>
                        <a:cubicBezTo>
                          <a:pt x="31527" y="41947"/>
                          <a:pt x="28128" y="45974"/>
                          <a:pt x="25108" y="50190"/>
                        </a:cubicBezTo>
                        <a:close/>
                        <a:moveTo>
                          <a:pt x="200801" y="43520"/>
                        </a:moveTo>
                        <a:cubicBezTo>
                          <a:pt x="197466" y="39556"/>
                          <a:pt x="193816" y="35780"/>
                          <a:pt x="189977" y="32382"/>
                        </a:cubicBezTo>
                        <a:lnTo>
                          <a:pt x="192620" y="29424"/>
                        </a:lnTo>
                        <a:cubicBezTo>
                          <a:pt x="196585" y="33011"/>
                          <a:pt x="200360" y="36850"/>
                          <a:pt x="203821" y="41003"/>
                        </a:cubicBezTo>
                        <a:lnTo>
                          <a:pt x="200801" y="43520"/>
                        </a:lnTo>
                        <a:close/>
                        <a:moveTo>
                          <a:pt x="40714" y="32822"/>
                        </a:moveTo>
                        <a:lnTo>
                          <a:pt x="38071" y="29865"/>
                        </a:lnTo>
                        <a:cubicBezTo>
                          <a:pt x="42035" y="26278"/>
                          <a:pt x="46314" y="22880"/>
                          <a:pt x="50719" y="19922"/>
                        </a:cubicBezTo>
                        <a:lnTo>
                          <a:pt x="52922" y="23195"/>
                        </a:lnTo>
                        <a:cubicBezTo>
                          <a:pt x="48643" y="26089"/>
                          <a:pt x="44552" y="29298"/>
                          <a:pt x="40714" y="32822"/>
                        </a:cubicBezTo>
                        <a:close/>
                        <a:moveTo>
                          <a:pt x="183999" y="27411"/>
                        </a:moveTo>
                        <a:cubicBezTo>
                          <a:pt x="179909" y="24201"/>
                          <a:pt x="175567" y="21307"/>
                          <a:pt x="171099" y="18727"/>
                        </a:cubicBezTo>
                        <a:lnTo>
                          <a:pt x="173050" y="15329"/>
                        </a:lnTo>
                        <a:cubicBezTo>
                          <a:pt x="177707" y="17972"/>
                          <a:pt x="182174" y="20992"/>
                          <a:pt x="186453" y="24327"/>
                        </a:cubicBezTo>
                        <a:lnTo>
                          <a:pt x="183999" y="27411"/>
                        </a:lnTo>
                        <a:close/>
                        <a:moveTo>
                          <a:pt x="59529" y="19041"/>
                        </a:moveTo>
                        <a:lnTo>
                          <a:pt x="57516" y="15643"/>
                        </a:lnTo>
                        <a:cubicBezTo>
                          <a:pt x="62172" y="12937"/>
                          <a:pt x="67018" y="10546"/>
                          <a:pt x="71989" y="8532"/>
                        </a:cubicBezTo>
                        <a:lnTo>
                          <a:pt x="73499" y="12182"/>
                        </a:lnTo>
                        <a:cubicBezTo>
                          <a:pt x="68654" y="14133"/>
                          <a:pt x="63997" y="16398"/>
                          <a:pt x="59529" y="19041"/>
                        </a:cubicBezTo>
                        <a:close/>
                        <a:moveTo>
                          <a:pt x="164177" y="15077"/>
                        </a:moveTo>
                        <a:cubicBezTo>
                          <a:pt x="159521" y="12812"/>
                          <a:pt x="154675" y="10861"/>
                          <a:pt x="149704" y="9288"/>
                        </a:cubicBezTo>
                        <a:lnTo>
                          <a:pt x="150900" y="5512"/>
                        </a:lnTo>
                        <a:cubicBezTo>
                          <a:pt x="155997" y="7148"/>
                          <a:pt x="161031" y="9162"/>
                          <a:pt x="165876" y="11490"/>
                        </a:cubicBezTo>
                        <a:lnTo>
                          <a:pt x="164177" y="15077"/>
                        </a:lnTo>
                        <a:close/>
                        <a:moveTo>
                          <a:pt x="80799" y="9476"/>
                        </a:moveTo>
                        <a:lnTo>
                          <a:pt x="79540" y="5764"/>
                        </a:lnTo>
                        <a:cubicBezTo>
                          <a:pt x="84637" y="4065"/>
                          <a:pt x="89923" y="2743"/>
                          <a:pt x="95146" y="1862"/>
                        </a:cubicBezTo>
                        <a:lnTo>
                          <a:pt x="95838" y="5764"/>
                        </a:lnTo>
                        <a:cubicBezTo>
                          <a:pt x="90741" y="6582"/>
                          <a:pt x="85707" y="7840"/>
                          <a:pt x="80799" y="9476"/>
                        </a:cubicBezTo>
                        <a:close/>
                        <a:moveTo>
                          <a:pt x="142216" y="7148"/>
                        </a:moveTo>
                        <a:cubicBezTo>
                          <a:pt x="137181" y="5890"/>
                          <a:pt x="132021" y="5009"/>
                          <a:pt x="126861" y="4505"/>
                        </a:cubicBezTo>
                        <a:lnTo>
                          <a:pt x="127239" y="604"/>
                        </a:lnTo>
                        <a:cubicBezTo>
                          <a:pt x="132588" y="1170"/>
                          <a:pt x="137937" y="2051"/>
                          <a:pt x="143097" y="3309"/>
                        </a:cubicBezTo>
                        <a:lnTo>
                          <a:pt x="142216" y="7148"/>
                        </a:lnTo>
                        <a:close/>
                        <a:moveTo>
                          <a:pt x="103578" y="4568"/>
                        </a:moveTo>
                        <a:lnTo>
                          <a:pt x="103138" y="667"/>
                        </a:lnTo>
                        <a:cubicBezTo>
                          <a:pt x="108424" y="100"/>
                          <a:pt x="113898" y="-89"/>
                          <a:pt x="119247" y="37"/>
                        </a:cubicBezTo>
                        <a:lnTo>
                          <a:pt x="119121" y="4002"/>
                        </a:lnTo>
                        <a:cubicBezTo>
                          <a:pt x="113961" y="3876"/>
                          <a:pt x="108738" y="4065"/>
                          <a:pt x="103578" y="4568"/>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grpSp>
          </p:grpSp>
          <p:grpSp>
            <p:nvGrpSpPr>
              <p:cNvPr id="451" name="Google Shape;451;p29"/>
              <p:cNvGrpSpPr/>
              <p:nvPr/>
            </p:nvGrpSpPr>
            <p:grpSpPr>
              <a:xfrm>
                <a:off x="6676962" y="3276571"/>
                <a:ext cx="304808" cy="886583"/>
                <a:chOff x="2414896" y="3264903"/>
                <a:chExt cx="304808" cy="886583"/>
              </a:xfrm>
            </p:grpSpPr>
            <p:sp>
              <p:nvSpPr>
                <p:cNvPr id="452" name="Google Shape;452;p29"/>
                <p:cNvSpPr/>
                <p:nvPr/>
              </p:nvSpPr>
              <p:spPr>
                <a:xfrm>
                  <a:off x="2560951" y="3454824"/>
                  <a:ext cx="23651" cy="296011"/>
                </a:xfrm>
                <a:custGeom>
                  <a:avLst/>
                  <a:gdLst/>
                  <a:ahLst/>
                  <a:cxnLst/>
                  <a:rect l="l" t="t" r="r" b="b"/>
                  <a:pathLst>
                    <a:path w="17934" h="224461" extrusionOk="0">
                      <a:moveTo>
                        <a:pt x="0" y="0"/>
                      </a:moveTo>
                      <a:lnTo>
                        <a:pt x="0" y="44867"/>
                      </a:lnTo>
                      <a:lnTo>
                        <a:pt x="17934" y="44867"/>
                      </a:lnTo>
                      <a:lnTo>
                        <a:pt x="17934" y="0"/>
                      </a:lnTo>
                      <a:lnTo>
                        <a:pt x="0" y="0"/>
                      </a:lnTo>
                      <a:close/>
                      <a:moveTo>
                        <a:pt x="0" y="89797"/>
                      </a:moveTo>
                      <a:lnTo>
                        <a:pt x="0" y="134664"/>
                      </a:lnTo>
                      <a:lnTo>
                        <a:pt x="17934" y="134664"/>
                      </a:lnTo>
                      <a:lnTo>
                        <a:pt x="17934" y="89797"/>
                      </a:lnTo>
                      <a:lnTo>
                        <a:pt x="0" y="89797"/>
                      </a:lnTo>
                      <a:close/>
                      <a:moveTo>
                        <a:pt x="0" y="179594"/>
                      </a:moveTo>
                      <a:lnTo>
                        <a:pt x="0" y="224462"/>
                      </a:lnTo>
                      <a:lnTo>
                        <a:pt x="17934" y="224462"/>
                      </a:lnTo>
                      <a:lnTo>
                        <a:pt x="17934" y="179594"/>
                      </a:lnTo>
                      <a:lnTo>
                        <a:pt x="0" y="179594"/>
                      </a:ln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53" name="Google Shape;453;p29"/>
                <p:cNvSpPr/>
                <p:nvPr/>
              </p:nvSpPr>
              <p:spPr>
                <a:xfrm>
                  <a:off x="2560951" y="3691666"/>
                  <a:ext cx="23651" cy="296011"/>
                </a:xfrm>
                <a:custGeom>
                  <a:avLst/>
                  <a:gdLst/>
                  <a:ahLst/>
                  <a:cxnLst/>
                  <a:rect l="l" t="t" r="r" b="b"/>
                  <a:pathLst>
                    <a:path w="17934" h="224461" extrusionOk="0">
                      <a:moveTo>
                        <a:pt x="0" y="0"/>
                      </a:moveTo>
                      <a:lnTo>
                        <a:pt x="0" y="44867"/>
                      </a:lnTo>
                      <a:lnTo>
                        <a:pt x="17934" y="44867"/>
                      </a:lnTo>
                      <a:lnTo>
                        <a:pt x="17934" y="0"/>
                      </a:lnTo>
                      <a:lnTo>
                        <a:pt x="0" y="0"/>
                      </a:lnTo>
                      <a:close/>
                      <a:moveTo>
                        <a:pt x="0" y="89797"/>
                      </a:moveTo>
                      <a:lnTo>
                        <a:pt x="0" y="134664"/>
                      </a:lnTo>
                      <a:lnTo>
                        <a:pt x="17934" y="134664"/>
                      </a:lnTo>
                      <a:lnTo>
                        <a:pt x="17934" y="89797"/>
                      </a:lnTo>
                      <a:lnTo>
                        <a:pt x="0" y="89797"/>
                      </a:lnTo>
                      <a:close/>
                      <a:moveTo>
                        <a:pt x="0" y="179594"/>
                      </a:moveTo>
                      <a:lnTo>
                        <a:pt x="0" y="224462"/>
                      </a:lnTo>
                      <a:lnTo>
                        <a:pt x="17934" y="224462"/>
                      </a:lnTo>
                      <a:lnTo>
                        <a:pt x="17934" y="179594"/>
                      </a:lnTo>
                      <a:lnTo>
                        <a:pt x="0" y="179594"/>
                      </a:ln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54" name="Google Shape;454;p29"/>
                <p:cNvSpPr/>
                <p:nvPr/>
              </p:nvSpPr>
              <p:spPr>
                <a:xfrm rot="-4606435">
                  <a:off x="2495865" y="3982065"/>
                  <a:ext cx="153860" cy="153861"/>
                </a:xfrm>
                <a:custGeom>
                  <a:avLst/>
                  <a:gdLst/>
                  <a:ahLst/>
                  <a:cxnLst/>
                  <a:rect l="l" t="t" r="r" b="b"/>
                  <a:pathLst>
                    <a:path w="116670" h="116670" extrusionOk="0">
                      <a:moveTo>
                        <a:pt x="116670" y="58335"/>
                      </a:moveTo>
                      <a:cubicBezTo>
                        <a:pt x="116670" y="90553"/>
                        <a:pt x="90553" y="116670"/>
                        <a:pt x="58335" y="116670"/>
                      </a:cubicBezTo>
                      <a:cubicBezTo>
                        <a:pt x="26118" y="116670"/>
                        <a:pt x="0" y="90553"/>
                        <a:pt x="0" y="58335"/>
                      </a:cubicBezTo>
                      <a:cubicBezTo>
                        <a:pt x="0" y="26118"/>
                        <a:pt x="26118" y="0"/>
                        <a:pt x="58335" y="0"/>
                      </a:cubicBezTo>
                      <a:cubicBezTo>
                        <a:pt x="90553" y="0"/>
                        <a:pt x="116670" y="26117"/>
                        <a:pt x="116670" y="58335"/>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55" name="Google Shape;455;p29"/>
                <p:cNvSpPr/>
                <p:nvPr/>
              </p:nvSpPr>
              <p:spPr>
                <a:xfrm>
                  <a:off x="2534479" y="4020789"/>
                  <a:ext cx="76512" cy="76512"/>
                </a:xfrm>
                <a:custGeom>
                  <a:avLst/>
                  <a:gdLst/>
                  <a:ahLst/>
                  <a:cxnLst/>
                  <a:rect l="l" t="t" r="r" b="b"/>
                  <a:pathLst>
                    <a:path w="58018" h="58018" extrusionOk="0">
                      <a:moveTo>
                        <a:pt x="0" y="29009"/>
                      </a:moveTo>
                      <a:cubicBezTo>
                        <a:pt x="0" y="12963"/>
                        <a:pt x="12963" y="0"/>
                        <a:pt x="29009" y="0"/>
                      </a:cubicBezTo>
                      <a:cubicBezTo>
                        <a:pt x="45056" y="0"/>
                        <a:pt x="58019" y="12963"/>
                        <a:pt x="58019" y="29009"/>
                      </a:cubicBezTo>
                      <a:cubicBezTo>
                        <a:pt x="58019" y="45056"/>
                        <a:pt x="45056" y="58019"/>
                        <a:pt x="29009" y="58019"/>
                      </a:cubicBezTo>
                      <a:cubicBezTo>
                        <a:pt x="12963" y="58019"/>
                        <a:pt x="0" y="45056"/>
                        <a:pt x="0" y="29009"/>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grpSp>
              <p:nvGrpSpPr>
                <p:cNvPr id="456" name="Google Shape;456;p29"/>
                <p:cNvGrpSpPr/>
                <p:nvPr/>
              </p:nvGrpSpPr>
              <p:grpSpPr>
                <a:xfrm>
                  <a:off x="2414896" y="3264903"/>
                  <a:ext cx="304808" cy="304857"/>
                  <a:chOff x="1523999" y="3249073"/>
                  <a:chExt cx="231131" cy="231169"/>
                </a:xfrm>
              </p:grpSpPr>
              <p:sp>
                <p:nvSpPr>
                  <p:cNvPr id="457" name="Google Shape;457;p29"/>
                  <p:cNvSpPr/>
                  <p:nvPr/>
                </p:nvSpPr>
                <p:spPr>
                  <a:xfrm>
                    <a:off x="1595169" y="3320281"/>
                    <a:ext cx="88727" cy="88727"/>
                  </a:xfrm>
                  <a:custGeom>
                    <a:avLst/>
                    <a:gdLst/>
                    <a:ahLst/>
                    <a:cxnLst/>
                    <a:rect l="l" t="t" r="r" b="b"/>
                    <a:pathLst>
                      <a:path w="88727" h="88727" extrusionOk="0">
                        <a:moveTo>
                          <a:pt x="88727" y="44364"/>
                        </a:moveTo>
                        <a:cubicBezTo>
                          <a:pt x="88727" y="68865"/>
                          <a:pt x="68865" y="88727"/>
                          <a:pt x="44364" y="88727"/>
                        </a:cubicBezTo>
                        <a:cubicBezTo>
                          <a:pt x="19862" y="88727"/>
                          <a:pt x="0" y="68865"/>
                          <a:pt x="0" y="44364"/>
                        </a:cubicBezTo>
                        <a:cubicBezTo>
                          <a:pt x="0" y="19862"/>
                          <a:pt x="19862" y="0"/>
                          <a:pt x="44364" y="0"/>
                        </a:cubicBezTo>
                        <a:cubicBezTo>
                          <a:pt x="68865" y="0"/>
                          <a:pt x="88727" y="19862"/>
                          <a:pt x="88727" y="44364"/>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58" name="Google Shape;458;p29"/>
                  <p:cNvSpPr/>
                  <p:nvPr/>
                </p:nvSpPr>
                <p:spPr>
                  <a:xfrm>
                    <a:off x="1554518" y="3279693"/>
                    <a:ext cx="170029" cy="169966"/>
                  </a:xfrm>
                  <a:custGeom>
                    <a:avLst/>
                    <a:gdLst/>
                    <a:ahLst/>
                    <a:cxnLst/>
                    <a:rect l="l" t="t" r="r" b="b"/>
                    <a:pathLst>
                      <a:path w="170029" h="169966" extrusionOk="0">
                        <a:moveTo>
                          <a:pt x="85015" y="169967"/>
                        </a:moveTo>
                        <a:cubicBezTo>
                          <a:pt x="38134" y="169967"/>
                          <a:pt x="0" y="131833"/>
                          <a:pt x="0" y="85015"/>
                        </a:cubicBezTo>
                        <a:cubicBezTo>
                          <a:pt x="0" y="38134"/>
                          <a:pt x="38134" y="0"/>
                          <a:pt x="85015" y="0"/>
                        </a:cubicBezTo>
                        <a:cubicBezTo>
                          <a:pt x="131896" y="0"/>
                          <a:pt x="170029" y="38134"/>
                          <a:pt x="170029" y="85015"/>
                        </a:cubicBezTo>
                        <a:cubicBezTo>
                          <a:pt x="170029" y="131833"/>
                          <a:pt x="131896" y="169967"/>
                          <a:pt x="85015" y="169967"/>
                        </a:cubicBezTo>
                        <a:close/>
                        <a:moveTo>
                          <a:pt x="85015" y="7866"/>
                        </a:moveTo>
                        <a:cubicBezTo>
                          <a:pt x="42476" y="7866"/>
                          <a:pt x="7929" y="42476"/>
                          <a:pt x="7929" y="84952"/>
                        </a:cubicBezTo>
                        <a:cubicBezTo>
                          <a:pt x="7929" y="127491"/>
                          <a:pt x="42539" y="162038"/>
                          <a:pt x="85015" y="162038"/>
                        </a:cubicBezTo>
                        <a:cubicBezTo>
                          <a:pt x="127554" y="162038"/>
                          <a:pt x="162101" y="127428"/>
                          <a:pt x="162101" y="84952"/>
                        </a:cubicBezTo>
                        <a:cubicBezTo>
                          <a:pt x="162164" y="42476"/>
                          <a:pt x="127554" y="7866"/>
                          <a:pt x="85015" y="7866"/>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59" name="Google Shape;459;p29"/>
                  <p:cNvSpPr/>
                  <p:nvPr/>
                </p:nvSpPr>
                <p:spPr>
                  <a:xfrm>
                    <a:off x="1523999" y="3249073"/>
                    <a:ext cx="231131" cy="231169"/>
                  </a:xfrm>
                  <a:custGeom>
                    <a:avLst/>
                    <a:gdLst/>
                    <a:ahLst/>
                    <a:cxnLst/>
                    <a:rect l="l" t="t" r="r" b="b"/>
                    <a:pathLst>
                      <a:path w="231131" h="231169" extrusionOk="0">
                        <a:moveTo>
                          <a:pt x="115534" y="231169"/>
                        </a:moveTo>
                        <a:cubicBezTo>
                          <a:pt x="114213" y="231169"/>
                          <a:pt x="112891" y="231169"/>
                          <a:pt x="111633" y="231106"/>
                        </a:cubicBezTo>
                        <a:lnTo>
                          <a:pt x="111759" y="227142"/>
                        </a:lnTo>
                        <a:cubicBezTo>
                          <a:pt x="116919" y="227331"/>
                          <a:pt x="122268" y="227142"/>
                          <a:pt x="127302" y="226575"/>
                        </a:cubicBezTo>
                        <a:lnTo>
                          <a:pt x="127742" y="230477"/>
                        </a:lnTo>
                        <a:cubicBezTo>
                          <a:pt x="123778" y="230917"/>
                          <a:pt x="119688" y="231169"/>
                          <a:pt x="115534" y="231169"/>
                        </a:cubicBezTo>
                        <a:close/>
                        <a:moveTo>
                          <a:pt x="103578" y="230540"/>
                        </a:moveTo>
                        <a:cubicBezTo>
                          <a:pt x="98229" y="229974"/>
                          <a:pt x="92881" y="229092"/>
                          <a:pt x="87721" y="227771"/>
                        </a:cubicBezTo>
                        <a:lnTo>
                          <a:pt x="88664" y="223932"/>
                        </a:lnTo>
                        <a:cubicBezTo>
                          <a:pt x="93699" y="225191"/>
                          <a:pt x="98859" y="226072"/>
                          <a:pt x="104019" y="226575"/>
                        </a:cubicBezTo>
                        <a:lnTo>
                          <a:pt x="103578" y="230540"/>
                        </a:lnTo>
                        <a:close/>
                        <a:moveTo>
                          <a:pt x="135734" y="229407"/>
                        </a:moveTo>
                        <a:lnTo>
                          <a:pt x="135042" y="225506"/>
                        </a:lnTo>
                        <a:cubicBezTo>
                          <a:pt x="140139" y="224625"/>
                          <a:pt x="145236" y="223303"/>
                          <a:pt x="150144" y="221730"/>
                        </a:cubicBezTo>
                        <a:lnTo>
                          <a:pt x="151340" y="225443"/>
                        </a:lnTo>
                        <a:cubicBezTo>
                          <a:pt x="146306" y="227142"/>
                          <a:pt x="141020" y="228463"/>
                          <a:pt x="135734" y="229407"/>
                        </a:cubicBezTo>
                        <a:close/>
                        <a:moveTo>
                          <a:pt x="79981" y="225569"/>
                        </a:moveTo>
                        <a:cubicBezTo>
                          <a:pt x="74883" y="223932"/>
                          <a:pt x="69849" y="221919"/>
                          <a:pt x="65004" y="219528"/>
                        </a:cubicBezTo>
                        <a:lnTo>
                          <a:pt x="66703" y="216004"/>
                        </a:lnTo>
                        <a:cubicBezTo>
                          <a:pt x="71359" y="218269"/>
                          <a:pt x="76268" y="220220"/>
                          <a:pt x="81176" y="221793"/>
                        </a:cubicBezTo>
                        <a:lnTo>
                          <a:pt x="79981" y="225569"/>
                        </a:lnTo>
                        <a:close/>
                        <a:moveTo>
                          <a:pt x="158954" y="222737"/>
                        </a:moveTo>
                        <a:lnTo>
                          <a:pt x="157444" y="219087"/>
                        </a:lnTo>
                        <a:cubicBezTo>
                          <a:pt x="162226" y="217136"/>
                          <a:pt x="166946" y="214871"/>
                          <a:pt x="171414" y="212228"/>
                        </a:cubicBezTo>
                        <a:lnTo>
                          <a:pt x="173365" y="215626"/>
                        </a:lnTo>
                        <a:cubicBezTo>
                          <a:pt x="168771" y="218332"/>
                          <a:pt x="163925" y="220723"/>
                          <a:pt x="158954" y="222737"/>
                        </a:cubicBezTo>
                        <a:close/>
                        <a:moveTo>
                          <a:pt x="57893" y="215752"/>
                        </a:moveTo>
                        <a:cubicBezTo>
                          <a:pt x="53236" y="213046"/>
                          <a:pt x="48706" y="210026"/>
                          <a:pt x="44552" y="206753"/>
                        </a:cubicBezTo>
                        <a:lnTo>
                          <a:pt x="47007" y="203670"/>
                        </a:lnTo>
                        <a:cubicBezTo>
                          <a:pt x="51034" y="206816"/>
                          <a:pt x="55376" y="209774"/>
                          <a:pt x="59907" y="212354"/>
                        </a:cubicBezTo>
                        <a:lnTo>
                          <a:pt x="57893" y="215752"/>
                        </a:lnTo>
                        <a:close/>
                        <a:moveTo>
                          <a:pt x="180224" y="211410"/>
                        </a:moveTo>
                        <a:lnTo>
                          <a:pt x="178021" y="208138"/>
                        </a:lnTo>
                        <a:cubicBezTo>
                          <a:pt x="182300" y="205243"/>
                          <a:pt x="186391" y="202034"/>
                          <a:pt x="190292" y="198573"/>
                        </a:cubicBezTo>
                        <a:lnTo>
                          <a:pt x="192935" y="201530"/>
                        </a:lnTo>
                        <a:cubicBezTo>
                          <a:pt x="188908" y="205054"/>
                          <a:pt x="184629" y="208389"/>
                          <a:pt x="180224" y="211410"/>
                        </a:cubicBezTo>
                        <a:close/>
                        <a:moveTo>
                          <a:pt x="38323" y="201593"/>
                        </a:moveTo>
                        <a:cubicBezTo>
                          <a:pt x="34358" y="198006"/>
                          <a:pt x="30583" y="194105"/>
                          <a:pt x="27122" y="190015"/>
                        </a:cubicBezTo>
                        <a:lnTo>
                          <a:pt x="30142" y="187498"/>
                        </a:lnTo>
                        <a:cubicBezTo>
                          <a:pt x="33477" y="191462"/>
                          <a:pt x="37127" y="195238"/>
                          <a:pt x="40966" y="198699"/>
                        </a:cubicBezTo>
                        <a:lnTo>
                          <a:pt x="38323" y="201593"/>
                        </a:lnTo>
                        <a:close/>
                        <a:moveTo>
                          <a:pt x="198724" y="195867"/>
                        </a:moveTo>
                        <a:lnTo>
                          <a:pt x="195893" y="193098"/>
                        </a:lnTo>
                        <a:cubicBezTo>
                          <a:pt x="199479" y="189385"/>
                          <a:pt x="202877" y="185358"/>
                          <a:pt x="205898" y="181205"/>
                        </a:cubicBezTo>
                        <a:lnTo>
                          <a:pt x="209107" y="183533"/>
                        </a:lnTo>
                        <a:cubicBezTo>
                          <a:pt x="205961" y="187812"/>
                          <a:pt x="202437" y="191965"/>
                          <a:pt x="198724" y="195867"/>
                        </a:cubicBezTo>
                        <a:close/>
                        <a:moveTo>
                          <a:pt x="22150" y="183659"/>
                        </a:moveTo>
                        <a:cubicBezTo>
                          <a:pt x="19004" y="179317"/>
                          <a:pt x="16109" y="174723"/>
                          <a:pt x="13592" y="170004"/>
                        </a:cubicBezTo>
                        <a:lnTo>
                          <a:pt x="17053" y="168116"/>
                        </a:lnTo>
                        <a:cubicBezTo>
                          <a:pt x="19507" y="172647"/>
                          <a:pt x="22276" y="177115"/>
                          <a:pt x="25360" y="181268"/>
                        </a:cubicBezTo>
                        <a:lnTo>
                          <a:pt x="22150" y="183659"/>
                        </a:lnTo>
                        <a:close/>
                        <a:moveTo>
                          <a:pt x="213575" y="176800"/>
                        </a:moveTo>
                        <a:lnTo>
                          <a:pt x="210240" y="174723"/>
                        </a:lnTo>
                        <a:cubicBezTo>
                          <a:pt x="213009" y="170318"/>
                          <a:pt x="215463" y="165725"/>
                          <a:pt x="217539" y="161005"/>
                        </a:cubicBezTo>
                        <a:lnTo>
                          <a:pt x="221126" y="162578"/>
                        </a:lnTo>
                        <a:cubicBezTo>
                          <a:pt x="218987" y="167487"/>
                          <a:pt x="216407" y="172269"/>
                          <a:pt x="213575" y="176800"/>
                        </a:cubicBezTo>
                        <a:close/>
                        <a:moveTo>
                          <a:pt x="10068" y="162767"/>
                        </a:moveTo>
                        <a:cubicBezTo>
                          <a:pt x="7866" y="157859"/>
                          <a:pt x="6041" y="152762"/>
                          <a:pt x="4531" y="147665"/>
                        </a:cubicBezTo>
                        <a:lnTo>
                          <a:pt x="8306" y="146595"/>
                        </a:lnTo>
                        <a:cubicBezTo>
                          <a:pt x="9754" y="151566"/>
                          <a:pt x="11516" y="156474"/>
                          <a:pt x="13655" y="161194"/>
                        </a:cubicBezTo>
                        <a:lnTo>
                          <a:pt x="10068" y="162767"/>
                        </a:lnTo>
                        <a:close/>
                        <a:moveTo>
                          <a:pt x="224210" y="155090"/>
                        </a:moveTo>
                        <a:lnTo>
                          <a:pt x="220497" y="153706"/>
                        </a:lnTo>
                        <a:cubicBezTo>
                          <a:pt x="222259" y="148860"/>
                          <a:pt x="223706" y="143826"/>
                          <a:pt x="224776" y="138729"/>
                        </a:cubicBezTo>
                        <a:lnTo>
                          <a:pt x="228615" y="139547"/>
                        </a:lnTo>
                        <a:cubicBezTo>
                          <a:pt x="227545" y="144833"/>
                          <a:pt x="226035" y="150056"/>
                          <a:pt x="224210" y="155090"/>
                        </a:cubicBezTo>
                        <a:close/>
                        <a:moveTo>
                          <a:pt x="2517" y="139799"/>
                        </a:moveTo>
                        <a:cubicBezTo>
                          <a:pt x="1384" y="134576"/>
                          <a:pt x="629" y="129227"/>
                          <a:pt x="252" y="123878"/>
                        </a:cubicBezTo>
                        <a:lnTo>
                          <a:pt x="4216" y="123626"/>
                        </a:lnTo>
                        <a:cubicBezTo>
                          <a:pt x="4594" y="128786"/>
                          <a:pt x="5286" y="134009"/>
                          <a:pt x="6419" y="139044"/>
                        </a:cubicBezTo>
                        <a:lnTo>
                          <a:pt x="2517" y="139799"/>
                        </a:lnTo>
                        <a:close/>
                        <a:moveTo>
                          <a:pt x="229999" y="131681"/>
                        </a:moveTo>
                        <a:lnTo>
                          <a:pt x="226098" y="131115"/>
                        </a:lnTo>
                        <a:cubicBezTo>
                          <a:pt x="226790" y="126018"/>
                          <a:pt x="227167" y="120795"/>
                          <a:pt x="227167" y="115572"/>
                        </a:cubicBezTo>
                        <a:lnTo>
                          <a:pt x="231132" y="115131"/>
                        </a:lnTo>
                        <a:lnTo>
                          <a:pt x="231132" y="115572"/>
                        </a:lnTo>
                        <a:cubicBezTo>
                          <a:pt x="231132" y="120984"/>
                          <a:pt x="230754" y="126395"/>
                          <a:pt x="229999" y="131681"/>
                        </a:cubicBezTo>
                        <a:close/>
                        <a:moveTo>
                          <a:pt x="1070" y="115761"/>
                        </a:moveTo>
                        <a:lnTo>
                          <a:pt x="0" y="115698"/>
                        </a:lnTo>
                        <a:cubicBezTo>
                          <a:pt x="0" y="110286"/>
                          <a:pt x="378" y="105000"/>
                          <a:pt x="1070" y="99777"/>
                        </a:cubicBezTo>
                        <a:lnTo>
                          <a:pt x="4971" y="100280"/>
                        </a:lnTo>
                        <a:cubicBezTo>
                          <a:pt x="4279" y="105315"/>
                          <a:pt x="3901" y="110475"/>
                          <a:pt x="3901" y="115572"/>
                        </a:cubicBezTo>
                        <a:lnTo>
                          <a:pt x="1070" y="115761"/>
                        </a:lnTo>
                        <a:close/>
                        <a:moveTo>
                          <a:pt x="226916" y="107328"/>
                        </a:moveTo>
                        <a:cubicBezTo>
                          <a:pt x="226538" y="102168"/>
                          <a:pt x="225783" y="97008"/>
                          <a:pt x="224713" y="91911"/>
                        </a:cubicBezTo>
                        <a:lnTo>
                          <a:pt x="228552" y="91093"/>
                        </a:lnTo>
                        <a:cubicBezTo>
                          <a:pt x="229684" y="96316"/>
                          <a:pt x="230440" y="101728"/>
                          <a:pt x="230817" y="107014"/>
                        </a:cubicBezTo>
                        <a:lnTo>
                          <a:pt x="226916" y="107328"/>
                        </a:lnTo>
                        <a:close/>
                        <a:moveTo>
                          <a:pt x="6293" y="92603"/>
                        </a:moveTo>
                        <a:lnTo>
                          <a:pt x="2454" y="91785"/>
                        </a:lnTo>
                        <a:cubicBezTo>
                          <a:pt x="3587" y="86499"/>
                          <a:pt x="5034" y="81276"/>
                          <a:pt x="6859" y="76242"/>
                        </a:cubicBezTo>
                        <a:lnTo>
                          <a:pt x="10572" y="77564"/>
                        </a:lnTo>
                        <a:cubicBezTo>
                          <a:pt x="8810" y="82472"/>
                          <a:pt x="7362" y="87506"/>
                          <a:pt x="6293" y="92603"/>
                        </a:cubicBezTo>
                        <a:close/>
                        <a:moveTo>
                          <a:pt x="222762" y="84423"/>
                        </a:moveTo>
                        <a:cubicBezTo>
                          <a:pt x="221315" y="79451"/>
                          <a:pt x="219490" y="74543"/>
                          <a:pt x="217414" y="69824"/>
                        </a:cubicBezTo>
                        <a:lnTo>
                          <a:pt x="221000" y="68187"/>
                        </a:lnTo>
                        <a:cubicBezTo>
                          <a:pt x="223203" y="73096"/>
                          <a:pt x="225091" y="78193"/>
                          <a:pt x="226601" y="83290"/>
                        </a:cubicBezTo>
                        <a:lnTo>
                          <a:pt x="222762" y="84423"/>
                        </a:lnTo>
                        <a:close/>
                        <a:moveTo>
                          <a:pt x="13466" y="70390"/>
                        </a:moveTo>
                        <a:lnTo>
                          <a:pt x="9880" y="68817"/>
                        </a:lnTo>
                        <a:cubicBezTo>
                          <a:pt x="12019" y="63908"/>
                          <a:pt x="14599" y="59126"/>
                          <a:pt x="17431" y="54595"/>
                        </a:cubicBezTo>
                        <a:lnTo>
                          <a:pt x="20766" y="56672"/>
                        </a:lnTo>
                        <a:cubicBezTo>
                          <a:pt x="17997" y="61014"/>
                          <a:pt x="15543" y="65670"/>
                          <a:pt x="13466" y="70390"/>
                        </a:cubicBezTo>
                        <a:close/>
                        <a:moveTo>
                          <a:pt x="213953" y="62839"/>
                        </a:moveTo>
                        <a:cubicBezTo>
                          <a:pt x="211498" y="58308"/>
                          <a:pt x="208730" y="53840"/>
                          <a:pt x="205646" y="49687"/>
                        </a:cubicBezTo>
                        <a:lnTo>
                          <a:pt x="208856" y="47359"/>
                        </a:lnTo>
                        <a:cubicBezTo>
                          <a:pt x="212002" y="51701"/>
                          <a:pt x="214897" y="56294"/>
                          <a:pt x="217477" y="61014"/>
                        </a:cubicBezTo>
                        <a:lnTo>
                          <a:pt x="213953" y="62839"/>
                        </a:lnTo>
                        <a:close/>
                        <a:moveTo>
                          <a:pt x="25108" y="50190"/>
                        </a:moveTo>
                        <a:lnTo>
                          <a:pt x="21899" y="47862"/>
                        </a:lnTo>
                        <a:cubicBezTo>
                          <a:pt x="25045" y="43520"/>
                          <a:pt x="28506" y="39367"/>
                          <a:pt x="32219" y="35528"/>
                        </a:cubicBezTo>
                        <a:lnTo>
                          <a:pt x="35050" y="38234"/>
                        </a:lnTo>
                        <a:cubicBezTo>
                          <a:pt x="31527" y="41947"/>
                          <a:pt x="28128" y="45974"/>
                          <a:pt x="25108" y="50190"/>
                        </a:cubicBezTo>
                        <a:close/>
                        <a:moveTo>
                          <a:pt x="200801" y="43520"/>
                        </a:moveTo>
                        <a:cubicBezTo>
                          <a:pt x="197466" y="39556"/>
                          <a:pt x="193816" y="35780"/>
                          <a:pt x="189977" y="32382"/>
                        </a:cubicBezTo>
                        <a:lnTo>
                          <a:pt x="192620" y="29424"/>
                        </a:lnTo>
                        <a:cubicBezTo>
                          <a:pt x="196585" y="33011"/>
                          <a:pt x="200360" y="36850"/>
                          <a:pt x="203821" y="41003"/>
                        </a:cubicBezTo>
                        <a:lnTo>
                          <a:pt x="200801" y="43520"/>
                        </a:lnTo>
                        <a:close/>
                        <a:moveTo>
                          <a:pt x="40714" y="32822"/>
                        </a:moveTo>
                        <a:lnTo>
                          <a:pt x="38071" y="29865"/>
                        </a:lnTo>
                        <a:cubicBezTo>
                          <a:pt x="42035" y="26278"/>
                          <a:pt x="46314" y="22880"/>
                          <a:pt x="50719" y="19922"/>
                        </a:cubicBezTo>
                        <a:lnTo>
                          <a:pt x="52922" y="23195"/>
                        </a:lnTo>
                        <a:cubicBezTo>
                          <a:pt x="48643" y="26089"/>
                          <a:pt x="44552" y="29298"/>
                          <a:pt x="40714" y="32822"/>
                        </a:cubicBezTo>
                        <a:close/>
                        <a:moveTo>
                          <a:pt x="183999" y="27411"/>
                        </a:moveTo>
                        <a:cubicBezTo>
                          <a:pt x="179909" y="24201"/>
                          <a:pt x="175567" y="21307"/>
                          <a:pt x="171099" y="18727"/>
                        </a:cubicBezTo>
                        <a:lnTo>
                          <a:pt x="173050" y="15329"/>
                        </a:lnTo>
                        <a:cubicBezTo>
                          <a:pt x="177707" y="17972"/>
                          <a:pt x="182174" y="20992"/>
                          <a:pt x="186453" y="24327"/>
                        </a:cubicBezTo>
                        <a:lnTo>
                          <a:pt x="183999" y="27411"/>
                        </a:lnTo>
                        <a:close/>
                        <a:moveTo>
                          <a:pt x="59529" y="19041"/>
                        </a:moveTo>
                        <a:lnTo>
                          <a:pt x="57516" y="15643"/>
                        </a:lnTo>
                        <a:cubicBezTo>
                          <a:pt x="62172" y="12937"/>
                          <a:pt x="67018" y="10546"/>
                          <a:pt x="71989" y="8532"/>
                        </a:cubicBezTo>
                        <a:lnTo>
                          <a:pt x="73499" y="12182"/>
                        </a:lnTo>
                        <a:cubicBezTo>
                          <a:pt x="68654" y="14133"/>
                          <a:pt x="63997" y="16398"/>
                          <a:pt x="59529" y="19041"/>
                        </a:cubicBezTo>
                        <a:close/>
                        <a:moveTo>
                          <a:pt x="164177" y="15077"/>
                        </a:moveTo>
                        <a:cubicBezTo>
                          <a:pt x="159521" y="12812"/>
                          <a:pt x="154675" y="10861"/>
                          <a:pt x="149704" y="9288"/>
                        </a:cubicBezTo>
                        <a:lnTo>
                          <a:pt x="150900" y="5512"/>
                        </a:lnTo>
                        <a:cubicBezTo>
                          <a:pt x="155997" y="7148"/>
                          <a:pt x="161031" y="9162"/>
                          <a:pt x="165876" y="11490"/>
                        </a:cubicBezTo>
                        <a:lnTo>
                          <a:pt x="164177" y="15077"/>
                        </a:lnTo>
                        <a:close/>
                        <a:moveTo>
                          <a:pt x="80799" y="9476"/>
                        </a:moveTo>
                        <a:lnTo>
                          <a:pt x="79540" y="5764"/>
                        </a:lnTo>
                        <a:cubicBezTo>
                          <a:pt x="84637" y="4065"/>
                          <a:pt x="89923" y="2743"/>
                          <a:pt x="95146" y="1862"/>
                        </a:cubicBezTo>
                        <a:lnTo>
                          <a:pt x="95838" y="5764"/>
                        </a:lnTo>
                        <a:cubicBezTo>
                          <a:pt x="90741" y="6582"/>
                          <a:pt x="85707" y="7840"/>
                          <a:pt x="80799" y="9476"/>
                        </a:cubicBezTo>
                        <a:close/>
                        <a:moveTo>
                          <a:pt x="142216" y="7148"/>
                        </a:moveTo>
                        <a:cubicBezTo>
                          <a:pt x="137181" y="5890"/>
                          <a:pt x="132021" y="5009"/>
                          <a:pt x="126861" y="4505"/>
                        </a:cubicBezTo>
                        <a:lnTo>
                          <a:pt x="127239" y="604"/>
                        </a:lnTo>
                        <a:cubicBezTo>
                          <a:pt x="132588" y="1170"/>
                          <a:pt x="137937" y="2051"/>
                          <a:pt x="143097" y="3309"/>
                        </a:cubicBezTo>
                        <a:lnTo>
                          <a:pt x="142216" y="7148"/>
                        </a:lnTo>
                        <a:close/>
                        <a:moveTo>
                          <a:pt x="103578" y="4568"/>
                        </a:moveTo>
                        <a:lnTo>
                          <a:pt x="103138" y="667"/>
                        </a:lnTo>
                        <a:cubicBezTo>
                          <a:pt x="108424" y="100"/>
                          <a:pt x="113898" y="-89"/>
                          <a:pt x="119247" y="37"/>
                        </a:cubicBezTo>
                        <a:lnTo>
                          <a:pt x="119121" y="4002"/>
                        </a:lnTo>
                        <a:cubicBezTo>
                          <a:pt x="113961" y="3876"/>
                          <a:pt x="108738" y="4065"/>
                          <a:pt x="103578" y="4568"/>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grpSp>
          </p:grpSp>
          <p:grpSp>
            <p:nvGrpSpPr>
              <p:cNvPr id="460" name="Google Shape;460;p29"/>
              <p:cNvGrpSpPr/>
              <p:nvPr/>
            </p:nvGrpSpPr>
            <p:grpSpPr>
              <a:xfrm rot="10800000" flipH="1">
                <a:off x="8449864" y="2694845"/>
                <a:ext cx="304808" cy="886583"/>
                <a:chOff x="2414896" y="3264903"/>
                <a:chExt cx="304808" cy="886583"/>
              </a:xfrm>
            </p:grpSpPr>
            <p:sp>
              <p:nvSpPr>
                <p:cNvPr id="461" name="Google Shape;461;p29"/>
                <p:cNvSpPr/>
                <p:nvPr/>
              </p:nvSpPr>
              <p:spPr>
                <a:xfrm>
                  <a:off x="2560951" y="3454824"/>
                  <a:ext cx="23651" cy="296011"/>
                </a:xfrm>
                <a:custGeom>
                  <a:avLst/>
                  <a:gdLst/>
                  <a:ahLst/>
                  <a:cxnLst/>
                  <a:rect l="l" t="t" r="r" b="b"/>
                  <a:pathLst>
                    <a:path w="17934" h="224461" extrusionOk="0">
                      <a:moveTo>
                        <a:pt x="0" y="0"/>
                      </a:moveTo>
                      <a:lnTo>
                        <a:pt x="0" y="44867"/>
                      </a:lnTo>
                      <a:lnTo>
                        <a:pt x="17934" y="44867"/>
                      </a:lnTo>
                      <a:lnTo>
                        <a:pt x="17934" y="0"/>
                      </a:lnTo>
                      <a:lnTo>
                        <a:pt x="0" y="0"/>
                      </a:lnTo>
                      <a:close/>
                      <a:moveTo>
                        <a:pt x="0" y="89797"/>
                      </a:moveTo>
                      <a:lnTo>
                        <a:pt x="0" y="134664"/>
                      </a:lnTo>
                      <a:lnTo>
                        <a:pt x="17934" y="134664"/>
                      </a:lnTo>
                      <a:lnTo>
                        <a:pt x="17934" y="89797"/>
                      </a:lnTo>
                      <a:lnTo>
                        <a:pt x="0" y="89797"/>
                      </a:lnTo>
                      <a:close/>
                      <a:moveTo>
                        <a:pt x="0" y="179594"/>
                      </a:moveTo>
                      <a:lnTo>
                        <a:pt x="0" y="224462"/>
                      </a:lnTo>
                      <a:lnTo>
                        <a:pt x="17934" y="224462"/>
                      </a:lnTo>
                      <a:lnTo>
                        <a:pt x="17934" y="179594"/>
                      </a:lnTo>
                      <a:lnTo>
                        <a:pt x="0" y="179594"/>
                      </a:ln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62" name="Google Shape;462;p29"/>
                <p:cNvSpPr/>
                <p:nvPr/>
              </p:nvSpPr>
              <p:spPr>
                <a:xfrm>
                  <a:off x="2560951" y="3691666"/>
                  <a:ext cx="23651" cy="296011"/>
                </a:xfrm>
                <a:custGeom>
                  <a:avLst/>
                  <a:gdLst/>
                  <a:ahLst/>
                  <a:cxnLst/>
                  <a:rect l="l" t="t" r="r" b="b"/>
                  <a:pathLst>
                    <a:path w="17934" h="224461" extrusionOk="0">
                      <a:moveTo>
                        <a:pt x="0" y="0"/>
                      </a:moveTo>
                      <a:lnTo>
                        <a:pt x="0" y="44867"/>
                      </a:lnTo>
                      <a:lnTo>
                        <a:pt x="17934" y="44867"/>
                      </a:lnTo>
                      <a:lnTo>
                        <a:pt x="17934" y="0"/>
                      </a:lnTo>
                      <a:lnTo>
                        <a:pt x="0" y="0"/>
                      </a:lnTo>
                      <a:close/>
                      <a:moveTo>
                        <a:pt x="0" y="89797"/>
                      </a:moveTo>
                      <a:lnTo>
                        <a:pt x="0" y="134664"/>
                      </a:lnTo>
                      <a:lnTo>
                        <a:pt x="17934" y="134664"/>
                      </a:lnTo>
                      <a:lnTo>
                        <a:pt x="17934" y="89797"/>
                      </a:lnTo>
                      <a:lnTo>
                        <a:pt x="0" y="89797"/>
                      </a:lnTo>
                      <a:close/>
                      <a:moveTo>
                        <a:pt x="0" y="179594"/>
                      </a:moveTo>
                      <a:lnTo>
                        <a:pt x="0" y="224462"/>
                      </a:lnTo>
                      <a:lnTo>
                        <a:pt x="17934" y="224462"/>
                      </a:lnTo>
                      <a:lnTo>
                        <a:pt x="17934" y="179594"/>
                      </a:lnTo>
                      <a:lnTo>
                        <a:pt x="0" y="179594"/>
                      </a:ln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63" name="Google Shape;463;p29"/>
                <p:cNvSpPr/>
                <p:nvPr/>
              </p:nvSpPr>
              <p:spPr>
                <a:xfrm rot="-4606435">
                  <a:off x="2495865" y="3982065"/>
                  <a:ext cx="153860" cy="153861"/>
                </a:xfrm>
                <a:custGeom>
                  <a:avLst/>
                  <a:gdLst/>
                  <a:ahLst/>
                  <a:cxnLst/>
                  <a:rect l="l" t="t" r="r" b="b"/>
                  <a:pathLst>
                    <a:path w="116670" h="116670" extrusionOk="0">
                      <a:moveTo>
                        <a:pt x="116670" y="58335"/>
                      </a:moveTo>
                      <a:cubicBezTo>
                        <a:pt x="116670" y="90553"/>
                        <a:pt x="90553" y="116670"/>
                        <a:pt x="58335" y="116670"/>
                      </a:cubicBezTo>
                      <a:cubicBezTo>
                        <a:pt x="26118" y="116670"/>
                        <a:pt x="0" y="90553"/>
                        <a:pt x="0" y="58335"/>
                      </a:cubicBezTo>
                      <a:cubicBezTo>
                        <a:pt x="0" y="26118"/>
                        <a:pt x="26118" y="0"/>
                        <a:pt x="58335" y="0"/>
                      </a:cubicBezTo>
                      <a:cubicBezTo>
                        <a:pt x="90553" y="0"/>
                        <a:pt x="116670" y="26117"/>
                        <a:pt x="116670" y="58335"/>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64" name="Google Shape;464;p29"/>
                <p:cNvSpPr/>
                <p:nvPr/>
              </p:nvSpPr>
              <p:spPr>
                <a:xfrm>
                  <a:off x="2534479" y="4020789"/>
                  <a:ext cx="76512" cy="76512"/>
                </a:xfrm>
                <a:custGeom>
                  <a:avLst/>
                  <a:gdLst/>
                  <a:ahLst/>
                  <a:cxnLst/>
                  <a:rect l="l" t="t" r="r" b="b"/>
                  <a:pathLst>
                    <a:path w="58018" h="58018" extrusionOk="0">
                      <a:moveTo>
                        <a:pt x="0" y="29009"/>
                      </a:moveTo>
                      <a:cubicBezTo>
                        <a:pt x="0" y="12963"/>
                        <a:pt x="12963" y="0"/>
                        <a:pt x="29009" y="0"/>
                      </a:cubicBezTo>
                      <a:cubicBezTo>
                        <a:pt x="45056" y="0"/>
                        <a:pt x="58019" y="12963"/>
                        <a:pt x="58019" y="29009"/>
                      </a:cubicBezTo>
                      <a:cubicBezTo>
                        <a:pt x="58019" y="45056"/>
                        <a:pt x="45056" y="58019"/>
                        <a:pt x="29009" y="58019"/>
                      </a:cubicBezTo>
                      <a:cubicBezTo>
                        <a:pt x="12963" y="58019"/>
                        <a:pt x="0" y="45056"/>
                        <a:pt x="0" y="29009"/>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grpSp>
              <p:nvGrpSpPr>
                <p:cNvPr id="465" name="Google Shape;465;p29"/>
                <p:cNvGrpSpPr/>
                <p:nvPr/>
              </p:nvGrpSpPr>
              <p:grpSpPr>
                <a:xfrm>
                  <a:off x="2414896" y="3264903"/>
                  <a:ext cx="304808" cy="304857"/>
                  <a:chOff x="1523999" y="3249073"/>
                  <a:chExt cx="231131" cy="231169"/>
                </a:xfrm>
              </p:grpSpPr>
              <p:sp>
                <p:nvSpPr>
                  <p:cNvPr id="466" name="Google Shape;466;p29"/>
                  <p:cNvSpPr/>
                  <p:nvPr/>
                </p:nvSpPr>
                <p:spPr>
                  <a:xfrm>
                    <a:off x="1595169" y="3320281"/>
                    <a:ext cx="88727" cy="88727"/>
                  </a:xfrm>
                  <a:custGeom>
                    <a:avLst/>
                    <a:gdLst/>
                    <a:ahLst/>
                    <a:cxnLst/>
                    <a:rect l="l" t="t" r="r" b="b"/>
                    <a:pathLst>
                      <a:path w="88727" h="88727" extrusionOk="0">
                        <a:moveTo>
                          <a:pt x="88727" y="44364"/>
                        </a:moveTo>
                        <a:cubicBezTo>
                          <a:pt x="88727" y="68865"/>
                          <a:pt x="68865" y="88727"/>
                          <a:pt x="44364" y="88727"/>
                        </a:cubicBezTo>
                        <a:cubicBezTo>
                          <a:pt x="19862" y="88727"/>
                          <a:pt x="0" y="68865"/>
                          <a:pt x="0" y="44364"/>
                        </a:cubicBezTo>
                        <a:cubicBezTo>
                          <a:pt x="0" y="19862"/>
                          <a:pt x="19862" y="0"/>
                          <a:pt x="44364" y="0"/>
                        </a:cubicBezTo>
                        <a:cubicBezTo>
                          <a:pt x="68865" y="0"/>
                          <a:pt x="88727" y="19862"/>
                          <a:pt x="88727" y="44364"/>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67" name="Google Shape;467;p29"/>
                  <p:cNvSpPr/>
                  <p:nvPr/>
                </p:nvSpPr>
                <p:spPr>
                  <a:xfrm>
                    <a:off x="1554518" y="3279693"/>
                    <a:ext cx="170029" cy="169966"/>
                  </a:xfrm>
                  <a:custGeom>
                    <a:avLst/>
                    <a:gdLst/>
                    <a:ahLst/>
                    <a:cxnLst/>
                    <a:rect l="l" t="t" r="r" b="b"/>
                    <a:pathLst>
                      <a:path w="170029" h="169966" extrusionOk="0">
                        <a:moveTo>
                          <a:pt x="85015" y="169967"/>
                        </a:moveTo>
                        <a:cubicBezTo>
                          <a:pt x="38134" y="169967"/>
                          <a:pt x="0" y="131833"/>
                          <a:pt x="0" y="85015"/>
                        </a:cubicBezTo>
                        <a:cubicBezTo>
                          <a:pt x="0" y="38134"/>
                          <a:pt x="38134" y="0"/>
                          <a:pt x="85015" y="0"/>
                        </a:cubicBezTo>
                        <a:cubicBezTo>
                          <a:pt x="131896" y="0"/>
                          <a:pt x="170029" y="38134"/>
                          <a:pt x="170029" y="85015"/>
                        </a:cubicBezTo>
                        <a:cubicBezTo>
                          <a:pt x="170029" y="131833"/>
                          <a:pt x="131896" y="169967"/>
                          <a:pt x="85015" y="169967"/>
                        </a:cubicBezTo>
                        <a:close/>
                        <a:moveTo>
                          <a:pt x="85015" y="7866"/>
                        </a:moveTo>
                        <a:cubicBezTo>
                          <a:pt x="42476" y="7866"/>
                          <a:pt x="7929" y="42476"/>
                          <a:pt x="7929" y="84952"/>
                        </a:cubicBezTo>
                        <a:cubicBezTo>
                          <a:pt x="7929" y="127491"/>
                          <a:pt x="42539" y="162038"/>
                          <a:pt x="85015" y="162038"/>
                        </a:cubicBezTo>
                        <a:cubicBezTo>
                          <a:pt x="127554" y="162038"/>
                          <a:pt x="162101" y="127428"/>
                          <a:pt x="162101" y="84952"/>
                        </a:cubicBezTo>
                        <a:cubicBezTo>
                          <a:pt x="162164" y="42476"/>
                          <a:pt x="127554" y="7866"/>
                          <a:pt x="85015" y="7866"/>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68" name="Google Shape;468;p29"/>
                  <p:cNvSpPr/>
                  <p:nvPr/>
                </p:nvSpPr>
                <p:spPr>
                  <a:xfrm>
                    <a:off x="1523999" y="3249073"/>
                    <a:ext cx="231131" cy="231169"/>
                  </a:xfrm>
                  <a:custGeom>
                    <a:avLst/>
                    <a:gdLst/>
                    <a:ahLst/>
                    <a:cxnLst/>
                    <a:rect l="l" t="t" r="r" b="b"/>
                    <a:pathLst>
                      <a:path w="231131" h="231169" extrusionOk="0">
                        <a:moveTo>
                          <a:pt x="115534" y="231169"/>
                        </a:moveTo>
                        <a:cubicBezTo>
                          <a:pt x="114213" y="231169"/>
                          <a:pt x="112891" y="231169"/>
                          <a:pt x="111633" y="231106"/>
                        </a:cubicBezTo>
                        <a:lnTo>
                          <a:pt x="111759" y="227142"/>
                        </a:lnTo>
                        <a:cubicBezTo>
                          <a:pt x="116919" y="227331"/>
                          <a:pt x="122268" y="227142"/>
                          <a:pt x="127302" y="226575"/>
                        </a:cubicBezTo>
                        <a:lnTo>
                          <a:pt x="127742" y="230477"/>
                        </a:lnTo>
                        <a:cubicBezTo>
                          <a:pt x="123778" y="230917"/>
                          <a:pt x="119688" y="231169"/>
                          <a:pt x="115534" y="231169"/>
                        </a:cubicBezTo>
                        <a:close/>
                        <a:moveTo>
                          <a:pt x="103578" y="230540"/>
                        </a:moveTo>
                        <a:cubicBezTo>
                          <a:pt x="98229" y="229974"/>
                          <a:pt x="92881" y="229092"/>
                          <a:pt x="87721" y="227771"/>
                        </a:cubicBezTo>
                        <a:lnTo>
                          <a:pt x="88664" y="223932"/>
                        </a:lnTo>
                        <a:cubicBezTo>
                          <a:pt x="93699" y="225191"/>
                          <a:pt x="98859" y="226072"/>
                          <a:pt x="104019" y="226575"/>
                        </a:cubicBezTo>
                        <a:lnTo>
                          <a:pt x="103578" y="230540"/>
                        </a:lnTo>
                        <a:close/>
                        <a:moveTo>
                          <a:pt x="135734" y="229407"/>
                        </a:moveTo>
                        <a:lnTo>
                          <a:pt x="135042" y="225506"/>
                        </a:lnTo>
                        <a:cubicBezTo>
                          <a:pt x="140139" y="224625"/>
                          <a:pt x="145236" y="223303"/>
                          <a:pt x="150144" y="221730"/>
                        </a:cubicBezTo>
                        <a:lnTo>
                          <a:pt x="151340" y="225443"/>
                        </a:lnTo>
                        <a:cubicBezTo>
                          <a:pt x="146306" y="227142"/>
                          <a:pt x="141020" y="228463"/>
                          <a:pt x="135734" y="229407"/>
                        </a:cubicBezTo>
                        <a:close/>
                        <a:moveTo>
                          <a:pt x="79981" y="225569"/>
                        </a:moveTo>
                        <a:cubicBezTo>
                          <a:pt x="74883" y="223932"/>
                          <a:pt x="69849" y="221919"/>
                          <a:pt x="65004" y="219528"/>
                        </a:cubicBezTo>
                        <a:lnTo>
                          <a:pt x="66703" y="216004"/>
                        </a:lnTo>
                        <a:cubicBezTo>
                          <a:pt x="71359" y="218269"/>
                          <a:pt x="76268" y="220220"/>
                          <a:pt x="81176" y="221793"/>
                        </a:cubicBezTo>
                        <a:lnTo>
                          <a:pt x="79981" y="225569"/>
                        </a:lnTo>
                        <a:close/>
                        <a:moveTo>
                          <a:pt x="158954" y="222737"/>
                        </a:moveTo>
                        <a:lnTo>
                          <a:pt x="157444" y="219087"/>
                        </a:lnTo>
                        <a:cubicBezTo>
                          <a:pt x="162226" y="217136"/>
                          <a:pt x="166946" y="214871"/>
                          <a:pt x="171414" y="212228"/>
                        </a:cubicBezTo>
                        <a:lnTo>
                          <a:pt x="173365" y="215626"/>
                        </a:lnTo>
                        <a:cubicBezTo>
                          <a:pt x="168771" y="218332"/>
                          <a:pt x="163925" y="220723"/>
                          <a:pt x="158954" y="222737"/>
                        </a:cubicBezTo>
                        <a:close/>
                        <a:moveTo>
                          <a:pt x="57893" y="215752"/>
                        </a:moveTo>
                        <a:cubicBezTo>
                          <a:pt x="53236" y="213046"/>
                          <a:pt x="48706" y="210026"/>
                          <a:pt x="44552" y="206753"/>
                        </a:cubicBezTo>
                        <a:lnTo>
                          <a:pt x="47007" y="203670"/>
                        </a:lnTo>
                        <a:cubicBezTo>
                          <a:pt x="51034" y="206816"/>
                          <a:pt x="55376" y="209774"/>
                          <a:pt x="59907" y="212354"/>
                        </a:cubicBezTo>
                        <a:lnTo>
                          <a:pt x="57893" y="215752"/>
                        </a:lnTo>
                        <a:close/>
                        <a:moveTo>
                          <a:pt x="180224" y="211410"/>
                        </a:moveTo>
                        <a:lnTo>
                          <a:pt x="178021" y="208138"/>
                        </a:lnTo>
                        <a:cubicBezTo>
                          <a:pt x="182300" y="205243"/>
                          <a:pt x="186391" y="202034"/>
                          <a:pt x="190292" y="198573"/>
                        </a:cubicBezTo>
                        <a:lnTo>
                          <a:pt x="192935" y="201530"/>
                        </a:lnTo>
                        <a:cubicBezTo>
                          <a:pt x="188908" y="205054"/>
                          <a:pt x="184629" y="208389"/>
                          <a:pt x="180224" y="211410"/>
                        </a:cubicBezTo>
                        <a:close/>
                        <a:moveTo>
                          <a:pt x="38323" y="201593"/>
                        </a:moveTo>
                        <a:cubicBezTo>
                          <a:pt x="34358" y="198006"/>
                          <a:pt x="30583" y="194105"/>
                          <a:pt x="27122" y="190015"/>
                        </a:cubicBezTo>
                        <a:lnTo>
                          <a:pt x="30142" y="187498"/>
                        </a:lnTo>
                        <a:cubicBezTo>
                          <a:pt x="33477" y="191462"/>
                          <a:pt x="37127" y="195238"/>
                          <a:pt x="40966" y="198699"/>
                        </a:cubicBezTo>
                        <a:lnTo>
                          <a:pt x="38323" y="201593"/>
                        </a:lnTo>
                        <a:close/>
                        <a:moveTo>
                          <a:pt x="198724" y="195867"/>
                        </a:moveTo>
                        <a:lnTo>
                          <a:pt x="195893" y="193098"/>
                        </a:lnTo>
                        <a:cubicBezTo>
                          <a:pt x="199479" y="189385"/>
                          <a:pt x="202877" y="185358"/>
                          <a:pt x="205898" y="181205"/>
                        </a:cubicBezTo>
                        <a:lnTo>
                          <a:pt x="209107" y="183533"/>
                        </a:lnTo>
                        <a:cubicBezTo>
                          <a:pt x="205961" y="187812"/>
                          <a:pt x="202437" y="191965"/>
                          <a:pt x="198724" y="195867"/>
                        </a:cubicBezTo>
                        <a:close/>
                        <a:moveTo>
                          <a:pt x="22150" y="183659"/>
                        </a:moveTo>
                        <a:cubicBezTo>
                          <a:pt x="19004" y="179317"/>
                          <a:pt x="16109" y="174723"/>
                          <a:pt x="13592" y="170004"/>
                        </a:cubicBezTo>
                        <a:lnTo>
                          <a:pt x="17053" y="168116"/>
                        </a:lnTo>
                        <a:cubicBezTo>
                          <a:pt x="19507" y="172647"/>
                          <a:pt x="22276" y="177115"/>
                          <a:pt x="25360" y="181268"/>
                        </a:cubicBezTo>
                        <a:lnTo>
                          <a:pt x="22150" y="183659"/>
                        </a:lnTo>
                        <a:close/>
                        <a:moveTo>
                          <a:pt x="213575" y="176800"/>
                        </a:moveTo>
                        <a:lnTo>
                          <a:pt x="210240" y="174723"/>
                        </a:lnTo>
                        <a:cubicBezTo>
                          <a:pt x="213009" y="170318"/>
                          <a:pt x="215463" y="165725"/>
                          <a:pt x="217539" y="161005"/>
                        </a:cubicBezTo>
                        <a:lnTo>
                          <a:pt x="221126" y="162578"/>
                        </a:lnTo>
                        <a:cubicBezTo>
                          <a:pt x="218987" y="167487"/>
                          <a:pt x="216407" y="172269"/>
                          <a:pt x="213575" y="176800"/>
                        </a:cubicBezTo>
                        <a:close/>
                        <a:moveTo>
                          <a:pt x="10068" y="162767"/>
                        </a:moveTo>
                        <a:cubicBezTo>
                          <a:pt x="7866" y="157859"/>
                          <a:pt x="6041" y="152762"/>
                          <a:pt x="4531" y="147665"/>
                        </a:cubicBezTo>
                        <a:lnTo>
                          <a:pt x="8306" y="146595"/>
                        </a:lnTo>
                        <a:cubicBezTo>
                          <a:pt x="9754" y="151566"/>
                          <a:pt x="11516" y="156474"/>
                          <a:pt x="13655" y="161194"/>
                        </a:cubicBezTo>
                        <a:lnTo>
                          <a:pt x="10068" y="162767"/>
                        </a:lnTo>
                        <a:close/>
                        <a:moveTo>
                          <a:pt x="224210" y="155090"/>
                        </a:moveTo>
                        <a:lnTo>
                          <a:pt x="220497" y="153706"/>
                        </a:lnTo>
                        <a:cubicBezTo>
                          <a:pt x="222259" y="148860"/>
                          <a:pt x="223706" y="143826"/>
                          <a:pt x="224776" y="138729"/>
                        </a:cubicBezTo>
                        <a:lnTo>
                          <a:pt x="228615" y="139547"/>
                        </a:lnTo>
                        <a:cubicBezTo>
                          <a:pt x="227545" y="144833"/>
                          <a:pt x="226035" y="150056"/>
                          <a:pt x="224210" y="155090"/>
                        </a:cubicBezTo>
                        <a:close/>
                        <a:moveTo>
                          <a:pt x="2517" y="139799"/>
                        </a:moveTo>
                        <a:cubicBezTo>
                          <a:pt x="1384" y="134576"/>
                          <a:pt x="629" y="129227"/>
                          <a:pt x="252" y="123878"/>
                        </a:cubicBezTo>
                        <a:lnTo>
                          <a:pt x="4216" y="123626"/>
                        </a:lnTo>
                        <a:cubicBezTo>
                          <a:pt x="4594" y="128786"/>
                          <a:pt x="5286" y="134009"/>
                          <a:pt x="6419" y="139044"/>
                        </a:cubicBezTo>
                        <a:lnTo>
                          <a:pt x="2517" y="139799"/>
                        </a:lnTo>
                        <a:close/>
                        <a:moveTo>
                          <a:pt x="229999" y="131681"/>
                        </a:moveTo>
                        <a:lnTo>
                          <a:pt x="226098" y="131115"/>
                        </a:lnTo>
                        <a:cubicBezTo>
                          <a:pt x="226790" y="126018"/>
                          <a:pt x="227167" y="120795"/>
                          <a:pt x="227167" y="115572"/>
                        </a:cubicBezTo>
                        <a:lnTo>
                          <a:pt x="231132" y="115131"/>
                        </a:lnTo>
                        <a:lnTo>
                          <a:pt x="231132" y="115572"/>
                        </a:lnTo>
                        <a:cubicBezTo>
                          <a:pt x="231132" y="120984"/>
                          <a:pt x="230754" y="126395"/>
                          <a:pt x="229999" y="131681"/>
                        </a:cubicBezTo>
                        <a:close/>
                        <a:moveTo>
                          <a:pt x="1070" y="115761"/>
                        </a:moveTo>
                        <a:lnTo>
                          <a:pt x="0" y="115698"/>
                        </a:lnTo>
                        <a:cubicBezTo>
                          <a:pt x="0" y="110286"/>
                          <a:pt x="378" y="105000"/>
                          <a:pt x="1070" y="99777"/>
                        </a:cubicBezTo>
                        <a:lnTo>
                          <a:pt x="4971" y="100280"/>
                        </a:lnTo>
                        <a:cubicBezTo>
                          <a:pt x="4279" y="105315"/>
                          <a:pt x="3901" y="110475"/>
                          <a:pt x="3901" y="115572"/>
                        </a:cubicBezTo>
                        <a:lnTo>
                          <a:pt x="1070" y="115761"/>
                        </a:lnTo>
                        <a:close/>
                        <a:moveTo>
                          <a:pt x="226916" y="107328"/>
                        </a:moveTo>
                        <a:cubicBezTo>
                          <a:pt x="226538" y="102168"/>
                          <a:pt x="225783" y="97008"/>
                          <a:pt x="224713" y="91911"/>
                        </a:cubicBezTo>
                        <a:lnTo>
                          <a:pt x="228552" y="91093"/>
                        </a:lnTo>
                        <a:cubicBezTo>
                          <a:pt x="229684" y="96316"/>
                          <a:pt x="230440" y="101728"/>
                          <a:pt x="230817" y="107014"/>
                        </a:cubicBezTo>
                        <a:lnTo>
                          <a:pt x="226916" y="107328"/>
                        </a:lnTo>
                        <a:close/>
                        <a:moveTo>
                          <a:pt x="6293" y="92603"/>
                        </a:moveTo>
                        <a:lnTo>
                          <a:pt x="2454" y="91785"/>
                        </a:lnTo>
                        <a:cubicBezTo>
                          <a:pt x="3587" y="86499"/>
                          <a:pt x="5034" y="81276"/>
                          <a:pt x="6859" y="76242"/>
                        </a:cubicBezTo>
                        <a:lnTo>
                          <a:pt x="10572" y="77564"/>
                        </a:lnTo>
                        <a:cubicBezTo>
                          <a:pt x="8810" y="82472"/>
                          <a:pt x="7362" y="87506"/>
                          <a:pt x="6293" y="92603"/>
                        </a:cubicBezTo>
                        <a:close/>
                        <a:moveTo>
                          <a:pt x="222762" y="84423"/>
                        </a:moveTo>
                        <a:cubicBezTo>
                          <a:pt x="221315" y="79451"/>
                          <a:pt x="219490" y="74543"/>
                          <a:pt x="217414" y="69824"/>
                        </a:cubicBezTo>
                        <a:lnTo>
                          <a:pt x="221000" y="68187"/>
                        </a:lnTo>
                        <a:cubicBezTo>
                          <a:pt x="223203" y="73096"/>
                          <a:pt x="225091" y="78193"/>
                          <a:pt x="226601" y="83290"/>
                        </a:cubicBezTo>
                        <a:lnTo>
                          <a:pt x="222762" y="84423"/>
                        </a:lnTo>
                        <a:close/>
                        <a:moveTo>
                          <a:pt x="13466" y="70390"/>
                        </a:moveTo>
                        <a:lnTo>
                          <a:pt x="9880" y="68817"/>
                        </a:lnTo>
                        <a:cubicBezTo>
                          <a:pt x="12019" y="63908"/>
                          <a:pt x="14599" y="59126"/>
                          <a:pt x="17431" y="54595"/>
                        </a:cubicBezTo>
                        <a:lnTo>
                          <a:pt x="20766" y="56672"/>
                        </a:lnTo>
                        <a:cubicBezTo>
                          <a:pt x="17997" y="61014"/>
                          <a:pt x="15543" y="65670"/>
                          <a:pt x="13466" y="70390"/>
                        </a:cubicBezTo>
                        <a:close/>
                        <a:moveTo>
                          <a:pt x="213953" y="62839"/>
                        </a:moveTo>
                        <a:cubicBezTo>
                          <a:pt x="211498" y="58308"/>
                          <a:pt x="208730" y="53840"/>
                          <a:pt x="205646" y="49687"/>
                        </a:cubicBezTo>
                        <a:lnTo>
                          <a:pt x="208856" y="47359"/>
                        </a:lnTo>
                        <a:cubicBezTo>
                          <a:pt x="212002" y="51701"/>
                          <a:pt x="214897" y="56294"/>
                          <a:pt x="217477" y="61014"/>
                        </a:cubicBezTo>
                        <a:lnTo>
                          <a:pt x="213953" y="62839"/>
                        </a:lnTo>
                        <a:close/>
                        <a:moveTo>
                          <a:pt x="25108" y="50190"/>
                        </a:moveTo>
                        <a:lnTo>
                          <a:pt x="21899" y="47862"/>
                        </a:lnTo>
                        <a:cubicBezTo>
                          <a:pt x="25045" y="43520"/>
                          <a:pt x="28506" y="39367"/>
                          <a:pt x="32219" y="35528"/>
                        </a:cubicBezTo>
                        <a:lnTo>
                          <a:pt x="35050" y="38234"/>
                        </a:lnTo>
                        <a:cubicBezTo>
                          <a:pt x="31527" y="41947"/>
                          <a:pt x="28128" y="45974"/>
                          <a:pt x="25108" y="50190"/>
                        </a:cubicBezTo>
                        <a:close/>
                        <a:moveTo>
                          <a:pt x="200801" y="43520"/>
                        </a:moveTo>
                        <a:cubicBezTo>
                          <a:pt x="197466" y="39556"/>
                          <a:pt x="193816" y="35780"/>
                          <a:pt x="189977" y="32382"/>
                        </a:cubicBezTo>
                        <a:lnTo>
                          <a:pt x="192620" y="29424"/>
                        </a:lnTo>
                        <a:cubicBezTo>
                          <a:pt x="196585" y="33011"/>
                          <a:pt x="200360" y="36850"/>
                          <a:pt x="203821" y="41003"/>
                        </a:cubicBezTo>
                        <a:lnTo>
                          <a:pt x="200801" y="43520"/>
                        </a:lnTo>
                        <a:close/>
                        <a:moveTo>
                          <a:pt x="40714" y="32822"/>
                        </a:moveTo>
                        <a:lnTo>
                          <a:pt x="38071" y="29865"/>
                        </a:lnTo>
                        <a:cubicBezTo>
                          <a:pt x="42035" y="26278"/>
                          <a:pt x="46314" y="22880"/>
                          <a:pt x="50719" y="19922"/>
                        </a:cubicBezTo>
                        <a:lnTo>
                          <a:pt x="52922" y="23195"/>
                        </a:lnTo>
                        <a:cubicBezTo>
                          <a:pt x="48643" y="26089"/>
                          <a:pt x="44552" y="29298"/>
                          <a:pt x="40714" y="32822"/>
                        </a:cubicBezTo>
                        <a:close/>
                        <a:moveTo>
                          <a:pt x="183999" y="27411"/>
                        </a:moveTo>
                        <a:cubicBezTo>
                          <a:pt x="179909" y="24201"/>
                          <a:pt x="175567" y="21307"/>
                          <a:pt x="171099" y="18727"/>
                        </a:cubicBezTo>
                        <a:lnTo>
                          <a:pt x="173050" y="15329"/>
                        </a:lnTo>
                        <a:cubicBezTo>
                          <a:pt x="177707" y="17972"/>
                          <a:pt x="182174" y="20992"/>
                          <a:pt x="186453" y="24327"/>
                        </a:cubicBezTo>
                        <a:lnTo>
                          <a:pt x="183999" y="27411"/>
                        </a:lnTo>
                        <a:close/>
                        <a:moveTo>
                          <a:pt x="59529" y="19041"/>
                        </a:moveTo>
                        <a:lnTo>
                          <a:pt x="57516" y="15643"/>
                        </a:lnTo>
                        <a:cubicBezTo>
                          <a:pt x="62172" y="12937"/>
                          <a:pt x="67018" y="10546"/>
                          <a:pt x="71989" y="8532"/>
                        </a:cubicBezTo>
                        <a:lnTo>
                          <a:pt x="73499" y="12182"/>
                        </a:lnTo>
                        <a:cubicBezTo>
                          <a:pt x="68654" y="14133"/>
                          <a:pt x="63997" y="16398"/>
                          <a:pt x="59529" y="19041"/>
                        </a:cubicBezTo>
                        <a:close/>
                        <a:moveTo>
                          <a:pt x="164177" y="15077"/>
                        </a:moveTo>
                        <a:cubicBezTo>
                          <a:pt x="159521" y="12812"/>
                          <a:pt x="154675" y="10861"/>
                          <a:pt x="149704" y="9288"/>
                        </a:cubicBezTo>
                        <a:lnTo>
                          <a:pt x="150900" y="5512"/>
                        </a:lnTo>
                        <a:cubicBezTo>
                          <a:pt x="155997" y="7148"/>
                          <a:pt x="161031" y="9162"/>
                          <a:pt x="165876" y="11490"/>
                        </a:cubicBezTo>
                        <a:lnTo>
                          <a:pt x="164177" y="15077"/>
                        </a:lnTo>
                        <a:close/>
                        <a:moveTo>
                          <a:pt x="80799" y="9476"/>
                        </a:moveTo>
                        <a:lnTo>
                          <a:pt x="79540" y="5764"/>
                        </a:lnTo>
                        <a:cubicBezTo>
                          <a:pt x="84637" y="4065"/>
                          <a:pt x="89923" y="2743"/>
                          <a:pt x="95146" y="1862"/>
                        </a:cubicBezTo>
                        <a:lnTo>
                          <a:pt x="95838" y="5764"/>
                        </a:lnTo>
                        <a:cubicBezTo>
                          <a:pt x="90741" y="6582"/>
                          <a:pt x="85707" y="7840"/>
                          <a:pt x="80799" y="9476"/>
                        </a:cubicBezTo>
                        <a:close/>
                        <a:moveTo>
                          <a:pt x="142216" y="7148"/>
                        </a:moveTo>
                        <a:cubicBezTo>
                          <a:pt x="137181" y="5890"/>
                          <a:pt x="132021" y="5009"/>
                          <a:pt x="126861" y="4505"/>
                        </a:cubicBezTo>
                        <a:lnTo>
                          <a:pt x="127239" y="604"/>
                        </a:lnTo>
                        <a:cubicBezTo>
                          <a:pt x="132588" y="1170"/>
                          <a:pt x="137937" y="2051"/>
                          <a:pt x="143097" y="3309"/>
                        </a:cubicBezTo>
                        <a:lnTo>
                          <a:pt x="142216" y="7148"/>
                        </a:lnTo>
                        <a:close/>
                        <a:moveTo>
                          <a:pt x="103578" y="4568"/>
                        </a:moveTo>
                        <a:lnTo>
                          <a:pt x="103138" y="667"/>
                        </a:lnTo>
                        <a:cubicBezTo>
                          <a:pt x="108424" y="100"/>
                          <a:pt x="113898" y="-89"/>
                          <a:pt x="119247" y="37"/>
                        </a:cubicBezTo>
                        <a:lnTo>
                          <a:pt x="119121" y="4002"/>
                        </a:lnTo>
                        <a:cubicBezTo>
                          <a:pt x="113961" y="3876"/>
                          <a:pt x="108738" y="4065"/>
                          <a:pt x="103578" y="4568"/>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grpSp>
          </p:grpSp>
          <p:grpSp>
            <p:nvGrpSpPr>
              <p:cNvPr id="469" name="Google Shape;469;p29"/>
              <p:cNvGrpSpPr/>
              <p:nvPr/>
            </p:nvGrpSpPr>
            <p:grpSpPr>
              <a:xfrm>
                <a:off x="10222764" y="3276571"/>
                <a:ext cx="304808" cy="886583"/>
                <a:chOff x="2414896" y="3264903"/>
                <a:chExt cx="304808" cy="886583"/>
              </a:xfrm>
            </p:grpSpPr>
            <p:sp>
              <p:nvSpPr>
                <p:cNvPr id="470" name="Google Shape;470;p29"/>
                <p:cNvSpPr/>
                <p:nvPr/>
              </p:nvSpPr>
              <p:spPr>
                <a:xfrm>
                  <a:off x="2560951" y="3454824"/>
                  <a:ext cx="23651" cy="296011"/>
                </a:xfrm>
                <a:custGeom>
                  <a:avLst/>
                  <a:gdLst/>
                  <a:ahLst/>
                  <a:cxnLst/>
                  <a:rect l="l" t="t" r="r" b="b"/>
                  <a:pathLst>
                    <a:path w="17934" h="224461" extrusionOk="0">
                      <a:moveTo>
                        <a:pt x="0" y="0"/>
                      </a:moveTo>
                      <a:lnTo>
                        <a:pt x="0" y="44867"/>
                      </a:lnTo>
                      <a:lnTo>
                        <a:pt x="17934" y="44867"/>
                      </a:lnTo>
                      <a:lnTo>
                        <a:pt x="17934" y="0"/>
                      </a:lnTo>
                      <a:lnTo>
                        <a:pt x="0" y="0"/>
                      </a:lnTo>
                      <a:close/>
                      <a:moveTo>
                        <a:pt x="0" y="89797"/>
                      </a:moveTo>
                      <a:lnTo>
                        <a:pt x="0" y="134664"/>
                      </a:lnTo>
                      <a:lnTo>
                        <a:pt x="17934" y="134664"/>
                      </a:lnTo>
                      <a:lnTo>
                        <a:pt x="17934" y="89797"/>
                      </a:lnTo>
                      <a:lnTo>
                        <a:pt x="0" y="89797"/>
                      </a:lnTo>
                      <a:close/>
                      <a:moveTo>
                        <a:pt x="0" y="179594"/>
                      </a:moveTo>
                      <a:lnTo>
                        <a:pt x="0" y="224462"/>
                      </a:lnTo>
                      <a:lnTo>
                        <a:pt x="17934" y="224462"/>
                      </a:lnTo>
                      <a:lnTo>
                        <a:pt x="17934" y="179594"/>
                      </a:lnTo>
                      <a:lnTo>
                        <a:pt x="0" y="179594"/>
                      </a:ln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71" name="Google Shape;471;p29"/>
                <p:cNvSpPr/>
                <p:nvPr/>
              </p:nvSpPr>
              <p:spPr>
                <a:xfrm>
                  <a:off x="2560951" y="3691666"/>
                  <a:ext cx="23651" cy="296011"/>
                </a:xfrm>
                <a:custGeom>
                  <a:avLst/>
                  <a:gdLst/>
                  <a:ahLst/>
                  <a:cxnLst/>
                  <a:rect l="l" t="t" r="r" b="b"/>
                  <a:pathLst>
                    <a:path w="17934" h="224461" extrusionOk="0">
                      <a:moveTo>
                        <a:pt x="0" y="0"/>
                      </a:moveTo>
                      <a:lnTo>
                        <a:pt x="0" y="44867"/>
                      </a:lnTo>
                      <a:lnTo>
                        <a:pt x="17934" y="44867"/>
                      </a:lnTo>
                      <a:lnTo>
                        <a:pt x="17934" y="0"/>
                      </a:lnTo>
                      <a:lnTo>
                        <a:pt x="0" y="0"/>
                      </a:lnTo>
                      <a:close/>
                      <a:moveTo>
                        <a:pt x="0" y="89797"/>
                      </a:moveTo>
                      <a:lnTo>
                        <a:pt x="0" y="134664"/>
                      </a:lnTo>
                      <a:lnTo>
                        <a:pt x="17934" y="134664"/>
                      </a:lnTo>
                      <a:lnTo>
                        <a:pt x="17934" y="89797"/>
                      </a:lnTo>
                      <a:lnTo>
                        <a:pt x="0" y="89797"/>
                      </a:lnTo>
                      <a:close/>
                      <a:moveTo>
                        <a:pt x="0" y="179594"/>
                      </a:moveTo>
                      <a:lnTo>
                        <a:pt x="0" y="224462"/>
                      </a:lnTo>
                      <a:lnTo>
                        <a:pt x="17934" y="224462"/>
                      </a:lnTo>
                      <a:lnTo>
                        <a:pt x="17934" y="179594"/>
                      </a:lnTo>
                      <a:lnTo>
                        <a:pt x="0" y="179594"/>
                      </a:ln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72" name="Google Shape;472;p29"/>
                <p:cNvSpPr/>
                <p:nvPr/>
              </p:nvSpPr>
              <p:spPr>
                <a:xfrm rot="-4606435">
                  <a:off x="2495865" y="3982065"/>
                  <a:ext cx="153860" cy="153861"/>
                </a:xfrm>
                <a:custGeom>
                  <a:avLst/>
                  <a:gdLst/>
                  <a:ahLst/>
                  <a:cxnLst/>
                  <a:rect l="l" t="t" r="r" b="b"/>
                  <a:pathLst>
                    <a:path w="116670" h="116670" extrusionOk="0">
                      <a:moveTo>
                        <a:pt x="116670" y="58335"/>
                      </a:moveTo>
                      <a:cubicBezTo>
                        <a:pt x="116670" y="90553"/>
                        <a:pt x="90553" y="116670"/>
                        <a:pt x="58335" y="116670"/>
                      </a:cubicBezTo>
                      <a:cubicBezTo>
                        <a:pt x="26118" y="116670"/>
                        <a:pt x="0" y="90553"/>
                        <a:pt x="0" y="58335"/>
                      </a:cubicBezTo>
                      <a:cubicBezTo>
                        <a:pt x="0" y="26118"/>
                        <a:pt x="26118" y="0"/>
                        <a:pt x="58335" y="0"/>
                      </a:cubicBezTo>
                      <a:cubicBezTo>
                        <a:pt x="90553" y="0"/>
                        <a:pt x="116670" y="26117"/>
                        <a:pt x="116670" y="58335"/>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73" name="Google Shape;473;p29"/>
                <p:cNvSpPr/>
                <p:nvPr/>
              </p:nvSpPr>
              <p:spPr>
                <a:xfrm>
                  <a:off x="2534479" y="4020789"/>
                  <a:ext cx="76512" cy="76512"/>
                </a:xfrm>
                <a:custGeom>
                  <a:avLst/>
                  <a:gdLst/>
                  <a:ahLst/>
                  <a:cxnLst/>
                  <a:rect l="l" t="t" r="r" b="b"/>
                  <a:pathLst>
                    <a:path w="58018" h="58018" extrusionOk="0">
                      <a:moveTo>
                        <a:pt x="0" y="29009"/>
                      </a:moveTo>
                      <a:cubicBezTo>
                        <a:pt x="0" y="12963"/>
                        <a:pt x="12963" y="0"/>
                        <a:pt x="29009" y="0"/>
                      </a:cubicBezTo>
                      <a:cubicBezTo>
                        <a:pt x="45056" y="0"/>
                        <a:pt x="58019" y="12963"/>
                        <a:pt x="58019" y="29009"/>
                      </a:cubicBezTo>
                      <a:cubicBezTo>
                        <a:pt x="58019" y="45056"/>
                        <a:pt x="45056" y="58019"/>
                        <a:pt x="29009" y="58019"/>
                      </a:cubicBezTo>
                      <a:cubicBezTo>
                        <a:pt x="12963" y="58019"/>
                        <a:pt x="0" y="45056"/>
                        <a:pt x="0" y="29009"/>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grpSp>
              <p:nvGrpSpPr>
                <p:cNvPr id="474" name="Google Shape;474;p29"/>
                <p:cNvGrpSpPr/>
                <p:nvPr/>
              </p:nvGrpSpPr>
              <p:grpSpPr>
                <a:xfrm>
                  <a:off x="2414896" y="3264903"/>
                  <a:ext cx="304808" cy="304857"/>
                  <a:chOff x="1523999" y="3249073"/>
                  <a:chExt cx="231131" cy="231169"/>
                </a:xfrm>
              </p:grpSpPr>
              <p:sp>
                <p:nvSpPr>
                  <p:cNvPr id="475" name="Google Shape;475;p29"/>
                  <p:cNvSpPr/>
                  <p:nvPr/>
                </p:nvSpPr>
                <p:spPr>
                  <a:xfrm>
                    <a:off x="1595169" y="3320281"/>
                    <a:ext cx="88727" cy="88727"/>
                  </a:xfrm>
                  <a:custGeom>
                    <a:avLst/>
                    <a:gdLst/>
                    <a:ahLst/>
                    <a:cxnLst/>
                    <a:rect l="l" t="t" r="r" b="b"/>
                    <a:pathLst>
                      <a:path w="88727" h="88727" extrusionOk="0">
                        <a:moveTo>
                          <a:pt x="88727" y="44364"/>
                        </a:moveTo>
                        <a:cubicBezTo>
                          <a:pt x="88727" y="68865"/>
                          <a:pt x="68865" y="88727"/>
                          <a:pt x="44364" y="88727"/>
                        </a:cubicBezTo>
                        <a:cubicBezTo>
                          <a:pt x="19862" y="88727"/>
                          <a:pt x="0" y="68865"/>
                          <a:pt x="0" y="44364"/>
                        </a:cubicBezTo>
                        <a:cubicBezTo>
                          <a:pt x="0" y="19862"/>
                          <a:pt x="19862" y="0"/>
                          <a:pt x="44364" y="0"/>
                        </a:cubicBezTo>
                        <a:cubicBezTo>
                          <a:pt x="68865" y="0"/>
                          <a:pt x="88727" y="19862"/>
                          <a:pt x="88727" y="44364"/>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76" name="Google Shape;476;p29"/>
                  <p:cNvSpPr/>
                  <p:nvPr/>
                </p:nvSpPr>
                <p:spPr>
                  <a:xfrm>
                    <a:off x="1554518" y="3279693"/>
                    <a:ext cx="170029" cy="169966"/>
                  </a:xfrm>
                  <a:custGeom>
                    <a:avLst/>
                    <a:gdLst/>
                    <a:ahLst/>
                    <a:cxnLst/>
                    <a:rect l="l" t="t" r="r" b="b"/>
                    <a:pathLst>
                      <a:path w="170029" h="169966" extrusionOk="0">
                        <a:moveTo>
                          <a:pt x="85015" y="169967"/>
                        </a:moveTo>
                        <a:cubicBezTo>
                          <a:pt x="38134" y="169967"/>
                          <a:pt x="0" y="131833"/>
                          <a:pt x="0" y="85015"/>
                        </a:cubicBezTo>
                        <a:cubicBezTo>
                          <a:pt x="0" y="38134"/>
                          <a:pt x="38134" y="0"/>
                          <a:pt x="85015" y="0"/>
                        </a:cubicBezTo>
                        <a:cubicBezTo>
                          <a:pt x="131896" y="0"/>
                          <a:pt x="170029" y="38134"/>
                          <a:pt x="170029" y="85015"/>
                        </a:cubicBezTo>
                        <a:cubicBezTo>
                          <a:pt x="170029" y="131833"/>
                          <a:pt x="131896" y="169967"/>
                          <a:pt x="85015" y="169967"/>
                        </a:cubicBezTo>
                        <a:close/>
                        <a:moveTo>
                          <a:pt x="85015" y="7866"/>
                        </a:moveTo>
                        <a:cubicBezTo>
                          <a:pt x="42476" y="7866"/>
                          <a:pt x="7929" y="42476"/>
                          <a:pt x="7929" y="84952"/>
                        </a:cubicBezTo>
                        <a:cubicBezTo>
                          <a:pt x="7929" y="127491"/>
                          <a:pt x="42539" y="162038"/>
                          <a:pt x="85015" y="162038"/>
                        </a:cubicBezTo>
                        <a:cubicBezTo>
                          <a:pt x="127554" y="162038"/>
                          <a:pt x="162101" y="127428"/>
                          <a:pt x="162101" y="84952"/>
                        </a:cubicBezTo>
                        <a:cubicBezTo>
                          <a:pt x="162164" y="42476"/>
                          <a:pt x="127554" y="7866"/>
                          <a:pt x="85015" y="7866"/>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77" name="Google Shape;477;p29"/>
                  <p:cNvSpPr/>
                  <p:nvPr/>
                </p:nvSpPr>
                <p:spPr>
                  <a:xfrm>
                    <a:off x="1523999" y="3249073"/>
                    <a:ext cx="231131" cy="231169"/>
                  </a:xfrm>
                  <a:custGeom>
                    <a:avLst/>
                    <a:gdLst/>
                    <a:ahLst/>
                    <a:cxnLst/>
                    <a:rect l="l" t="t" r="r" b="b"/>
                    <a:pathLst>
                      <a:path w="231131" h="231169" extrusionOk="0">
                        <a:moveTo>
                          <a:pt x="115534" y="231169"/>
                        </a:moveTo>
                        <a:cubicBezTo>
                          <a:pt x="114213" y="231169"/>
                          <a:pt x="112891" y="231169"/>
                          <a:pt x="111633" y="231106"/>
                        </a:cubicBezTo>
                        <a:lnTo>
                          <a:pt x="111759" y="227142"/>
                        </a:lnTo>
                        <a:cubicBezTo>
                          <a:pt x="116919" y="227331"/>
                          <a:pt x="122268" y="227142"/>
                          <a:pt x="127302" y="226575"/>
                        </a:cubicBezTo>
                        <a:lnTo>
                          <a:pt x="127742" y="230477"/>
                        </a:lnTo>
                        <a:cubicBezTo>
                          <a:pt x="123778" y="230917"/>
                          <a:pt x="119688" y="231169"/>
                          <a:pt x="115534" y="231169"/>
                        </a:cubicBezTo>
                        <a:close/>
                        <a:moveTo>
                          <a:pt x="103578" y="230540"/>
                        </a:moveTo>
                        <a:cubicBezTo>
                          <a:pt x="98229" y="229974"/>
                          <a:pt x="92881" y="229092"/>
                          <a:pt x="87721" y="227771"/>
                        </a:cubicBezTo>
                        <a:lnTo>
                          <a:pt x="88664" y="223932"/>
                        </a:lnTo>
                        <a:cubicBezTo>
                          <a:pt x="93699" y="225191"/>
                          <a:pt x="98859" y="226072"/>
                          <a:pt x="104019" y="226575"/>
                        </a:cubicBezTo>
                        <a:lnTo>
                          <a:pt x="103578" y="230540"/>
                        </a:lnTo>
                        <a:close/>
                        <a:moveTo>
                          <a:pt x="135734" y="229407"/>
                        </a:moveTo>
                        <a:lnTo>
                          <a:pt x="135042" y="225506"/>
                        </a:lnTo>
                        <a:cubicBezTo>
                          <a:pt x="140139" y="224625"/>
                          <a:pt x="145236" y="223303"/>
                          <a:pt x="150144" y="221730"/>
                        </a:cubicBezTo>
                        <a:lnTo>
                          <a:pt x="151340" y="225443"/>
                        </a:lnTo>
                        <a:cubicBezTo>
                          <a:pt x="146306" y="227142"/>
                          <a:pt x="141020" y="228463"/>
                          <a:pt x="135734" y="229407"/>
                        </a:cubicBezTo>
                        <a:close/>
                        <a:moveTo>
                          <a:pt x="79981" y="225569"/>
                        </a:moveTo>
                        <a:cubicBezTo>
                          <a:pt x="74883" y="223932"/>
                          <a:pt x="69849" y="221919"/>
                          <a:pt x="65004" y="219528"/>
                        </a:cubicBezTo>
                        <a:lnTo>
                          <a:pt x="66703" y="216004"/>
                        </a:lnTo>
                        <a:cubicBezTo>
                          <a:pt x="71359" y="218269"/>
                          <a:pt x="76268" y="220220"/>
                          <a:pt x="81176" y="221793"/>
                        </a:cubicBezTo>
                        <a:lnTo>
                          <a:pt x="79981" y="225569"/>
                        </a:lnTo>
                        <a:close/>
                        <a:moveTo>
                          <a:pt x="158954" y="222737"/>
                        </a:moveTo>
                        <a:lnTo>
                          <a:pt x="157444" y="219087"/>
                        </a:lnTo>
                        <a:cubicBezTo>
                          <a:pt x="162226" y="217136"/>
                          <a:pt x="166946" y="214871"/>
                          <a:pt x="171414" y="212228"/>
                        </a:cubicBezTo>
                        <a:lnTo>
                          <a:pt x="173365" y="215626"/>
                        </a:lnTo>
                        <a:cubicBezTo>
                          <a:pt x="168771" y="218332"/>
                          <a:pt x="163925" y="220723"/>
                          <a:pt x="158954" y="222737"/>
                        </a:cubicBezTo>
                        <a:close/>
                        <a:moveTo>
                          <a:pt x="57893" y="215752"/>
                        </a:moveTo>
                        <a:cubicBezTo>
                          <a:pt x="53236" y="213046"/>
                          <a:pt x="48706" y="210026"/>
                          <a:pt x="44552" y="206753"/>
                        </a:cubicBezTo>
                        <a:lnTo>
                          <a:pt x="47007" y="203670"/>
                        </a:lnTo>
                        <a:cubicBezTo>
                          <a:pt x="51034" y="206816"/>
                          <a:pt x="55376" y="209774"/>
                          <a:pt x="59907" y="212354"/>
                        </a:cubicBezTo>
                        <a:lnTo>
                          <a:pt x="57893" y="215752"/>
                        </a:lnTo>
                        <a:close/>
                        <a:moveTo>
                          <a:pt x="180224" y="211410"/>
                        </a:moveTo>
                        <a:lnTo>
                          <a:pt x="178021" y="208138"/>
                        </a:lnTo>
                        <a:cubicBezTo>
                          <a:pt x="182300" y="205243"/>
                          <a:pt x="186391" y="202034"/>
                          <a:pt x="190292" y="198573"/>
                        </a:cubicBezTo>
                        <a:lnTo>
                          <a:pt x="192935" y="201530"/>
                        </a:lnTo>
                        <a:cubicBezTo>
                          <a:pt x="188908" y="205054"/>
                          <a:pt x="184629" y="208389"/>
                          <a:pt x="180224" y="211410"/>
                        </a:cubicBezTo>
                        <a:close/>
                        <a:moveTo>
                          <a:pt x="38323" y="201593"/>
                        </a:moveTo>
                        <a:cubicBezTo>
                          <a:pt x="34358" y="198006"/>
                          <a:pt x="30583" y="194105"/>
                          <a:pt x="27122" y="190015"/>
                        </a:cubicBezTo>
                        <a:lnTo>
                          <a:pt x="30142" y="187498"/>
                        </a:lnTo>
                        <a:cubicBezTo>
                          <a:pt x="33477" y="191462"/>
                          <a:pt x="37127" y="195238"/>
                          <a:pt x="40966" y="198699"/>
                        </a:cubicBezTo>
                        <a:lnTo>
                          <a:pt x="38323" y="201593"/>
                        </a:lnTo>
                        <a:close/>
                        <a:moveTo>
                          <a:pt x="198724" y="195867"/>
                        </a:moveTo>
                        <a:lnTo>
                          <a:pt x="195893" y="193098"/>
                        </a:lnTo>
                        <a:cubicBezTo>
                          <a:pt x="199479" y="189385"/>
                          <a:pt x="202877" y="185358"/>
                          <a:pt x="205898" y="181205"/>
                        </a:cubicBezTo>
                        <a:lnTo>
                          <a:pt x="209107" y="183533"/>
                        </a:lnTo>
                        <a:cubicBezTo>
                          <a:pt x="205961" y="187812"/>
                          <a:pt x="202437" y="191965"/>
                          <a:pt x="198724" y="195867"/>
                        </a:cubicBezTo>
                        <a:close/>
                        <a:moveTo>
                          <a:pt x="22150" y="183659"/>
                        </a:moveTo>
                        <a:cubicBezTo>
                          <a:pt x="19004" y="179317"/>
                          <a:pt x="16109" y="174723"/>
                          <a:pt x="13592" y="170004"/>
                        </a:cubicBezTo>
                        <a:lnTo>
                          <a:pt x="17053" y="168116"/>
                        </a:lnTo>
                        <a:cubicBezTo>
                          <a:pt x="19507" y="172647"/>
                          <a:pt x="22276" y="177115"/>
                          <a:pt x="25360" y="181268"/>
                        </a:cubicBezTo>
                        <a:lnTo>
                          <a:pt x="22150" y="183659"/>
                        </a:lnTo>
                        <a:close/>
                        <a:moveTo>
                          <a:pt x="213575" y="176800"/>
                        </a:moveTo>
                        <a:lnTo>
                          <a:pt x="210240" y="174723"/>
                        </a:lnTo>
                        <a:cubicBezTo>
                          <a:pt x="213009" y="170318"/>
                          <a:pt x="215463" y="165725"/>
                          <a:pt x="217539" y="161005"/>
                        </a:cubicBezTo>
                        <a:lnTo>
                          <a:pt x="221126" y="162578"/>
                        </a:lnTo>
                        <a:cubicBezTo>
                          <a:pt x="218987" y="167487"/>
                          <a:pt x="216407" y="172269"/>
                          <a:pt x="213575" y="176800"/>
                        </a:cubicBezTo>
                        <a:close/>
                        <a:moveTo>
                          <a:pt x="10068" y="162767"/>
                        </a:moveTo>
                        <a:cubicBezTo>
                          <a:pt x="7866" y="157859"/>
                          <a:pt x="6041" y="152762"/>
                          <a:pt x="4531" y="147665"/>
                        </a:cubicBezTo>
                        <a:lnTo>
                          <a:pt x="8306" y="146595"/>
                        </a:lnTo>
                        <a:cubicBezTo>
                          <a:pt x="9754" y="151566"/>
                          <a:pt x="11516" y="156474"/>
                          <a:pt x="13655" y="161194"/>
                        </a:cubicBezTo>
                        <a:lnTo>
                          <a:pt x="10068" y="162767"/>
                        </a:lnTo>
                        <a:close/>
                        <a:moveTo>
                          <a:pt x="224210" y="155090"/>
                        </a:moveTo>
                        <a:lnTo>
                          <a:pt x="220497" y="153706"/>
                        </a:lnTo>
                        <a:cubicBezTo>
                          <a:pt x="222259" y="148860"/>
                          <a:pt x="223706" y="143826"/>
                          <a:pt x="224776" y="138729"/>
                        </a:cubicBezTo>
                        <a:lnTo>
                          <a:pt x="228615" y="139547"/>
                        </a:lnTo>
                        <a:cubicBezTo>
                          <a:pt x="227545" y="144833"/>
                          <a:pt x="226035" y="150056"/>
                          <a:pt x="224210" y="155090"/>
                        </a:cubicBezTo>
                        <a:close/>
                        <a:moveTo>
                          <a:pt x="2517" y="139799"/>
                        </a:moveTo>
                        <a:cubicBezTo>
                          <a:pt x="1384" y="134576"/>
                          <a:pt x="629" y="129227"/>
                          <a:pt x="252" y="123878"/>
                        </a:cubicBezTo>
                        <a:lnTo>
                          <a:pt x="4216" y="123626"/>
                        </a:lnTo>
                        <a:cubicBezTo>
                          <a:pt x="4594" y="128786"/>
                          <a:pt x="5286" y="134009"/>
                          <a:pt x="6419" y="139044"/>
                        </a:cubicBezTo>
                        <a:lnTo>
                          <a:pt x="2517" y="139799"/>
                        </a:lnTo>
                        <a:close/>
                        <a:moveTo>
                          <a:pt x="229999" y="131681"/>
                        </a:moveTo>
                        <a:lnTo>
                          <a:pt x="226098" y="131115"/>
                        </a:lnTo>
                        <a:cubicBezTo>
                          <a:pt x="226790" y="126018"/>
                          <a:pt x="227167" y="120795"/>
                          <a:pt x="227167" y="115572"/>
                        </a:cubicBezTo>
                        <a:lnTo>
                          <a:pt x="231132" y="115131"/>
                        </a:lnTo>
                        <a:lnTo>
                          <a:pt x="231132" y="115572"/>
                        </a:lnTo>
                        <a:cubicBezTo>
                          <a:pt x="231132" y="120984"/>
                          <a:pt x="230754" y="126395"/>
                          <a:pt x="229999" y="131681"/>
                        </a:cubicBezTo>
                        <a:close/>
                        <a:moveTo>
                          <a:pt x="1070" y="115761"/>
                        </a:moveTo>
                        <a:lnTo>
                          <a:pt x="0" y="115698"/>
                        </a:lnTo>
                        <a:cubicBezTo>
                          <a:pt x="0" y="110286"/>
                          <a:pt x="378" y="105000"/>
                          <a:pt x="1070" y="99777"/>
                        </a:cubicBezTo>
                        <a:lnTo>
                          <a:pt x="4971" y="100280"/>
                        </a:lnTo>
                        <a:cubicBezTo>
                          <a:pt x="4279" y="105315"/>
                          <a:pt x="3901" y="110475"/>
                          <a:pt x="3901" y="115572"/>
                        </a:cubicBezTo>
                        <a:lnTo>
                          <a:pt x="1070" y="115761"/>
                        </a:lnTo>
                        <a:close/>
                        <a:moveTo>
                          <a:pt x="226916" y="107328"/>
                        </a:moveTo>
                        <a:cubicBezTo>
                          <a:pt x="226538" y="102168"/>
                          <a:pt x="225783" y="97008"/>
                          <a:pt x="224713" y="91911"/>
                        </a:cubicBezTo>
                        <a:lnTo>
                          <a:pt x="228552" y="91093"/>
                        </a:lnTo>
                        <a:cubicBezTo>
                          <a:pt x="229684" y="96316"/>
                          <a:pt x="230440" y="101728"/>
                          <a:pt x="230817" y="107014"/>
                        </a:cubicBezTo>
                        <a:lnTo>
                          <a:pt x="226916" y="107328"/>
                        </a:lnTo>
                        <a:close/>
                        <a:moveTo>
                          <a:pt x="6293" y="92603"/>
                        </a:moveTo>
                        <a:lnTo>
                          <a:pt x="2454" y="91785"/>
                        </a:lnTo>
                        <a:cubicBezTo>
                          <a:pt x="3587" y="86499"/>
                          <a:pt x="5034" y="81276"/>
                          <a:pt x="6859" y="76242"/>
                        </a:cubicBezTo>
                        <a:lnTo>
                          <a:pt x="10572" y="77564"/>
                        </a:lnTo>
                        <a:cubicBezTo>
                          <a:pt x="8810" y="82472"/>
                          <a:pt x="7362" y="87506"/>
                          <a:pt x="6293" y="92603"/>
                        </a:cubicBezTo>
                        <a:close/>
                        <a:moveTo>
                          <a:pt x="222762" y="84423"/>
                        </a:moveTo>
                        <a:cubicBezTo>
                          <a:pt x="221315" y="79451"/>
                          <a:pt x="219490" y="74543"/>
                          <a:pt x="217414" y="69824"/>
                        </a:cubicBezTo>
                        <a:lnTo>
                          <a:pt x="221000" y="68187"/>
                        </a:lnTo>
                        <a:cubicBezTo>
                          <a:pt x="223203" y="73096"/>
                          <a:pt x="225091" y="78193"/>
                          <a:pt x="226601" y="83290"/>
                        </a:cubicBezTo>
                        <a:lnTo>
                          <a:pt x="222762" y="84423"/>
                        </a:lnTo>
                        <a:close/>
                        <a:moveTo>
                          <a:pt x="13466" y="70390"/>
                        </a:moveTo>
                        <a:lnTo>
                          <a:pt x="9880" y="68817"/>
                        </a:lnTo>
                        <a:cubicBezTo>
                          <a:pt x="12019" y="63908"/>
                          <a:pt x="14599" y="59126"/>
                          <a:pt x="17431" y="54595"/>
                        </a:cubicBezTo>
                        <a:lnTo>
                          <a:pt x="20766" y="56672"/>
                        </a:lnTo>
                        <a:cubicBezTo>
                          <a:pt x="17997" y="61014"/>
                          <a:pt x="15543" y="65670"/>
                          <a:pt x="13466" y="70390"/>
                        </a:cubicBezTo>
                        <a:close/>
                        <a:moveTo>
                          <a:pt x="213953" y="62839"/>
                        </a:moveTo>
                        <a:cubicBezTo>
                          <a:pt x="211498" y="58308"/>
                          <a:pt x="208730" y="53840"/>
                          <a:pt x="205646" y="49687"/>
                        </a:cubicBezTo>
                        <a:lnTo>
                          <a:pt x="208856" y="47359"/>
                        </a:lnTo>
                        <a:cubicBezTo>
                          <a:pt x="212002" y="51701"/>
                          <a:pt x="214897" y="56294"/>
                          <a:pt x="217477" y="61014"/>
                        </a:cubicBezTo>
                        <a:lnTo>
                          <a:pt x="213953" y="62839"/>
                        </a:lnTo>
                        <a:close/>
                        <a:moveTo>
                          <a:pt x="25108" y="50190"/>
                        </a:moveTo>
                        <a:lnTo>
                          <a:pt x="21899" y="47862"/>
                        </a:lnTo>
                        <a:cubicBezTo>
                          <a:pt x="25045" y="43520"/>
                          <a:pt x="28506" y="39367"/>
                          <a:pt x="32219" y="35528"/>
                        </a:cubicBezTo>
                        <a:lnTo>
                          <a:pt x="35050" y="38234"/>
                        </a:lnTo>
                        <a:cubicBezTo>
                          <a:pt x="31527" y="41947"/>
                          <a:pt x="28128" y="45974"/>
                          <a:pt x="25108" y="50190"/>
                        </a:cubicBezTo>
                        <a:close/>
                        <a:moveTo>
                          <a:pt x="200801" y="43520"/>
                        </a:moveTo>
                        <a:cubicBezTo>
                          <a:pt x="197466" y="39556"/>
                          <a:pt x="193816" y="35780"/>
                          <a:pt x="189977" y="32382"/>
                        </a:cubicBezTo>
                        <a:lnTo>
                          <a:pt x="192620" y="29424"/>
                        </a:lnTo>
                        <a:cubicBezTo>
                          <a:pt x="196585" y="33011"/>
                          <a:pt x="200360" y="36850"/>
                          <a:pt x="203821" y="41003"/>
                        </a:cubicBezTo>
                        <a:lnTo>
                          <a:pt x="200801" y="43520"/>
                        </a:lnTo>
                        <a:close/>
                        <a:moveTo>
                          <a:pt x="40714" y="32822"/>
                        </a:moveTo>
                        <a:lnTo>
                          <a:pt x="38071" y="29865"/>
                        </a:lnTo>
                        <a:cubicBezTo>
                          <a:pt x="42035" y="26278"/>
                          <a:pt x="46314" y="22880"/>
                          <a:pt x="50719" y="19922"/>
                        </a:cubicBezTo>
                        <a:lnTo>
                          <a:pt x="52922" y="23195"/>
                        </a:lnTo>
                        <a:cubicBezTo>
                          <a:pt x="48643" y="26089"/>
                          <a:pt x="44552" y="29298"/>
                          <a:pt x="40714" y="32822"/>
                        </a:cubicBezTo>
                        <a:close/>
                        <a:moveTo>
                          <a:pt x="183999" y="27411"/>
                        </a:moveTo>
                        <a:cubicBezTo>
                          <a:pt x="179909" y="24201"/>
                          <a:pt x="175567" y="21307"/>
                          <a:pt x="171099" y="18727"/>
                        </a:cubicBezTo>
                        <a:lnTo>
                          <a:pt x="173050" y="15329"/>
                        </a:lnTo>
                        <a:cubicBezTo>
                          <a:pt x="177707" y="17972"/>
                          <a:pt x="182174" y="20992"/>
                          <a:pt x="186453" y="24327"/>
                        </a:cubicBezTo>
                        <a:lnTo>
                          <a:pt x="183999" y="27411"/>
                        </a:lnTo>
                        <a:close/>
                        <a:moveTo>
                          <a:pt x="59529" y="19041"/>
                        </a:moveTo>
                        <a:lnTo>
                          <a:pt x="57516" y="15643"/>
                        </a:lnTo>
                        <a:cubicBezTo>
                          <a:pt x="62172" y="12937"/>
                          <a:pt x="67018" y="10546"/>
                          <a:pt x="71989" y="8532"/>
                        </a:cubicBezTo>
                        <a:lnTo>
                          <a:pt x="73499" y="12182"/>
                        </a:lnTo>
                        <a:cubicBezTo>
                          <a:pt x="68654" y="14133"/>
                          <a:pt x="63997" y="16398"/>
                          <a:pt x="59529" y="19041"/>
                        </a:cubicBezTo>
                        <a:close/>
                        <a:moveTo>
                          <a:pt x="164177" y="15077"/>
                        </a:moveTo>
                        <a:cubicBezTo>
                          <a:pt x="159521" y="12812"/>
                          <a:pt x="154675" y="10861"/>
                          <a:pt x="149704" y="9288"/>
                        </a:cubicBezTo>
                        <a:lnTo>
                          <a:pt x="150900" y="5512"/>
                        </a:lnTo>
                        <a:cubicBezTo>
                          <a:pt x="155997" y="7148"/>
                          <a:pt x="161031" y="9162"/>
                          <a:pt x="165876" y="11490"/>
                        </a:cubicBezTo>
                        <a:lnTo>
                          <a:pt x="164177" y="15077"/>
                        </a:lnTo>
                        <a:close/>
                        <a:moveTo>
                          <a:pt x="80799" y="9476"/>
                        </a:moveTo>
                        <a:lnTo>
                          <a:pt x="79540" y="5764"/>
                        </a:lnTo>
                        <a:cubicBezTo>
                          <a:pt x="84637" y="4065"/>
                          <a:pt x="89923" y="2743"/>
                          <a:pt x="95146" y="1862"/>
                        </a:cubicBezTo>
                        <a:lnTo>
                          <a:pt x="95838" y="5764"/>
                        </a:lnTo>
                        <a:cubicBezTo>
                          <a:pt x="90741" y="6582"/>
                          <a:pt x="85707" y="7840"/>
                          <a:pt x="80799" y="9476"/>
                        </a:cubicBezTo>
                        <a:close/>
                        <a:moveTo>
                          <a:pt x="142216" y="7148"/>
                        </a:moveTo>
                        <a:cubicBezTo>
                          <a:pt x="137181" y="5890"/>
                          <a:pt x="132021" y="5009"/>
                          <a:pt x="126861" y="4505"/>
                        </a:cubicBezTo>
                        <a:lnTo>
                          <a:pt x="127239" y="604"/>
                        </a:lnTo>
                        <a:cubicBezTo>
                          <a:pt x="132588" y="1170"/>
                          <a:pt x="137937" y="2051"/>
                          <a:pt x="143097" y="3309"/>
                        </a:cubicBezTo>
                        <a:lnTo>
                          <a:pt x="142216" y="7148"/>
                        </a:lnTo>
                        <a:close/>
                        <a:moveTo>
                          <a:pt x="103578" y="4568"/>
                        </a:moveTo>
                        <a:lnTo>
                          <a:pt x="103138" y="667"/>
                        </a:lnTo>
                        <a:cubicBezTo>
                          <a:pt x="108424" y="100"/>
                          <a:pt x="113898" y="-89"/>
                          <a:pt x="119247" y="37"/>
                        </a:cubicBezTo>
                        <a:lnTo>
                          <a:pt x="119121" y="4002"/>
                        </a:lnTo>
                        <a:cubicBezTo>
                          <a:pt x="113961" y="3876"/>
                          <a:pt x="108738" y="4065"/>
                          <a:pt x="103578" y="4568"/>
                        </a:cubicBezTo>
                        <a:close/>
                      </a:path>
                    </a:pathLst>
                  </a:custGeom>
                  <a:gradFill>
                    <a:gsLst>
                      <a:gs pos="0">
                        <a:srgbClr val="FDD643"/>
                      </a:gs>
                      <a:gs pos="100000">
                        <a:srgbClr val="E43327"/>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Raleway"/>
                      <a:ea typeface="Raleway"/>
                      <a:cs typeface="Raleway"/>
                      <a:sym typeface="Raleway"/>
                    </a:endParaRPr>
                  </a:p>
                </p:txBody>
              </p:sp>
            </p:grpSp>
          </p:grpSp>
        </p:grpSp>
        <p:sp>
          <p:nvSpPr>
            <p:cNvPr id="478" name="Google Shape;478;p29"/>
            <p:cNvSpPr txBox="1"/>
            <p:nvPr/>
          </p:nvSpPr>
          <p:spPr>
            <a:xfrm>
              <a:off x="359524" y="2034345"/>
              <a:ext cx="2419200" cy="502661"/>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 sz="1000" b="1" i="0" u="none" strike="noStrike" cap="none">
                  <a:solidFill>
                    <a:schemeClr val="dk1"/>
                  </a:solidFill>
                  <a:latin typeface="Arial"/>
                  <a:ea typeface="Arial"/>
                  <a:cs typeface="Arial"/>
                  <a:sym typeface="Arial"/>
                </a:rPr>
                <a:t>Week 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 sz="1000" b="1" i="0" u="none" strike="noStrike" cap="none">
                  <a:solidFill>
                    <a:schemeClr val="dk1"/>
                  </a:solidFill>
                  <a:latin typeface="Arial"/>
                  <a:ea typeface="Arial"/>
                  <a:cs typeface="Arial"/>
                  <a:sym typeface="Arial"/>
                </a:rPr>
                <a:t> (Back office build)</a:t>
              </a:r>
              <a:endParaRPr sz="1000" b="1" i="0" u="none" strike="noStrike" cap="none">
                <a:solidFill>
                  <a:srgbClr val="000000"/>
                </a:solidFill>
                <a:latin typeface="Arial"/>
                <a:ea typeface="Arial"/>
                <a:cs typeface="Arial"/>
                <a:sym typeface="Arial"/>
              </a:endParaRPr>
            </a:p>
          </p:txBody>
        </p:sp>
        <p:sp>
          <p:nvSpPr>
            <p:cNvPr id="479" name="Google Shape;479;p29"/>
            <p:cNvSpPr txBox="1"/>
            <p:nvPr/>
          </p:nvSpPr>
          <p:spPr>
            <a:xfrm>
              <a:off x="2116061" y="4271077"/>
              <a:ext cx="2322300" cy="502661"/>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 sz="1000" b="1" i="0" u="none" strike="noStrike" cap="none">
                  <a:solidFill>
                    <a:schemeClr val="dk1"/>
                  </a:solidFill>
                  <a:latin typeface="Arial"/>
                  <a:ea typeface="Arial"/>
                  <a:cs typeface="Arial"/>
                  <a:sym typeface="Arial"/>
                </a:rPr>
                <a:t>Week 2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 sz="1000" b="1" i="0" u="none" strike="noStrike" cap="none">
                  <a:solidFill>
                    <a:schemeClr val="dk1"/>
                  </a:solidFill>
                  <a:latin typeface="Arial"/>
                  <a:ea typeface="Arial"/>
                  <a:cs typeface="Arial"/>
                  <a:sym typeface="Arial"/>
                </a:rPr>
                <a:t>(Inventory build)</a:t>
              </a:r>
              <a:endParaRPr sz="1000" b="1" i="0" u="none" strike="noStrike" cap="none">
                <a:solidFill>
                  <a:schemeClr val="dk1"/>
                </a:solidFill>
                <a:latin typeface="Arial"/>
                <a:ea typeface="Arial"/>
                <a:cs typeface="Arial"/>
                <a:sym typeface="Arial"/>
              </a:endParaRPr>
            </a:p>
          </p:txBody>
        </p:sp>
        <p:sp>
          <p:nvSpPr>
            <p:cNvPr id="480" name="Google Shape;480;p29"/>
            <p:cNvSpPr txBox="1"/>
            <p:nvPr/>
          </p:nvSpPr>
          <p:spPr>
            <a:xfrm>
              <a:off x="4016013" y="2034345"/>
              <a:ext cx="2068200" cy="502661"/>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 sz="1000" b="1" i="0" u="none" strike="noStrike" cap="none">
                  <a:solidFill>
                    <a:schemeClr val="dk1"/>
                  </a:solidFill>
                  <a:latin typeface="Arial"/>
                  <a:ea typeface="Arial"/>
                  <a:cs typeface="Arial"/>
                  <a:sym typeface="Arial"/>
                </a:rPr>
                <a:t>Week 2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 sz="1000" b="1" i="0" u="none" strike="noStrike" cap="none">
                  <a:solidFill>
                    <a:schemeClr val="dk1"/>
                  </a:solidFill>
                  <a:latin typeface="Arial"/>
                  <a:ea typeface="Arial"/>
                  <a:cs typeface="Arial"/>
                  <a:sym typeface="Arial"/>
                </a:rPr>
                <a:t>(Inventory Review Call)</a:t>
              </a:r>
              <a:endParaRPr sz="1000" b="1" i="0" u="none" strike="noStrike" cap="none">
                <a:solidFill>
                  <a:schemeClr val="dk1"/>
                </a:solidFill>
                <a:latin typeface="Arial"/>
                <a:ea typeface="Arial"/>
                <a:cs typeface="Arial"/>
                <a:sym typeface="Arial"/>
              </a:endParaRPr>
            </a:p>
          </p:txBody>
        </p:sp>
        <p:sp>
          <p:nvSpPr>
            <p:cNvPr id="481" name="Google Shape;481;p29"/>
            <p:cNvSpPr txBox="1"/>
            <p:nvPr/>
          </p:nvSpPr>
          <p:spPr>
            <a:xfrm>
              <a:off x="5673649" y="4271077"/>
              <a:ext cx="2322300" cy="707845"/>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 sz="1000" b="1" i="0" u="none" strike="noStrike" cap="none">
                  <a:solidFill>
                    <a:schemeClr val="dk1"/>
                  </a:solidFill>
                  <a:latin typeface="Arial"/>
                  <a:ea typeface="Arial"/>
                  <a:cs typeface="Arial"/>
                  <a:sym typeface="Arial"/>
                </a:rPr>
                <a:t>Week 3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 sz="1000" b="1" i="0" u="none" strike="noStrike" cap="none">
                  <a:solidFill>
                    <a:schemeClr val="dk1"/>
                  </a:solidFill>
                  <a:latin typeface="Arial"/>
                  <a:ea typeface="Arial"/>
                  <a:cs typeface="Arial"/>
                  <a:sym typeface="Arial"/>
                </a:rPr>
                <a:t>(Equipment order and Configuration)</a:t>
              </a:r>
              <a:endParaRPr sz="1000" b="1" i="0" u="none" strike="noStrike" cap="none">
                <a:solidFill>
                  <a:schemeClr val="dk1"/>
                </a:solidFill>
                <a:latin typeface="Arial"/>
                <a:ea typeface="Arial"/>
                <a:cs typeface="Arial"/>
                <a:sym typeface="Arial"/>
              </a:endParaRPr>
            </a:p>
          </p:txBody>
        </p:sp>
        <p:sp>
          <p:nvSpPr>
            <p:cNvPr id="482" name="Google Shape;482;p29"/>
            <p:cNvSpPr txBox="1"/>
            <p:nvPr/>
          </p:nvSpPr>
          <p:spPr>
            <a:xfrm>
              <a:off x="7573603" y="2010728"/>
              <a:ext cx="2068200" cy="502661"/>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 sz="1000" b="1" i="0" u="none" strike="noStrike" cap="none">
                  <a:solidFill>
                    <a:schemeClr val="dk1"/>
                  </a:solidFill>
                  <a:latin typeface="Arial"/>
                  <a:ea typeface="Arial"/>
                  <a:cs typeface="Arial"/>
                  <a:sym typeface="Arial"/>
                </a:rPr>
                <a:t>Week 4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 sz="1000" b="1" i="0" u="none" strike="noStrike" cap="none">
                  <a:solidFill>
                    <a:schemeClr val="dk1"/>
                  </a:solidFill>
                  <a:latin typeface="Arial"/>
                  <a:ea typeface="Arial"/>
                  <a:cs typeface="Arial"/>
                  <a:sym typeface="Arial"/>
                </a:rPr>
                <a:t>(Shipping Period)</a:t>
              </a:r>
              <a:endParaRPr sz="1000" b="1" i="0" u="none" strike="noStrike" cap="none">
                <a:solidFill>
                  <a:schemeClr val="dk1"/>
                </a:solidFill>
                <a:latin typeface="Arial"/>
                <a:ea typeface="Arial"/>
                <a:cs typeface="Arial"/>
                <a:sym typeface="Arial"/>
              </a:endParaRPr>
            </a:p>
          </p:txBody>
        </p:sp>
        <p:sp>
          <p:nvSpPr>
            <p:cNvPr id="483" name="Google Shape;483;p29"/>
            <p:cNvSpPr txBox="1"/>
            <p:nvPr/>
          </p:nvSpPr>
          <p:spPr>
            <a:xfrm>
              <a:off x="9231238" y="4271078"/>
              <a:ext cx="2322300" cy="502661"/>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 sz="1000" b="1" i="0" u="none" strike="noStrike" cap="none">
                  <a:solidFill>
                    <a:schemeClr val="dk1"/>
                  </a:solidFill>
                  <a:latin typeface="Arial"/>
                  <a:ea typeface="Arial"/>
                  <a:cs typeface="Arial"/>
                  <a:sym typeface="Arial"/>
                </a:rPr>
                <a:t>Week 5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 sz="1000" b="1" i="0" u="none" strike="noStrike" cap="none">
                  <a:solidFill>
                    <a:schemeClr val="dk1"/>
                  </a:solidFill>
                  <a:latin typeface="Arial"/>
                  <a:ea typeface="Arial"/>
                  <a:cs typeface="Arial"/>
                  <a:sym typeface="Arial"/>
                </a:rPr>
                <a:t>(installation &amp; Training)</a:t>
              </a:r>
              <a:endParaRPr sz="1000" b="1" i="0" u="none" strike="noStrike" cap="none">
                <a:solidFill>
                  <a:schemeClr val="dk1"/>
                </a:solidFill>
                <a:latin typeface="Arial"/>
                <a:ea typeface="Arial"/>
                <a:cs typeface="Arial"/>
                <a:sym typeface="Arial"/>
              </a:endParaRPr>
            </a:p>
          </p:txBody>
        </p:sp>
      </p:grpSp>
      <p:sp>
        <p:nvSpPr>
          <p:cNvPr id="484" name="Google Shape;484;p29"/>
          <p:cNvSpPr txBox="1"/>
          <p:nvPr/>
        </p:nvSpPr>
        <p:spPr>
          <a:xfrm>
            <a:off x="96082" y="4331255"/>
            <a:ext cx="8819618" cy="30008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DD643"/>
                </a:solidFill>
                <a:latin typeface="Arial"/>
                <a:ea typeface="Arial"/>
                <a:cs typeface="Arial"/>
                <a:sym typeface="Arial"/>
              </a:rPr>
              <a:t>Disclosure:*As GRETA™ relies on the data in the system being accurate to perform at it designed best, please be mindful that implementation can be delayed if we do not have the correct information for equipment, item file, locations etc. We recommend 4-6 weeks to installation from the moment payment is collected.</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31d5729da6f_0_49"/>
          <p:cNvSpPr/>
          <p:nvPr/>
        </p:nvSpPr>
        <p:spPr>
          <a:xfrm>
            <a:off x="-180023" y="264730"/>
            <a:ext cx="436200" cy="205800"/>
          </a:xfrm>
          <a:prstGeom prst="roundRect">
            <a:avLst>
              <a:gd name="adj" fmla="val 50000"/>
            </a:avLst>
          </a:prstGeom>
          <a:gradFill>
            <a:gsLst>
              <a:gs pos="0">
                <a:srgbClr val="FDD643"/>
              </a:gs>
              <a:gs pos="100000">
                <a:srgbClr val="E43327"/>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7" name="Google Shape;67;g31d5729da6f_0_49"/>
          <p:cNvSpPr txBox="1"/>
          <p:nvPr/>
        </p:nvSpPr>
        <p:spPr>
          <a:xfrm>
            <a:off x="404545" y="171355"/>
            <a:ext cx="84006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400">
                <a:solidFill>
                  <a:srgbClr val="E43327"/>
                </a:solidFill>
              </a:rPr>
              <a:t>GRETA Ethnic Supermarkets</a:t>
            </a:r>
            <a:endParaRPr sz="2400" b="0" i="0" u="none" strike="noStrike" cap="none">
              <a:solidFill>
                <a:srgbClr val="E43327"/>
              </a:solidFill>
              <a:latin typeface="Arial"/>
              <a:ea typeface="Arial"/>
              <a:cs typeface="Arial"/>
              <a:sym typeface="Arial"/>
            </a:endParaRPr>
          </a:p>
        </p:txBody>
      </p:sp>
      <p:sp>
        <p:nvSpPr>
          <p:cNvPr id="68" name="Google Shape;68;g31d5729da6f_0_49"/>
          <p:cNvSpPr txBox="1"/>
          <p:nvPr/>
        </p:nvSpPr>
        <p:spPr>
          <a:xfrm>
            <a:off x="-180025" y="609950"/>
            <a:ext cx="7854900" cy="457800"/>
          </a:xfrm>
          <a:prstGeom prst="rect">
            <a:avLst/>
          </a:prstGeom>
          <a:noFill/>
          <a:ln>
            <a:noFill/>
          </a:ln>
        </p:spPr>
        <p:txBody>
          <a:bodyPr spcFirstLastPara="1" wrap="square" lIns="91425" tIns="91425" rIns="91425" bIns="91425" anchor="t" anchorCtr="0">
            <a:noAutofit/>
          </a:bodyPr>
          <a:lstStyle/>
          <a:p>
            <a:pPr marL="914400" lvl="1" indent="-298450" algn="l" rtl="0">
              <a:lnSpc>
                <a:spcPct val="115000"/>
              </a:lnSpc>
              <a:spcBef>
                <a:spcPts val="1200"/>
              </a:spcBef>
              <a:spcAft>
                <a:spcPts val="0"/>
              </a:spcAft>
              <a:buClr>
                <a:schemeClr val="dk1"/>
              </a:buClr>
              <a:buSzPts val="1100"/>
              <a:buChar char="○"/>
            </a:pPr>
            <a:r>
              <a:rPr lang="en" sz="1100">
                <a:solidFill>
                  <a:schemeClr val="dk1"/>
                </a:solidFill>
              </a:rPr>
              <a:t>16,157 Businesses in the US- </a:t>
            </a:r>
            <a:r>
              <a:rPr lang="en" sz="1100" u="sng">
                <a:solidFill>
                  <a:srgbClr val="1155CC"/>
                </a:solidFill>
                <a:hlinkClick r:id="rId3">
                  <a:extLst>
                    <a:ext uri="{A12FA001-AC4F-418D-AE19-62706E023703}">
                      <ahyp:hlinkClr xmlns:ahyp="http://schemas.microsoft.com/office/drawing/2018/hyperlinkcolor" val="tx"/>
                    </a:ext>
                  </a:extLst>
                </a:hlinkClick>
              </a:rPr>
              <a:t>IBIS World</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rPr>
              <a:t>Ethnic food stores cater to a specific cultural niche within the diverse American market. Customers seek authentic products and flavors, driving demand and allowing for higher profit margins. These stores foster community by becoming a gathering place that strengthens cultural identity. By offering unique selections, they differentiate themselves from traditional grocery stores.</a:t>
            </a:r>
            <a:r>
              <a:rPr lang="en" sz="1100">
                <a:solidFill>
                  <a:schemeClr val="dk1"/>
                </a:solidFill>
                <a:latin typeface="Roboto Mono"/>
                <a:ea typeface="Roboto Mono"/>
                <a:cs typeface="Roboto Mono"/>
                <a:sym typeface="Roboto Mono"/>
              </a:rPr>
              <a:t> </a:t>
            </a:r>
            <a:endParaRPr sz="1100">
              <a:solidFill>
                <a:schemeClr val="dk1"/>
              </a:solidFill>
              <a:latin typeface="Roboto Mono"/>
              <a:ea typeface="Roboto Mono"/>
              <a:cs typeface="Roboto Mono"/>
              <a:sym typeface="Roboto Mono"/>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rPr>
              <a:t>Ethnic markets, despite their smaller size, often require similar operational capabilities as traditional grocery stores. GRETA can provide cutting-edge technology solutions at affordable prices, enabling these businesses to streamline operations and compete effectively. </a:t>
            </a:r>
            <a:endParaRPr sz="1100">
              <a:solidFill>
                <a:schemeClr val="dk1"/>
              </a:solidFill>
            </a:endParaRPr>
          </a:p>
          <a:p>
            <a:pPr marL="1371600" lvl="2" indent="-298450" algn="l" rtl="0">
              <a:lnSpc>
                <a:spcPct val="115000"/>
              </a:lnSpc>
              <a:spcBef>
                <a:spcPts val="0"/>
              </a:spcBef>
              <a:spcAft>
                <a:spcPts val="0"/>
              </a:spcAft>
              <a:buClr>
                <a:schemeClr val="dk1"/>
              </a:buClr>
              <a:buSzPts val="1100"/>
              <a:buChar char="■"/>
            </a:pPr>
            <a:r>
              <a:rPr lang="en" sz="1100">
                <a:solidFill>
                  <a:schemeClr val="dk1"/>
                </a:solidFill>
              </a:rPr>
              <a:t>Examples of ethnic food stores include:</a:t>
            </a:r>
            <a:endParaRPr sz="1100">
              <a:solidFill>
                <a:schemeClr val="dk1"/>
              </a:solidFill>
            </a:endParaRPr>
          </a:p>
          <a:p>
            <a:pPr marL="1828800" lvl="3" indent="-298450" algn="l" rtl="0">
              <a:lnSpc>
                <a:spcPct val="115000"/>
              </a:lnSpc>
              <a:spcBef>
                <a:spcPts val="0"/>
              </a:spcBef>
              <a:spcAft>
                <a:spcPts val="0"/>
              </a:spcAft>
              <a:buClr>
                <a:schemeClr val="dk1"/>
              </a:buClr>
              <a:buSzPts val="1100"/>
              <a:buChar char="●"/>
            </a:pPr>
            <a:r>
              <a:rPr lang="en" sz="1100">
                <a:solidFill>
                  <a:schemeClr val="dk1"/>
                </a:solidFill>
              </a:rPr>
              <a:t>Asian</a:t>
            </a:r>
            <a:endParaRPr sz="1100">
              <a:solidFill>
                <a:schemeClr val="dk1"/>
              </a:solidFill>
            </a:endParaRPr>
          </a:p>
          <a:p>
            <a:pPr marL="2286000" lvl="4" indent="-298450" algn="l" rtl="0">
              <a:lnSpc>
                <a:spcPct val="115000"/>
              </a:lnSpc>
              <a:spcBef>
                <a:spcPts val="0"/>
              </a:spcBef>
              <a:spcAft>
                <a:spcPts val="0"/>
              </a:spcAft>
              <a:buClr>
                <a:schemeClr val="dk1"/>
              </a:buClr>
              <a:buSzPts val="1100"/>
              <a:buChar char="○"/>
            </a:pPr>
            <a:r>
              <a:rPr lang="en" sz="1100">
                <a:solidFill>
                  <a:schemeClr val="dk1"/>
                </a:solidFill>
              </a:rPr>
              <a:t>Chinese, Japanese, Korean, Indian, Thai</a:t>
            </a:r>
            <a:endParaRPr sz="1100">
              <a:solidFill>
                <a:schemeClr val="dk1"/>
              </a:solidFill>
            </a:endParaRPr>
          </a:p>
          <a:p>
            <a:pPr marL="1828800" lvl="3" indent="-298450" algn="l" rtl="0">
              <a:lnSpc>
                <a:spcPct val="115000"/>
              </a:lnSpc>
              <a:spcBef>
                <a:spcPts val="0"/>
              </a:spcBef>
              <a:spcAft>
                <a:spcPts val="0"/>
              </a:spcAft>
              <a:buClr>
                <a:schemeClr val="dk1"/>
              </a:buClr>
              <a:buSzPts val="1100"/>
              <a:buChar char="●"/>
            </a:pPr>
            <a:r>
              <a:rPr lang="en" sz="1100">
                <a:solidFill>
                  <a:schemeClr val="dk1"/>
                </a:solidFill>
              </a:rPr>
              <a:t>Latin American</a:t>
            </a:r>
            <a:endParaRPr sz="1100">
              <a:solidFill>
                <a:schemeClr val="dk1"/>
              </a:solidFill>
            </a:endParaRPr>
          </a:p>
          <a:p>
            <a:pPr marL="2286000" lvl="4" indent="-298450" algn="l" rtl="0">
              <a:lnSpc>
                <a:spcPct val="115000"/>
              </a:lnSpc>
              <a:spcBef>
                <a:spcPts val="0"/>
              </a:spcBef>
              <a:spcAft>
                <a:spcPts val="0"/>
              </a:spcAft>
              <a:buClr>
                <a:schemeClr val="dk1"/>
              </a:buClr>
              <a:buSzPts val="1100"/>
              <a:buChar char="○"/>
            </a:pPr>
            <a:r>
              <a:rPr lang="en" sz="1100">
                <a:solidFill>
                  <a:schemeClr val="dk1"/>
                </a:solidFill>
              </a:rPr>
              <a:t>Mexican, Cuban, Brazilian</a:t>
            </a:r>
            <a:endParaRPr sz="1100">
              <a:solidFill>
                <a:schemeClr val="dk1"/>
              </a:solidFill>
            </a:endParaRPr>
          </a:p>
          <a:p>
            <a:pPr marL="1828800" lvl="3" indent="-298450" algn="l" rtl="0">
              <a:lnSpc>
                <a:spcPct val="115000"/>
              </a:lnSpc>
              <a:spcBef>
                <a:spcPts val="0"/>
              </a:spcBef>
              <a:spcAft>
                <a:spcPts val="0"/>
              </a:spcAft>
              <a:buClr>
                <a:schemeClr val="dk1"/>
              </a:buClr>
              <a:buSzPts val="1100"/>
              <a:buChar char="●"/>
            </a:pPr>
            <a:r>
              <a:rPr lang="en" sz="1100">
                <a:solidFill>
                  <a:schemeClr val="dk1"/>
                </a:solidFill>
              </a:rPr>
              <a:t>Middle Eastern</a:t>
            </a:r>
            <a:endParaRPr sz="1100">
              <a:solidFill>
                <a:schemeClr val="dk1"/>
              </a:solidFill>
            </a:endParaRPr>
          </a:p>
          <a:p>
            <a:pPr marL="2286000" lvl="4" indent="-298450" algn="l" rtl="0">
              <a:lnSpc>
                <a:spcPct val="115000"/>
              </a:lnSpc>
              <a:spcBef>
                <a:spcPts val="0"/>
              </a:spcBef>
              <a:spcAft>
                <a:spcPts val="0"/>
              </a:spcAft>
              <a:buClr>
                <a:schemeClr val="dk1"/>
              </a:buClr>
              <a:buSzPts val="1100"/>
              <a:buChar char="○"/>
            </a:pPr>
            <a:r>
              <a:rPr lang="en" sz="1100">
                <a:solidFill>
                  <a:schemeClr val="dk1"/>
                </a:solidFill>
              </a:rPr>
              <a:t>Lebanese, Turkish, Israeli, African</a:t>
            </a:r>
            <a:endParaRPr sz="1100">
              <a:solidFill>
                <a:schemeClr val="dk1"/>
              </a:solidFill>
            </a:endParaRPr>
          </a:p>
          <a:p>
            <a:pPr marL="1828800" lvl="3" indent="-298450" algn="l" rtl="0">
              <a:lnSpc>
                <a:spcPct val="115000"/>
              </a:lnSpc>
              <a:spcBef>
                <a:spcPts val="0"/>
              </a:spcBef>
              <a:spcAft>
                <a:spcPts val="0"/>
              </a:spcAft>
              <a:buClr>
                <a:schemeClr val="dk1"/>
              </a:buClr>
              <a:buSzPts val="1100"/>
              <a:buChar char="●"/>
            </a:pPr>
            <a:r>
              <a:rPr lang="en" sz="1100">
                <a:solidFill>
                  <a:schemeClr val="dk1"/>
                </a:solidFill>
              </a:rPr>
              <a:t>European</a:t>
            </a:r>
            <a:endParaRPr sz="1100">
              <a:solidFill>
                <a:schemeClr val="dk1"/>
              </a:solidFill>
            </a:endParaRPr>
          </a:p>
          <a:p>
            <a:pPr marL="2286000" lvl="4" indent="-298450" algn="l" rtl="0">
              <a:lnSpc>
                <a:spcPct val="115000"/>
              </a:lnSpc>
              <a:spcBef>
                <a:spcPts val="0"/>
              </a:spcBef>
              <a:spcAft>
                <a:spcPts val="0"/>
              </a:spcAft>
              <a:buClr>
                <a:schemeClr val="dk1"/>
              </a:buClr>
              <a:buSzPts val="1100"/>
              <a:buChar char="○"/>
            </a:pPr>
            <a:r>
              <a:rPr lang="en" sz="1100">
                <a:solidFill>
                  <a:schemeClr val="dk1"/>
                </a:solidFill>
              </a:rPr>
              <a:t>Polish, Russian, Ukrainian, Mediterranean, Italian, Greek, Spanish</a:t>
            </a:r>
            <a:endParaRPr sz="1100">
              <a:solidFill>
                <a:schemeClr val="dk1"/>
              </a:solidFill>
            </a:endParaRPr>
          </a:p>
        </p:txBody>
      </p:sp>
      <p:sp>
        <p:nvSpPr>
          <p:cNvPr id="69" name="Google Shape;69;g31d5729da6f_0_49"/>
          <p:cNvSpPr txBox="1"/>
          <p:nvPr/>
        </p:nvSpPr>
        <p:spPr>
          <a:xfrm>
            <a:off x="6264275" y="2571750"/>
            <a:ext cx="2718900" cy="45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GRETA’s Sweet Spot: This is the best types of merchants to focus on.  </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31d5729da6f_0_57"/>
          <p:cNvSpPr/>
          <p:nvPr/>
        </p:nvSpPr>
        <p:spPr>
          <a:xfrm>
            <a:off x="-180023" y="264730"/>
            <a:ext cx="436200" cy="205800"/>
          </a:xfrm>
          <a:prstGeom prst="roundRect">
            <a:avLst>
              <a:gd name="adj" fmla="val 50000"/>
            </a:avLst>
          </a:prstGeom>
          <a:gradFill>
            <a:gsLst>
              <a:gs pos="0">
                <a:srgbClr val="FDD643"/>
              </a:gs>
              <a:gs pos="100000">
                <a:srgbClr val="E43327"/>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5" name="Google Shape;75;g31d5729da6f_0_57"/>
          <p:cNvSpPr txBox="1"/>
          <p:nvPr/>
        </p:nvSpPr>
        <p:spPr>
          <a:xfrm>
            <a:off x="404545" y="171355"/>
            <a:ext cx="84006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400">
                <a:solidFill>
                  <a:srgbClr val="E43327"/>
                </a:solidFill>
              </a:rPr>
              <a:t>GRETA Convenient Stores and Liquor Stores</a:t>
            </a:r>
            <a:endParaRPr sz="2400" b="0" i="0" u="none" strike="noStrike" cap="none">
              <a:solidFill>
                <a:srgbClr val="E43327"/>
              </a:solidFill>
              <a:latin typeface="Arial"/>
              <a:ea typeface="Arial"/>
              <a:cs typeface="Arial"/>
              <a:sym typeface="Arial"/>
            </a:endParaRPr>
          </a:p>
        </p:txBody>
      </p:sp>
      <p:sp>
        <p:nvSpPr>
          <p:cNvPr id="76" name="Google Shape;76;g31d5729da6f_0_57"/>
          <p:cNvSpPr txBox="1"/>
          <p:nvPr/>
        </p:nvSpPr>
        <p:spPr>
          <a:xfrm>
            <a:off x="-180025" y="609950"/>
            <a:ext cx="7854900" cy="457800"/>
          </a:xfrm>
          <a:prstGeom prst="rect">
            <a:avLst/>
          </a:prstGeom>
          <a:noFill/>
          <a:ln>
            <a:noFill/>
          </a:ln>
        </p:spPr>
        <p:txBody>
          <a:bodyPr spcFirstLastPara="1" wrap="square" lIns="91425" tIns="91425" rIns="91425" bIns="91425" anchor="t" anchorCtr="0">
            <a:noAutofit/>
          </a:bodyPr>
          <a:lstStyle/>
          <a:p>
            <a:pPr marL="914400" lvl="1" indent="-298450" algn="l" rtl="0">
              <a:lnSpc>
                <a:spcPct val="115000"/>
              </a:lnSpc>
              <a:spcBef>
                <a:spcPts val="1200"/>
              </a:spcBef>
              <a:spcAft>
                <a:spcPts val="0"/>
              </a:spcAft>
              <a:buClr>
                <a:schemeClr val="dk1"/>
              </a:buClr>
              <a:buSzPts val="1100"/>
              <a:buChar char="○"/>
            </a:pPr>
            <a:r>
              <a:rPr lang="en" sz="1100">
                <a:solidFill>
                  <a:schemeClr val="dk1"/>
                </a:solidFill>
              </a:rPr>
              <a:t>49,759 Convenience Stores in the US- </a:t>
            </a:r>
            <a:r>
              <a:rPr lang="en" sz="1100" u="sng">
                <a:solidFill>
                  <a:srgbClr val="1155CC"/>
                </a:solidFill>
                <a:hlinkClick r:id="rId3">
                  <a:extLst>
                    <a:ext uri="{A12FA001-AC4F-418D-AE19-62706E023703}">
                      <ahyp:hlinkClr xmlns:ahyp="http://schemas.microsoft.com/office/drawing/2018/hyperlinkcolor" val="tx"/>
                    </a:ext>
                  </a:extLst>
                </a:hlinkClick>
              </a:rPr>
              <a:t>IBIS World</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rPr>
              <a:t>46,633 Liquor Stores in the US- </a:t>
            </a:r>
            <a:r>
              <a:rPr lang="en" sz="1100" u="sng">
                <a:solidFill>
                  <a:srgbClr val="1155CC"/>
                </a:solidFill>
                <a:hlinkClick r:id="rId4">
                  <a:extLst>
                    <a:ext uri="{A12FA001-AC4F-418D-AE19-62706E023703}">
                      <ahyp:hlinkClr xmlns:ahyp="http://schemas.microsoft.com/office/drawing/2018/hyperlinkcolor" val="tx"/>
                    </a:ext>
                  </a:extLst>
                </a:hlinkClick>
              </a:rPr>
              <a:t>IBIS World</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rPr>
              <a:t>C-Stores and liquor stores often sell high-demand products with high profit margins. Their flexible hours and minimal staffing needs keep overhead low. Quick transactions and barcode-based inventory control contribute to efficient operations and increased sales. </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rPr>
              <a:t>C-Stores and liquor stores often sell age-restricted products like cigarettes and alcohol. Integrating these products with a POS system like GRETA can streamline age verification and potentially unlock pricing incentives from suppliers that use integrations like Scan Data. GRETA's robust inventory management features further enhance efficiency and accuracy. </a:t>
            </a:r>
            <a:endParaRPr sz="1100">
              <a:solidFill>
                <a:schemeClr val="dk1"/>
              </a:solidFill>
            </a:endParaRPr>
          </a:p>
          <a:p>
            <a:pPr marL="1371600" lvl="2" indent="-298450" algn="l" rtl="0">
              <a:lnSpc>
                <a:spcPct val="115000"/>
              </a:lnSpc>
              <a:spcBef>
                <a:spcPts val="0"/>
              </a:spcBef>
              <a:spcAft>
                <a:spcPts val="0"/>
              </a:spcAft>
              <a:buClr>
                <a:schemeClr val="dk1"/>
              </a:buClr>
              <a:buSzPts val="1100"/>
              <a:buChar char="■"/>
            </a:pPr>
            <a:r>
              <a:rPr lang="en" sz="1100">
                <a:solidFill>
                  <a:schemeClr val="dk1"/>
                </a:solidFill>
              </a:rPr>
              <a:t>Examples of C-Stores Liquor Store </a:t>
            </a:r>
            <a:endParaRPr sz="1100">
              <a:solidFill>
                <a:schemeClr val="dk1"/>
              </a:solidFill>
            </a:endParaRPr>
          </a:p>
          <a:p>
            <a:pPr marL="1828800" lvl="3" indent="-298450" algn="l" rtl="0">
              <a:lnSpc>
                <a:spcPct val="115000"/>
              </a:lnSpc>
              <a:spcBef>
                <a:spcPts val="0"/>
              </a:spcBef>
              <a:spcAft>
                <a:spcPts val="0"/>
              </a:spcAft>
              <a:buClr>
                <a:schemeClr val="dk1"/>
              </a:buClr>
              <a:buSzPts val="1100"/>
              <a:buChar char="●"/>
            </a:pPr>
            <a:r>
              <a:rPr lang="en" sz="1100">
                <a:solidFill>
                  <a:schemeClr val="dk1"/>
                </a:solidFill>
              </a:rPr>
              <a:t>Neighborhood Liquor Stores</a:t>
            </a:r>
            <a:endParaRPr sz="1100">
              <a:solidFill>
                <a:schemeClr val="dk1"/>
              </a:solidFill>
            </a:endParaRPr>
          </a:p>
          <a:p>
            <a:pPr marL="1828800" lvl="3" indent="-298450" algn="l" rtl="0">
              <a:lnSpc>
                <a:spcPct val="115000"/>
              </a:lnSpc>
              <a:spcBef>
                <a:spcPts val="0"/>
              </a:spcBef>
              <a:spcAft>
                <a:spcPts val="0"/>
              </a:spcAft>
              <a:buClr>
                <a:schemeClr val="dk1"/>
              </a:buClr>
              <a:buSzPts val="1100"/>
              <a:buChar char="●"/>
            </a:pPr>
            <a:r>
              <a:rPr lang="en" sz="1100">
                <a:solidFill>
                  <a:schemeClr val="dk1"/>
                </a:solidFill>
              </a:rPr>
              <a:t>Liquor Superstores</a:t>
            </a:r>
            <a:endParaRPr sz="1100">
              <a:solidFill>
                <a:schemeClr val="dk1"/>
              </a:solidFill>
            </a:endParaRPr>
          </a:p>
          <a:p>
            <a:pPr marL="1828800" lvl="3" indent="-298450" algn="l" rtl="0">
              <a:lnSpc>
                <a:spcPct val="115000"/>
              </a:lnSpc>
              <a:spcBef>
                <a:spcPts val="0"/>
              </a:spcBef>
              <a:spcAft>
                <a:spcPts val="0"/>
              </a:spcAft>
              <a:buClr>
                <a:schemeClr val="dk1"/>
              </a:buClr>
              <a:buSzPts val="1100"/>
              <a:buChar char="●"/>
            </a:pPr>
            <a:r>
              <a:rPr lang="en" sz="1100">
                <a:solidFill>
                  <a:schemeClr val="dk1"/>
                </a:solidFill>
              </a:rPr>
              <a:t>Specialty Liquor Stores</a:t>
            </a:r>
            <a:endParaRPr sz="1100">
              <a:solidFill>
                <a:schemeClr val="dk1"/>
              </a:solidFill>
            </a:endParaRPr>
          </a:p>
          <a:p>
            <a:pPr marL="1828800" lvl="3" indent="-298450" algn="l" rtl="0">
              <a:lnSpc>
                <a:spcPct val="115000"/>
              </a:lnSpc>
              <a:spcBef>
                <a:spcPts val="0"/>
              </a:spcBef>
              <a:spcAft>
                <a:spcPts val="0"/>
              </a:spcAft>
              <a:buClr>
                <a:schemeClr val="dk1"/>
              </a:buClr>
              <a:buSzPts val="1100"/>
              <a:buChar char="●"/>
            </a:pPr>
            <a:r>
              <a:rPr lang="en" sz="1100">
                <a:solidFill>
                  <a:schemeClr val="dk1"/>
                </a:solidFill>
              </a:rPr>
              <a:t>Wine Shops</a:t>
            </a:r>
            <a:endParaRPr sz="1100">
              <a:solidFill>
                <a:schemeClr val="dk1"/>
              </a:solidFill>
            </a:endParaRPr>
          </a:p>
          <a:p>
            <a:pPr marL="1828800" lvl="3" indent="-298450" algn="l" rtl="0">
              <a:lnSpc>
                <a:spcPct val="115000"/>
              </a:lnSpc>
              <a:spcBef>
                <a:spcPts val="0"/>
              </a:spcBef>
              <a:spcAft>
                <a:spcPts val="0"/>
              </a:spcAft>
              <a:buClr>
                <a:schemeClr val="dk1"/>
              </a:buClr>
              <a:buSzPts val="1100"/>
              <a:buChar char="●"/>
            </a:pPr>
            <a:r>
              <a:rPr lang="en" sz="1100">
                <a:solidFill>
                  <a:schemeClr val="dk1"/>
                </a:solidFill>
              </a:rPr>
              <a:t>Beer Stores</a:t>
            </a:r>
            <a:endParaRPr sz="1100">
              <a:solidFill>
                <a:schemeClr val="dk1"/>
              </a:solidFill>
            </a:endParaRPr>
          </a:p>
          <a:p>
            <a:pPr marL="1828800" lvl="3" indent="-298450" algn="l" rtl="0">
              <a:lnSpc>
                <a:spcPct val="115000"/>
              </a:lnSpc>
              <a:spcBef>
                <a:spcPts val="0"/>
              </a:spcBef>
              <a:spcAft>
                <a:spcPts val="0"/>
              </a:spcAft>
              <a:buClr>
                <a:schemeClr val="dk1"/>
              </a:buClr>
              <a:buSzPts val="1100"/>
              <a:buChar char="●"/>
            </a:pPr>
            <a:r>
              <a:rPr lang="en" sz="1100">
                <a:solidFill>
                  <a:schemeClr val="dk1"/>
                </a:solidFill>
              </a:rPr>
              <a:t>Neighborhood Convenience stores</a:t>
            </a:r>
            <a:endParaRPr sz="1100">
              <a:solidFill>
                <a:schemeClr val="dk1"/>
              </a:solidFill>
            </a:endParaRPr>
          </a:p>
          <a:p>
            <a:pPr marL="1828800" lvl="3" indent="-298450" algn="l" rtl="0">
              <a:lnSpc>
                <a:spcPct val="115000"/>
              </a:lnSpc>
              <a:spcBef>
                <a:spcPts val="0"/>
              </a:spcBef>
              <a:spcAft>
                <a:spcPts val="0"/>
              </a:spcAft>
              <a:buClr>
                <a:schemeClr val="dk1"/>
              </a:buClr>
              <a:buSzPts val="1100"/>
              <a:buChar char="●"/>
            </a:pPr>
            <a:r>
              <a:rPr lang="en" sz="1100">
                <a:solidFill>
                  <a:schemeClr val="dk1"/>
                </a:solidFill>
              </a:rPr>
              <a:t>Non Fuel Integrated Gas Station Convenience Store</a:t>
            </a:r>
            <a:endParaRPr sz="1100">
              <a:solidFill>
                <a:schemeClr val="dk1"/>
              </a:solidFill>
            </a:endParaRPr>
          </a:p>
        </p:txBody>
      </p:sp>
      <p:sp>
        <p:nvSpPr>
          <p:cNvPr id="77" name="Google Shape;77;g31d5729da6f_0_57"/>
          <p:cNvSpPr txBox="1"/>
          <p:nvPr/>
        </p:nvSpPr>
        <p:spPr>
          <a:xfrm>
            <a:off x="5973925" y="2960750"/>
            <a:ext cx="2718900" cy="45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Scan Data integration coming in January.  </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31d5729da6f_0_64"/>
          <p:cNvSpPr/>
          <p:nvPr/>
        </p:nvSpPr>
        <p:spPr>
          <a:xfrm>
            <a:off x="-159598" y="178755"/>
            <a:ext cx="436200" cy="205800"/>
          </a:xfrm>
          <a:prstGeom prst="roundRect">
            <a:avLst>
              <a:gd name="adj" fmla="val 50000"/>
            </a:avLst>
          </a:prstGeom>
          <a:gradFill>
            <a:gsLst>
              <a:gs pos="0">
                <a:srgbClr val="FDD643"/>
              </a:gs>
              <a:gs pos="100000">
                <a:srgbClr val="E43327"/>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3" name="Google Shape;83;g31d5729da6f_0_64"/>
          <p:cNvSpPr txBox="1"/>
          <p:nvPr/>
        </p:nvSpPr>
        <p:spPr>
          <a:xfrm>
            <a:off x="371695" y="62355"/>
            <a:ext cx="84006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400">
                <a:solidFill>
                  <a:srgbClr val="E43327"/>
                </a:solidFill>
              </a:rPr>
              <a:t>GRETA Meat Markets/Seafood Markets</a:t>
            </a:r>
            <a:endParaRPr sz="2400" b="0" i="0" u="none" strike="noStrike" cap="none">
              <a:solidFill>
                <a:srgbClr val="E43327"/>
              </a:solidFill>
              <a:latin typeface="Arial"/>
              <a:ea typeface="Arial"/>
              <a:cs typeface="Arial"/>
              <a:sym typeface="Arial"/>
            </a:endParaRPr>
          </a:p>
        </p:txBody>
      </p:sp>
      <p:sp>
        <p:nvSpPr>
          <p:cNvPr id="84" name="Google Shape;84;g31d5729da6f_0_64"/>
          <p:cNvSpPr txBox="1"/>
          <p:nvPr/>
        </p:nvSpPr>
        <p:spPr>
          <a:xfrm>
            <a:off x="-459350" y="341100"/>
            <a:ext cx="9335400" cy="457800"/>
          </a:xfrm>
          <a:prstGeom prst="rect">
            <a:avLst/>
          </a:prstGeom>
          <a:noFill/>
          <a:ln>
            <a:noFill/>
          </a:ln>
        </p:spPr>
        <p:txBody>
          <a:bodyPr spcFirstLastPara="1" wrap="square" lIns="91425" tIns="91425" rIns="91425" bIns="91425" anchor="t" anchorCtr="0">
            <a:noAutofit/>
          </a:bodyPr>
          <a:lstStyle/>
          <a:p>
            <a:pPr marL="914400" lvl="1" indent="-298450" algn="l" rtl="0">
              <a:lnSpc>
                <a:spcPct val="115000"/>
              </a:lnSpc>
              <a:spcBef>
                <a:spcPts val="1200"/>
              </a:spcBef>
              <a:spcAft>
                <a:spcPts val="0"/>
              </a:spcAft>
              <a:buClr>
                <a:schemeClr val="dk1"/>
              </a:buClr>
              <a:buSzPts val="1100"/>
              <a:buChar char="○"/>
            </a:pPr>
            <a:r>
              <a:rPr lang="en" sz="1100">
                <a:solidFill>
                  <a:schemeClr val="dk1"/>
                </a:solidFill>
              </a:rPr>
              <a:t>8,619 Meat Markets nationwide- </a:t>
            </a:r>
            <a:r>
              <a:rPr lang="en" sz="1100" u="sng">
                <a:solidFill>
                  <a:srgbClr val="1155CC"/>
                </a:solidFill>
                <a:hlinkClick r:id="rId3">
                  <a:extLst>
                    <a:ext uri="{A12FA001-AC4F-418D-AE19-62706E023703}">
                      <ahyp:hlinkClr xmlns:ahyp="http://schemas.microsoft.com/office/drawing/2018/hyperlinkcolor" val="tx"/>
                    </a:ext>
                  </a:extLst>
                </a:hlinkClick>
              </a:rPr>
              <a:t>IBIS World</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rPr>
              <a:t>4,601 Fish and Seafood Markets nationwide- </a:t>
            </a:r>
            <a:r>
              <a:rPr lang="en" sz="1100" u="sng">
                <a:solidFill>
                  <a:srgbClr val="1155CC"/>
                </a:solidFill>
                <a:hlinkClick r:id="rId4">
                  <a:extLst>
                    <a:ext uri="{A12FA001-AC4F-418D-AE19-62706E023703}">
                      <ahyp:hlinkClr xmlns:ahyp="http://schemas.microsoft.com/office/drawing/2018/hyperlinkcolor" val="tx"/>
                    </a:ext>
                  </a:extLst>
                </a:hlinkClick>
              </a:rPr>
              <a:t>IBIS World</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rPr>
              <a:t>Meat/Seafood market customers, like those of gourmet grocery stores, are willing to pay a premium for high-quality, fresh meat. This fosters a loyal customer base and ensures long-term sustainability. Many meat markets expand their offerings beyond fresh cuts to include prepared foods and specialty items like sausages and charcuterie.</a:t>
            </a:r>
            <a:r>
              <a:rPr lang="en" sz="1100">
                <a:solidFill>
                  <a:schemeClr val="dk1"/>
                </a:solidFill>
                <a:latin typeface="Roboto Mono"/>
                <a:ea typeface="Roboto Mono"/>
                <a:cs typeface="Roboto Mono"/>
                <a:sym typeface="Roboto Mono"/>
              </a:rPr>
              <a:t> </a:t>
            </a:r>
            <a:endParaRPr sz="1100">
              <a:solidFill>
                <a:schemeClr val="dk1"/>
              </a:solidFill>
              <a:latin typeface="Roboto Mono"/>
              <a:ea typeface="Roboto Mono"/>
              <a:cs typeface="Roboto Mono"/>
              <a:sym typeface="Roboto Mono"/>
            </a:endParaRPr>
          </a:p>
          <a:p>
            <a:pPr marL="914400" lvl="1" indent="-298450" algn="l" rtl="0">
              <a:lnSpc>
                <a:spcPct val="115000"/>
              </a:lnSpc>
              <a:spcBef>
                <a:spcPts val="0"/>
              </a:spcBef>
              <a:spcAft>
                <a:spcPts val="0"/>
              </a:spcAft>
              <a:buClr>
                <a:schemeClr val="dk1"/>
              </a:buClr>
              <a:buSzPts val="1100"/>
              <a:buChar char="○"/>
            </a:pPr>
            <a:r>
              <a:rPr lang="en" sz="1100">
                <a:solidFill>
                  <a:schemeClr val="dk1"/>
                </a:solidFill>
              </a:rPr>
              <a:t>Retail butcher/seafood shops often rely on scales integrated with their POS systems. Incorrect integration can lead to pricing and inventory errors, causing confusion and impacting sales. GRETA's exclusive scales and proprietary software eliminate these issues, ensuring accurate pricing and inventory management.</a:t>
            </a:r>
            <a:endParaRPr sz="1100">
              <a:solidFill>
                <a:schemeClr val="dk1"/>
              </a:solidFill>
            </a:endParaRPr>
          </a:p>
          <a:p>
            <a:pPr marL="1371600" lvl="2" indent="-298450" algn="l" rtl="0">
              <a:lnSpc>
                <a:spcPct val="115000"/>
              </a:lnSpc>
              <a:spcBef>
                <a:spcPts val="0"/>
              </a:spcBef>
              <a:spcAft>
                <a:spcPts val="0"/>
              </a:spcAft>
              <a:buClr>
                <a:schemeClr val="dk1"/>
              </a:buClr>
              <a:buSzPts val="1100"/>
              <a:buChar char="■"/>
            </a:pPr>
            <a:r>
              <a:rPr lang="en" sz="1100">
                <a:solidFill>
                  <a:schemeClr val="dk1"/>
                </a:solidFill>
              </a:rPr>
              <a:t>Examples of Meat Markets</a:t>
            </a:r>
            <a:endParaRPr sz="1100">
              <a:solidFill>
                <a:schemeClr val="dk1"/>
              </a:solidFill>
            </a:endParaRPr>
          </a:p>
          <a:p>
            <a:pPr marL="1828800" lvl="3" indent="-298450" algn="l" rtl="0">
              <a:lnSpc>
                <a:spcPct val="115000"/>
              </a:lnSpc>
              <a:spcBef>
                <a:spcPts val="0"/>
              </a:spcBef>
              <a:spcAft>
                <a:spcPts val="0"/>
              </a:spcAft>
              <a:buClr>
                <a:schemeClr val="dk1"/>
              </a:buClr>
              <a:buSzPts val="1100"/>
              <a:buChar char="●"/>
            </a:pPr>
            <a:r>
              <a:rPr lang="en" sz="1100">
                <a:solidFill>
                  <a:schemeClr val="dk1"/>
                </a:solidFill>
              </a:rPr>
              <a:t>Traditional Butcher Shops: </a:t>
            </a:r>
            <a:endParaRPr sz="1100">
              <a:solidFill>
                <a:schemeClr val="dk1"/>
              </a:solidFill>
            </a:endParaRPr>
          </a:p>
          <a:p>
            <a:pPr marL="2286000" lvl="4" indent="-298450" algn="l" rtl="0">
              <a:lnSpc>
                <a:spcPct val="115000"/>
              </a:lnSpc>
              <a:spcBef>
                <a:spcPts val="0"/>
              </a:spcBef>
              <a:spcAft>
                <a:spcPts val="0"/>
              </a:spcAft>
              <a:buClr>
                <a:schemeClr val="dk1"/>
              </a:buClr>
              <a:buSzPts val="1100"/>
              <a:buChar char="○"/>
            </a:pPr>
            <a:r>
              <a:rPr lang="en" sz="1100">
                <a:solidFill>
                  <a:schemeClr val="dk1"/>
                </a:solidFill>
              </a:rPr>
              <a:t>Offer a wide range of cuts from various animals, such as beef, pork, lamb, and poultry.</a:t>
            </a:r>
            <a:endParaRPr sz="1100">
              <a:solidFill>
                <a:schemeClr val="dk1"/>
              </a:solidFill>
            </a:endParaRPr>
          </a:p>
          <a:p>
            <a:pPr marL="2286000" lvl="4" indent="-298450" algn="l" rtl="0">
              <a:lnSpc>
                <a:spcPct val="115000"/>
              </a:lnSpc>
              <a:spcBef>
                <a:spcPts val="0"/>
              </a:spcBef>
              <a:spcAft>
                <a:spcPts val="0"/>
              </a:spcAft>
              <a:buClr>
                <a:schemeClr val="dk1"/>
              </a:buClr>
              <a:buSzPts val="1100"/>
              <a:buChar char="○"/>
            </a:pPr>
            <a:r>
              <a:rPr lang="en" sz="1100">
                <a:solidFill>
                  <a:schemeClr val="dk1"/>
                </a:solidFill>
              </a:rPr>
              <a:t>Traditional shops that specialize in cutting and preparing meat.</a:t>
            </a:r>
            <a:endParaRPr sz="1100">
              <a:solidFill>
                <a:schemeClr val="dk1"/>
              </a:solidFill>
            </a:endParaRPr>
          </a:p>
          <a:p>
            <a:pPr marL="2286000" lvl="4" indent="-298450" algn="l" rtl="0">
              <a:lnSpc>
                <a:spcPct val="115000"/>
              </a:lnSpc>
              <a:spcBef>
                <a:spcPts val="0"/>
              </a:spcBef>
              <a:spcAft>
                <a:spcPts val="0"/>
              </a:spcAft>
              <a:buClr>
                <a:schemeClr val="dk1"/>
              </a:buClr>
              <a:buSzPts val="1100"/>
              <a:buChar char="○"/>
            </a:pPr>
            <a:r>
              <a:rPr lang="en" sz="1100">
                <a:solidFill>
                  <a:schemeClr val="dk1"/>
                </a:solidFill>
              </a:rPr>
              <a:t>Often offer a wide variety of cuts and can provide custom cuts.</a:t>
            </a:r>
            <a:endParaRPr sz="1100">
              <a:solidFill>
                <a:schemeClr val="dk1"/>
              </a:solidFill>
            </a:endParaRPr>
          </a:p>
          <a:p>
            <a:pPr marL="2286000" lvl="4" indent="-298450" algn="l" rtl="0">
              <a:lnSpc>
                <a:spcPct val="115000"/>
              </a:lnSpc>
              <a:spcBef>
                <a:spcPts val="0"/>
              </a:spcBef>
              <a:spcAft>
                <a:spcPts val="0"/>
              </a:spcAft>
              <a:buClr>
                <a:schemeClr val="dk1"/>
              </a:buClr>
              <a:buSzPts val="1100"/>
              <a:buChar char="○"/>
            </a:pPr>
            <a:r>
              <a:rPr lang="en" sz="1100">
                <a:solidFill>
                  <a:schemeClr val="dk1"/>
                </a:solidFill>
              </a:rPr>
              <a:t>May also sell other meat products, such as sausages and cured meats.</a:t>
            </a:r>
            <a:endParaRPr sz="1100">
              <a:solidFill>
                <a:schemeClr val="dk1"/>
              </a:solidFill>
            </a:endParaRPr>
          </a:p>
          <a:p>
            <a:pPr marL="1828800" lvl="3" indent="-298450" algn="l" rtl="0">
              <a:lnSpc>
                <a:spcPct val="115000"/>
              </a:lnSpc>
              <a:spcBef>
                <a:spcPts val="0"/>
              </a:spcBef>
              <a:spcAft>
                <a:spcPts val="0"/>
              </a:spcAft>
              <a:buClr>
                <a:schemeClr val="dk1"/>
              </a:buClr>
              <a:buSzPts val="1100"/>
              <a:buChar char="●"/>
            </a:pPr>
            <a:r>
              <a:rPr lang="en" sz="1100">
                <a:solidFill>
                  <a:schemeClr val="dk1"/>
                </a:solidFill>
              </a:rPr>
              <a:t>Specialty Butcher Shops</a:t>
            </a:r>
            <a:r>
              <a:rPr lang="en" sz="1100" b="1">
                <a:solidFill>
                  <a:schemeClr val="dk1"/>
                </a:solidFill>
              </a:rPr>
              <a:t>:</a:t>
            </a:r>
            <a:r>
              <a:rPr lang="en" sz="1100">
                <a:solidFill>
                  <a:schemeClr val="dk1"/>
                </a:solidFill>
              </a:rPr>
              <a:t> Focus on specific types of meat, such as organic, grass-fed, or heritage breed meats.</a:t>
            </a:r>
            <a:endParaRPr sz="1100">
              <a:solidFill>
                <a:schemeClr val="dk1"/>
              </a:solidFill>
            </a:endParaRPr>
          </a:p>
          <a:p>
            <a:pPr marL="1828800" lvl="3" indent="-298450" algn="l" rtl="0">
              <a:lnSpc>
                <a:spcPct val="115000"/>
              </a:lnSpc>
              <a:spcBef>
                <a:spcPts val="0"/>
              </a:spcBef>
              <a:spcAft>
                <a:spcPts val="0"/>
              </a:spcAft>
              <a:buClr>
                <a:schemeClr val="dk1"/>
              </a:buClr>
              <a:buSzPts val="1100"/>
              <a:buChar char="●"/>
            </a:pPr>
            <a:r>
              <a:rPr lang="en" sz="1100">
                <a:solidFill>
                  <a:schemeClr val="dk1"/>
                </a:solidFill>
              </a:rPr>
              <a:t>Charcuterie</a:t>
            </a:r>
            <a:r>
              <a:rPr lang="en" sz="1100" b="1">
                <a:solidFill>
                  <a:schemeClr val="dk1"/>
                </a:solidFill>
              </a:rPr>
              <a:t> </a:t>
            </a:r>
            <a:r>
              <a:rPr lang="en" sz="1100">
                <a:solidFill>
                  <a:schemeClr val="dk1"/>
                </a:solidFill>
              </a:rPr>
              <a:t>Shops</a:t>
            </a:r>
            <a:r>
              <a:rPr lang="en" sz="1100" b="1">
                <a:solidFill>
                  <a:schemeClr val="dk1"/>
                </a:solidFill>
              </a:rPr>
              <a:t>:</a:t>
            </a:r>
            <a:r>
              <a:rPr lang="en" sz="1100">
                <a:solidFill>
                  <a:schemeClr val="dk1"/>
                </a:solidFill>
              </a:rPr>
              <a:t> Specialize in cured meats, such as salami, prosciutto, and ham.</a:t>
            </a:r>
            <a:endParaRPr sz="1100">
              <a:solidFill>
                <a:schemeClr val="dk1"/>
              </a:solidFill>
            </a:endParaRPr>
          </a:p>
          <a:p>
            <a:pPr marL="1828800" lvl="3" indent="-298450" algn="l" rtl="0">
              <a:lnSpc>
                <a:spcPct val="115000"/>
              </a:lnSpc>
              <a:spcBef>
                <a:spcPts val="0"/>
              </a:spcBef>
              <a:spcAft>
                <a:spcPts val="0"/>
              </a:spcAft>
              <a:buClr>
                <a:schemeClr val="dk1"/>
              </a:buClr>
              <a:buSzPts val="1100"/>
              <a:buChar char="●"/>
            </a:pPr>
            <a:r>
              <a:rPr lang="en" sz="1100">
                <a:solidFill>
                  <a:schemeClr val="dk1"/>
                </a:solidFill>
              </a:rPr>
              <a:t>Supermarkets</a:t>
            </a:r>
            <a:r>
              <a:rPr lang="en" sz="1100" b="1">
                <a:solidFill>
                  <a:schemeClr val="dk1"/>
                </a:solidFill>
              </a:rPr>
              <a:t>:</a:t>
            </a:r>
            <a:endParaRPr sz="1100" b="1">
              <a:solidFill>
                <a:schemeClr val="dk1"/>
              </a:solidFill>
            </a:endParaRPr>
          </a:p>
          <a:p>
            <a:pPr marL="2286000" lvl="4" indent="-298450" algn="l" rtl="0">
              <a:lnSpc>
                <a:spcPct val="115000"/>
              </a:lnSpc>
              <a:spcBef>
                <a:spcPts val="0"/>
              </a:spcBef>
              <a:spcAft>
                <a:spcPts val="0"/>
              </a:spcAft>
              <a:buClr>
                <a:schemeClr val="dk1"/>
              </a:buClr>
              <a:buSzPts val="1100"/>
              <a:buChar char="○"/>
            </a:pPr>
            <a:r>
              <a:rPr lang="en" sz="1100">
                <a:solidFill>
                  <a:schemeClr val="dk1"/>
                </a:solidFill>
              </a:rPr>
              <a:t>Large grocery stores that sell a variety of food products, including meat.</a:t>
            </a:r>
            <a:endParaRPr sz="1100">
              <a:solidFill>
                <a:schemeClr val="dk1"/>
              </a:solidFill>
            </a:endParaRPr>
          </a:p>
          <a:p>
            <a:pPr marL="2286000" lvl="4" indent="-298450" algn="l" rtl="0">
              <a:lnSpc>
                <a:spcPct val="115000"/>
              </a:lnSpc>
              <a:spcBef>
                <a:spcPts val="0"/>
              </a:spcBef>
              <a:spcAft>
                <a:spcPts val="0"/>
              </a:spcAft>
              <a:buClr>
                <a:schemeClr val="dk1"/>
              </a:buClr>
              <a:buSzPts val="1100"/>
              <a:buChar char="○"/>
            </a:pPr>
            <a:r>
              <a:rPr lang="en" sz="1100">
                <a:solidFill>
                  <a:schemeClr val="dk1"/>
                </a:solidFill>
              </a:rPr>
              <a:t>Typically offer a selection of pre-packaged meat cuts.</a:t>
            </a:r>
            <a:endParaRPr sz="1100">
              <a:solidFill>
                <a:schemeClr val="dk1"/>
              </a:solidFill>
            </a:endParaRPr>
          </a:p>
          <a:p>
            <a:pPr marL="1828800" lvl="3" indent="-298450" algn="l" rtl="0">
              <a:lnSpc>
                <a:spcPct val="115000"/>
              </a:lnSpc>
              <a:spcBef>
                <a:spcPts val="0"/>
              </a:spcBef>
              <a:spcAft>
                <a:spcPts val="0"/>
              </a:spcAft>
              <a:buClr>
                <a:schemeClr val="dk1"/>
              </a:buClr>
              <a:buSzPts val="1100"/>
              <a:buChar char="●"/>
            </a:pPr>
            <a:r>
              <a:rPr lang="en" sz="1100">
                <a:solidFill>
                  <a:schemeClr val="dk1"/>
                </a:solidFill>
              </a:rPr>
              <a:t>Specialty</a:t>
            </a:r>
            <a:r>
              <a:rPr lang="en" sz="1100" b="1">
                <a:solidFill>
                  <a:schemeClr val="dk1"/>
                </a:solidFill>
              </a:rPr>
              <a:t> </a:t>
            </a:r>
            <a:r>
              <a:rPr lang="en" sz="1100">
                <a:solidFill>
                  <a:schemeClr val="dk1"/>
                </a:solidFill>
              </a:rPr>
              <a:t>Meat Markets:</a:t>
            </a:r>
            <a:endParaRPr sz="1100" b="1">
              <a:solidFill>
                <a:schemeClr val="dk1"/>
              </a:solidFill>
            </a:endParaRPr>
          </a:p>
          <a:p>
            <a:pPr marL="2286000" lvl="4" indent="-298450" algn="l" rtl="0">
              <a:lnSpc>
                <a:spcPct val="115000"/>
              </a:lnSpc>
              <a:spcBef>
                <a:spcPts val="0"/>
              </a:spcBef>
              <a:spcAft>
                <a:spcPts val="0"/>
              </a:spcAft>
              <a:buClr>
                <a:schemeClr val="dk1"/>
              </a:buClr>
              <a:buSzPts val="1100"/>
              <a:buChar char="○"/>
            </a:pPr>
            <a:r>
              <a:rPr lang="en" sz="1100">
                <a:solidFill>
                  <a:schemeClr val="dk1"/>
                </a:solidFill>
              </a:rPr>
              <a:t>Stores that focus on specific types of meat, such as organic, grass-fed, or exotic meats.</a:t>
            </a:r>
            <a:endParaRPr sz="1100">
              <a:solidFill>
                <a:schemeClr val="dk1"/>
              </a:solidFill>
            </a:endParaRPr>
          </a:p>
          <a:p>
            <a:pPr marL="2286000" lvl="4" indent="-298450" algn="l" rtl="0">
              <a:lnSpc>
                <a:spcPct val="115000"/>
              </a:lnSpc>
              <a:spcBef>
                <a:spcPts val="0"/>
              </a:spcBef>
              <a:spcAft>
                <a:spcPts val="0"/>
              </a:spcAft>
              <a:buClr>
                <a:schemeClr val="dk1"/>
              </a:buClr>
              <a:buSzPts val="1100"/>
              <a:buChar char="○"/>
            </a:pPr>
            <a:r>
              <a:rPr lang="en" sz="1100">
                <a:solidFill>
                  <a:schemeClr val="dk1"/>
                </a:solidFill>
              </a:rPr>
              <a:t>May also offer prepared meat dishes and charcuterie.</a:t>
            </a:r>
            <a:endParaRPr sz="1100">
              <a:solidFill>
                <a:schemeClr val="dk1"/>
              </a:solidFill>
            </a:endParaRPr>
          </a:p>
        </p:txBody>
      </p:sp>
      <p:sp>
        <p:nvSpPr>
          <p:cNvPr id="85" name="Google Shape;85;g31d5729da6f_0_64"/>
          <p:cNvSpPr txBox="1"/>
          <p:nvPr/>
        </p:nvSpPr>
        <p:spPr>
          <a:xfrm>
            <a:off x="6425100" y="92625"/>
            <a:ext cx="2718900" cy="45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GRETA supports this category very well!</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31d5729da6f_0_75"/>
          <p:cNvSpPr/>
          <p:nvPr/>
        </p:nvSpPr>
        <p:spPr>
          <a:xfrm>
            <a:off x="-159598" y="178755"/>
            <a:ext cx="436200" cy="205800"/>
          </a:xfrm>
          <a:prstGeom prst="roundRect">
            <a:avLst>
              <a:gd name="adj" fmla="val 50000"/>
            </a:avLst>
          </a:prstGeom>
          <a:gradFill>
            <a:gsLst>
              <a:gs pos="0">
                <a:srgbClr val="FDD643"/>
              </a:gs>
              <a:gs pos="100000">
                <a:srgbClr val="E43327"/>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 name="Google Shape;91;g31d5729da6f_0_75"/>
          <p:cNvSpPr txBox="1"/>
          <p:nvPr/>
        </p:nvSpPr>
        <p:spPr>
          <a:xfrm>
            <a:off x="371695" y="62355"/>
            <a:ext cx="84006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400">
                <a:solidFill>
                  <a:srgbClr val="E43327"/>
                </a:solidFill>
              </a:rPr>
              <a:t>GRETA ISO Resources</a:t>
            </a:r>
            <a:endParaRPr sz="2400" b="0" i="0" u="none" strike="noStrike" cap="none">
              <a:solidFill>
                <a:srgbClr val="E43327"/>
              </a:solidFill>
              <a:latin typeface="Arial"/>
              <a:ea typeface="Arial"/>
              <a:cs typeface="Arial"/>
              <a:sym typeface="Arial"/>
            </a:endParaRPr>
          </a:p>
        </p:txBody>
      </p:sp>
      <p:sp>
        <p:nvSpPr>
          <p:cNvPr id="92" name="Google Shape;92;g31d5729da6f_0_75"/>
          <p:cNvSpPr txBox="1"/>
          <p:nvPr/>
        </p:nvSpPr>
        <p:spPr>
          <a:xfrm>
            <a:off x="213725" y="447600"/>
            <a:ext cx="6135000" cy="4248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b="1">
                <a:solidFill>
                  <a:schemeClr val="dk1"/>
                </a:solidFill>
              </a:rPr>
              <a:t>Sales Support Tools: </a:t>
            </a:r>
            <a:endParaRPr sz="1100" b="1">
              <a:solidFill>
                <a:schemeClr val="dk1"/>
              </a:solidFill>
            </a:endParaRPr>
          </a:p>
          <a:p>
            <a:pPr marL="0" lvl="0" indent="0" algn="l" rtl="0">
              <a:lnSpc>
                <a:spcPct val="115000"/>
              </a:lnSpc>
              <a:spcBef>
                <a:spcPts val="0"/>
              </a:spcBef>
              <a:spcAft>
                <a:spcPts val="0"/>
              </a:spcAft>
              <a:buNone/>
            </a:pPr>
            <a:r>
              <a:rPr lang="en" sz="1100" u="sng">
                <a:solidFill>
                  <a:srgbClr val="1155CC"/>
                </a:solidFill>
                <a:hlinkClick r:id="rId3">
                  <a:extLst>
                    <a:ext uri="{A12FA001-AC4F-418D-AE19-62706E023703}">
                      <ahyp:hlinkClr xmlns:ahyp="http://schemas.microsoft.com/office/drawing/2018/hyperlinkcolor" val="tx"/>
                    </a:ext>
                  </a:extLst>
                </a:hlinkClick>
              </a:rPr>
              <a:t>Sales Support Training-Day 1</a:t>
            </a:r>
            <a:endParaRPr sz="1100">
              <a:solidFill>
                <a:schemeClr val="dk1"/>
              </a:solidFill>
            </a:endParaRPr>
          </a:p>
          <a:p>
            <a:pPr marL="0" lvl="0" indent="0" algn="l" rtl="0">
              <a:lnSpc>
                <a:spcPct val="115000"/>
              </a:lnSpc>
              <a:spcBef>
                <a:spcPts val="0"/>
              </a:spcBef>
              <a:spcAft>
                <a:spcPts val="0"/>
              </a:spcAft>
              <a:buNone/>
            </a:pPr>
            <a:r>
              <a:rPr lang="en" sz="1100" u="sng">
                <a:solidFill>
                  <a:srgbClr val="1155CC"/>
                </a:solidFill>
                <a:hlinkClick r:id="rId4">
                  <a:extLst>
                    <a:ext uri="{A12FA001-AC4F-418D-AE19-62706E023703}">
                      <ahyp:hlinkClr xmlns:ahyp="http://schemas.microsoft.com/office/drawing/2018/hyperlinkcolor" val="tx"/>
                    </a:ext>
                  </a:extLst>
                </a:hlinkClick>
              </a:rPr>
              <a:t>Sales Support Training-Day 2</a:t>
            </a:r>
            <a:endParaRPr sz="1100">
              <a:solidFill>
                <a:schemeClr val="dk1"/>
              </a:solidFill>
            </a:endParaRPr>
          </a:p>
          <a:p>
            <a:pPr marL="0" lvl="0" indent="0" algn="l" rtl="0">
              <a:lnSpc>
                <a:spcPct val="115000"/>
              </a:lnSpc>
              <a:spcBef>
                <a:spcPts val="0"/>
              </a:spcBef>
              <a:spcAft>
                <a:spcPts val="0"/>
              </a:spcAft>
              <a:buNone/>
            </a:pPr>
            <a:r>
              <a:rPr lang="en" sz="1100" u="sng">
                <a:solidFill>
                  <a:srgbClr val="1155CC"/>
                </a:solidFill>
                <a:hlinkClick r:id="rId5">
                  <a:extLst>
                    <a:ext uri="{A12FA001-AC4F-418D-AE19-62706E023703}">
                      <ahyp:hlinkClr xmlns:ahyp="http://schemas.microsoft.com/office/drawing/2018/hyperlinkcolor" val="tx"/>
                    </a:ext>
                  </a:extLst>
                </a:hlinkClick>
              </a:rPr>
              <a:t>Sales Support Training-Day 3</a:t>
            </a:r>
            <a:endParaRPr sz="1100">
              <a:solidFill>
                <a:schemeClr val="dk1"/>
              </a:solidFill>
            </a:endParaRPr>
          </a:p>
          <a:p>
            <a:pPr marL="0" lvl="0" indent="0" algn="l" rtl="0">
              <a:lnSpc>
                <a:spcPct val="115000"/>
              </a:lnSpc>
              <a:spcBef>
                <a:spcPts val="0"/>
              </a:spcBef>
              <a:spcAft>
                <a:spcPts val="0"/>
              </a:spcAft>
              <a:buNone/>
            </a:pPr>
            <a:r>
              <a:rPr lang="en" sz="1100" u="sng">
                <a:solidFill>
                  <a:srgbClr val="1155CC"/>
                </a:solidFill>
                <a:hlinkClick r:id="rId6">
                  <a:extLst>
                    <a:ext uri="{A12FA001-AC4F-418D-AE19-62706E023703}">
                      <ahyp:hlinkClr xmlns:ahyp="http://schemas.microsoft.com/office/drawing/2018/hyperlinkcolor" val="tx"/>
                    </a:ext>
                  </a:extLst>
                </a:hlinkClick>
              </a:rPr>
              <a:t>Sales Support Training-Day 4</a:t>
            </a:r>
            <a:endParaRPr sz="1100">
              <a:solidFill>
                <a:schemeClr val="dk1"/>
              </a:solidFill>
            </a:endParaRPr>
          </a:p>
          <a:p>
            <a:pPr marL="0" lvl="0" indent="0" algn="l" rtl="0">
              <a:lnSpc>
                <a:spcPct val="115000"/>
              </a:lnSpc>
              <a:spcBef>
                <a:spcPts val="0"/>
              </a:spcBef>
              <a:spcAft>
                <a:spcPts val="0"/>
              </a:spcAft>
              <a:buNone/>
            </a:pPr>
            <a:r>
              <a:rPr lang="en" sz="1100" u="sng">
                <a:solidFill>
                  <a:srgbClr val="1155CC"/>
                </a:solidFill>
                <a:hlinkClick r:id="rId7">
                  <a:extLst>
                    <a:ext uri="{A12FA001-AC4F-418D-AE19-62706E023703}">
                      <ahyp:hlinkClr xmlns:ahyp="http://schemas.microsoft.com/office/drawing/2018/hyperlinkcolor" val="tx"/>
                    </a:ext>
                  </a:extLst>
                </a:hlinkClick>
              </a:rPr>
              <a:t>Monday CRM</a:t>
            </a:r>
            <a:endParaRPr sz="1100">
              <a:solidFill>
                <a:schemeClr val="dk1"/>
              </a:solidFill>
            </a:endParaRPr>
          </a:p>
          <a:p>
            <a:pPr marL="0" lvl="0" indent="0" algn="l" rtl="0">
              <a:lnSpc>
                <a:spcPct val="115000"/>
              </a:lnSpc>
              <a:spcBef>
                <a:spcPts val="0"/>
              </a:spcBef>
              <a:spcAft>
                <a:spcPts val="0"/>
              </a:spcAft>
              <a:buNone/>
            </a:pPr>
            <a:r>
              <a:rPr lang="en" sz="1100" u="sng">
                <a:solidFill>
                  <a:srgbClr val="1155CC"/>
                </a:solidFill>
                <a:hlinkClick r:id="rId8">
                  <a:extLst>
                    <a:ext uri="{A12FA001-AC4F-418D-AE19-62706E023703}">
                      <ahyp:hlinkClr xmlns:ahyp="http://schemas.microsoft.com/office/drawing/2018/hyperlinkcolor" val="tx"/>
                    </a:ext>
                  </a:extLst>
                </a:hlinkClick>
              </a:rPr>
              <a:t>Netevia HQ- POS Sales Support </a:t>
            </a:r>
            <a:endParaRPr sz="1100">
              <a:solidFill>
                <a:schemeClr val="dk1"/>
              </a:solidFill>
            </a:endParaRPr>
          </a:p>
          <a:p>
            <a:pPr marL="0" lvl="0" indent="0" algn="l" rtl="0">
              <a:lnSpc>
                <a:spcPct val="115000"/>
              </a:lnSpc>
              <a:spcBef>
                <a:spcPts val="0"/>
              </a:spcBef>
              <a:spcAft>
                <a:spcPts val="0"/>
              </a:spcAft>
              <a:buNone/>
            </a:pPr>
            <a:r>
              <a:rPr lang="en" sz="1100" u="sng">
                <a:solidFill>
                  <a:srgbClr val="1155CC"/>
                </a:solidFill>
                <a:hlinkClick r:id="rId9">
                  <a:extLst>
                    <a:ext uri="{A12FA001-AC4F-418D-AE19-62706E023703}">
                      <ahyp:hlinkClr xmlns:ahyp="http://schemas.microsoft.com/office/drawing/2018/hyperlinkcolor" val="tx"/>
                    </a:ext>
                  </a:extLst>
                </a:hlinkClick>
              </a:rPr>
              <a:t>Nextiva Phone system- POS Sales Support Group</a:t>
            </a:r>
            <a:endParaRPr sz="1100">
              <a:solidFill>
                <a:schemeClr val="dk1"/>
              </a:solidFill>
            </a:endParaRPr>
          </a:p>
          <a:p>
            <a:pPr marL="0" lvl="0" indent="0" algn="l" rtl="0">
              <a:lnSpc>
                <a:spcPct val="115000"/>
              </a:lnSpc>
              <a:spcBef>
                <a:spcPts val="0"/>
              </a:spcBef>
              <a:spcAft>
                <a:spcPts val="0"/>
              </a:spcAft>
              <a:buNone/>
            </a:pPr>
            <a:r>
              <a:rPr lang="en" sz="1100" u="sng">
                <a:solidFill>
                  <a:srgbClr val="1155CC"/>
                </a:solidFill>
                <a:hlinkClick r:id="rId10">
                  <a:extLst>
                    <a:ext uri="{A12FA001-AC4F-418D-AE19-62706E023703}">
                      <ahyp:hlinkClr xmlns:ahyp="http://schemas.microsoft.com/office/drawing/2018/hyperlinkcolor" val="tx"/>
                    </a:ext>
                  </a:extLst>
                </a:hlinkClick>
              </a:rPr>
              <a:t>GRETA Proposal Guide</a:t>
            </a:r>
            <a:r>
              <a:rPr lang="en" sz="1100">
                <a:solidFill>
                  <a:schemeClr val="dk1"/>
                </a:solidFill>
              </a:rPr>
              <a:t>- </a:t>
            </a:r>
            <a:endParaRPr sz="1100">
              <a:solidFill>
                <a:schemeClr val="dk1"/>
              </a:solidFill>
            </a:endParaRPr>
          </a:p>
          <a:p>
            <a:pPr marL="0" lvl="0" indent="0" algn="l" rtl="0">
              <a:lnSpc>
                <a:spcPct val="115000"/>
              </a:lnSpc>
              <a:spcBef>
                <a:spcPts val="0"/>
              </a:spcBef>
              <a:spcAft>
                <a:spcPts val="0"/>
              </a:spcAft>
              <a:buNone/>
            </a:pPr>
            <a:r>
              <a:rPr lang="en" sz="1100" u="sng">
                <a:solidFill>
                  <a:srgbClr val="1155CC"/>
                </a:solidFill>
                <a:hlinkClick r:id="rId11">
                  <a:extLst>
                    <a:ext uri="{A12FA001-AC4F-418D-AE19-62706E023703}">
                      <ahyp:hlinkClr xmlns:ahyp="http://schemas.microsoft.com/office/drawing/2018/hyperlinkcolor" val="tx"/>
                    </a:ext>
                  </a:extLst>
                </a:hlinkClick>
              </a:rPr>
              <a:t>GRETA Sales Cycle Email Templates</a:t>
            </a:r>
            <a:endParaRPr sz="1100">
              <a:solidFill>
                <a:schemeClr val="dk1"/>
              </a:solidFill>
            </a:endParaRPr>
          </a:p>
          <a:p>
            <a:pPr marL="0" lvl="0" indent="0" algn="l" rtl="0">
              <a:lnSpc>
                <a:spcPct val="115000"/>
              </a:lnSpc>
              <a:spcBef>
                <a:spcPts val="0"/>
              </a:spcBef>
              <a:spcAft>
                <a:spcPts val="0"/>
              </a:spcAft>
              <a:buNone/>
            </a:pPr>
            <a:r>
              <a:rPr lang="en" sz="1100" u="sng">
                <a:solidFill>
                  <a:srgbClr val="1155CC"/>
                </a:solidFill>
                <a:hlinkClick r:id="rId12">
                  <a:extLst>
                    <a:ext uri="{A12FA001-AC4F-418D-AE19-62706E023703}">
                      <ahyp:hlinkClr xmlns:ahyp="http://schemas.microsoft.com/office/drawing/2018/hyperlinkcolor" val="tx"/>
                    </a:ext>
                  </a:extLst>
                </a:hlinkClick>
              </a:rPr>
              <a:t>GRETA FAQs</a:t>
            </a:r>
            <a:endParaRPr sz="1100">
              <a:solidFill>
                <a:schemeClr val="dk1"/>
              </a:solidFill>
            </a:endParaRPr>
          </a:p>
          <a:p>
            <a:pPr marL="0" lvl="0" indent="0" algn="l" rtl="0">
              <a:lnSpc>
                <a:spcPct val="115000"/>
              </a:lnSpc>
              <a:spcBef>
                <a:spcPts val="0"/>
              </a:spcBef>
              <a:spcAft>
                <a:spcPts val="0"/>
              </a:spcAft>
              <a:buNone/>
            </a:pPr>
            <a:r>
              <a:rPr lang="en" sz="1100">
                <a:solidFill>
                  <a:schemeClr val="dk1"/>
                </a:solidFill>
              </a:rPr>
              <a:t>GRETA Demo Calendar</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u="sng">
                <a:solidFill>
                  <a:srgbClr val="1155CC"/>
                </a:solidFill>
                <a:hlinkClick r:id="rId13">
                  <a:extLst>
                    <a:ext uri="{A12FA001-AC4F-418D-AE19-62706E023703}">
                      <ahyp:hlinkClr xmlns:ahyp="http://schemas.microsoft.com/office/drawing/2018/hyperlinkcolor" val="tx"/>
                    </a:ext>
                  </a:extLst>
                </a:hlinkClick>
              </a:rPr>
              <a:t>English Primary</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u="sng">
                <a:solidFill>
                  <a:srgbClr val="1155CC"/>
                </a:solidFill>
                <a:hlinkClick r:id="rId14">
                  <a:extLst>
                    <a:ext uri="{A12FA001-AC4F-418D-AE19-62706E023703}">
                      <ahyp:hlinkClr xmlns:ahyp="http://schemas.microsoft.com/office/drawing/2018/hyperlinkcolor" val="tx"/>
                    </a:ext>
                  </a:extLst>
                </a:hlinkClick>
              </a:rPr>
              <a:t>English Backup</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u="sng">
                <a:solidFill>
                  <a:srgbClr val="1155CC"/>
                </a:solidFill>
                <a:hlinkClick r:id="rId15">
                  <a:extLst>
                    <a:ext uri="{A12FA001-AC4F-418D-AE19-62706E023703}">
                      <ahyp:hlinkClr xmlns:ahyp="http://schemas.microsoft.com/office/drawing/2018/hyperlinkcolor" val="tx"/>
                    </a:ext>
                  </a:extLst>
                </a:hlinkClick>
              </a:rPr>
              <a:t>Spanish </a:t>
            </a:r>
            <a:endParaRPr sz="1100">
              <a:solidFill>
                <a:schemeClr val="dk1"/>
              </a:solidFill>
            </a:endParaRPr>
          </a:p>
          <a:p>
            <a:pPr marL="0" lvl="0" indent="0" algn="l" rtl="0">
              <a:lnSpc>
                <a:spcPct val="115000"/>
              </a:lnSpc>
              <a:spcBef>
                <a:spcPts val="0"/>
              </a:spcBef>
              <a:spcAft>
                <a:spcPts val="0"/>
              </a:spcAft>
              <a:buNone/>
            </a:pPr>
            <a:r>
              <a:rPr lang="en" sz="1100" u="sng">
                <a:solidFill>
                  <a:srgbClr val="1155CC"/>
                </a:solidFill>
                <a:hlinkClick r:id="rId16">
                  <a:extLst>
                    <a:ext uri="{A12FA001-AC4F-418D-AE19-62706E023703}">
                      <ahyp:hlinkClr xmlns:ahyp="http://schemas.microsoft.com/office/drawing/2018/hyperlinkcolor" val="tx"/>
                    </a:ext>
                  </a:extLst>
                </a:hlinkClick>
              </a:rPr>
              <a:t>GRETA Salesforce</a:t>
            </a:r>
            <a:endParaRPr sz="1100">
              <a:solidFill>
                <a:schemeClr val="dk1"/>
              </a:solidFill>
            </a:endParaRPr>
          </a:p>
          <a:p>
            <a:pPr marL="0" lvl="0" indent="0" algn="l" rtl="0">
              <a:lnSpc>
                <a:spcPct val="115000"/>
              </a:lnSpc>
              <a:spcBef>
                <a:spcPts val="0"/>
              </a:spcBef>
              <a:spcAft>
                <a:spcPts val="0"/>
              </a:spcAft>
              <a:buNone/>
            </a:pPr>
            <a:r>
              <a:rPr lang="en" sz="1100" u="sng">
                <a:solidFill>
                  <a:srgbClr val="1155CC"/>
                </a:solidFill>
                <a:hlinkClick r:id="rId17">
                  <a:extLst>
                    <a:ext uri="{A12FA001-AC4F-418D-AE19-62706E023703}">
                      <ahyp:hlinkClr xmlns:ahyp="http://schemas.microsoft.com/office/drawing/2018/hyperlinkcolor" val="tx"/>
                    </a:ext>
                  </a:extLst>
                </a:hlinkClick>
              </a:rPr>
              <a:t>GRETA New Merchant Template Folder</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u="sng">
                <a:solidFill>
                  <a:srgbClr val="1155CC"/>
                </a:solidFill>
                <a:hlinkClick r:id="rId18">
                  <a:extLst>
                    <a:ext uri="{A12FA001-AC4F-418D-AE19-62706E023703}">
                      <ahyp:hlinkClr xmlns:ahyp="http://schemas.microsoft.com/office/drawing/2018/hyperlinkcolor" val="tx"/>
                    </a:ext>
                  </a:extLst>
                </a:hlinkClick>
              </a:rPr>
              <a:t>GRETA Proposal Tool</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u="sng">
                <a:solidFill>
                  <a:srgbClr val="1155CC"/>
                </a:solidFill>
                <a:hlinkClick r:id="rId19">
                  <a:extLst>
                    <a:ext uri="{A12FA001-AC4F-418D-AE19-62706E023703}">
                      <ahyp:hlinkClr xmlns:ahyp="http://schemas.microsoft.com/office/drawing/2018/hyperlinkcolor" val="tx"/>
                    </a:ext>
                  </a:extLst>
                </a:hlinkClick>
              </a:rPr>
              <a:t>GRETA Database Onboarding Hub</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u="sng">
                <a:solidFill>
                  <a:srgbClr val="1155CC"/>
                </a:solidFill>
                <a:hlinkClick r:id="rId20">
                  <a:extLst>
                    <a:ext uri="{A12FA001-AC4F-418D-AE19-62706E023703}">
                      <ahyp:hlinkClr xmlns:ahyp="http://schemas.microsoft.com/office/drawing/2018/hyperlinkcolor" val="tx"/>
                    </a:ext>
                  </a:extLst>
                </a:hlinkClick>
              </a:rPr>
              <a:t>GRETA Pre-Install Checklist</a:t>
            </a:r>
            <a:endParaRPr sz="1100">
              <a:solidFill>
                <a:schemeClr val="dk1"/>
              </a:solidFill>
            </a:endParaRPr>
          </a:p>
          <a:p>
            <a:pPr marL="0" lvl="0" indent="0" algn="l" rtl="0">
              <a:lnSpc>
                <a:spcPct val="115000"/>
              </a:lnSpc>
              <a:spcBef>
                <a:spcPts val="0"/>
              </a:spcBef>
              <a:spcAft>
                <a:spcPts val="0"/>
              </a:spcAft>
              <a:buNone/>
            </a:pPr>
            <a:r>
              <a:rPr lang="en" sz="1100" u="sng">
                <a:solidFill>
                  <a:srgbClr val="1155CC"/>
                </a:solidFill>
                <a:hlinkClick r:id="rId21">
                  <a:extLst>
                    <a:ext uri="{A12FA001-AC4F-418D-AE19-62706E023703}">
                      <ahyp:hlinkClr xmlns:ahyp="http://schemas.microsoft.com/office/drawing/2018/hyperlinkcolor" val="tx"/>
                    </a:ext>
                  </a:extLst>
                </a:hlinkClick>
              </a:rPr>
              <a:t>GRETA Welcome Call Calendar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31d5729da6f_0_81"/>
          <p:cNvSpPr/>
          <p:nvPr/>
        </p:nvSpPr>
        <p:spPr>
          <a:xfrm>
            <a:off x="-159598" y="178755"/>
            <a:ext cx="436200" cy="205800"/>
          </a:xfrm>
          <a:prstGeom prst="roundRect">
            <a:avLst>
              <a:gd name="adj" fmla="val 50000"/>
            </a:avLst>
          </a:prstGeom>
          <a:gradFill>
            <a:gsLst>
              <a:gs pos="0">
                <a:srgbClr val="FDD643"/>
              </a:gs>
              <a:gs pos="100000">
                <a:srgbClr val="E43327"/>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8" name="Google Shape;98;g31d5729da6f_0_81"/>
          <p:cNvSpPr txBox="1"/>
          <p:nvPr/>
        </p:nvSpPr>
        <p:spPr>
          <a:xfrm>
            <a:off x="371695" y="62355"/>
            <a:ext cx="84006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400">
                <a:solidFill>
                  <a:srgbClr val="E43327"/>
                </a:solidFill>
              </a:rPr>
              <a:t>GRETA ISO Resources</a:t>
            </a:r>
            <a:endParaRPr sz="2400" b="0" i="0" u="none" strike="noStrike" cap="none">
              <a:solidFill>
                <a:srgbClr val="E43327"/>
              </a:solidFill>
              <a:latin typeface="Arial"/>
              <a:ea typeface="Arial"/>
              <a:cs typeface="Arial"/>
              <a:sym typeface="Arial"/>
            </a:endParaRPr>
          </a:p>
        </p:txBody>
      </p:sp>
      <p:sp>
        <p:nvSpPr>
          <p:cNvPr id="99" name="Google Shape;99;g31d5729da6f_0_81"/>
          <p:cNvSpPr txBox="1"/>
          <p:nvPr/>
        </p:nvSpPr>
        <p:spPr>
          <a:xfrm>
            <a:off x="206925" y="965350"/>
            <a:ext cx="6135000" cy="3080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u="sng">
                <a:solidFill>
                  <a:srgbClr val="1155CC"/>
                </a:solidFill>
                <a:hlinkClick r:id="rId3">
                  <a:extLst>
                    <a:ext uri="{A12FA001-AC4F-418D-AE19-62706E023703}">
                      <ahyp:hlinkClr xmlns:ahyp="http://schemas.microsoft.com/office/drawing/2018/hyperlinkcolor" val="tx"/>
                    </a:ext>
                  </a:extLst>
                </a:hlinkClick>
              </a:rPr>
              <a:t>GRETA</a:t>
            </a:r>
            <a:r>
              <a:rPr lang="en" sz="1100" b="1" u="sng">
                <a:solidFill>
                  <a:srgbClr val="1155CC"/>
                </a:solidFill>
                <a:hlinkClick r:id="rId3">
                  <a:extLst>
                    <a:ext uri="{A12FA001-AC4F-418D-AE19-62706E023703}">
                      <ahyp:hlinkClr xmlns:ahyp="http://schemas.microsoft.com/office/drawing/2018/hyperlinkcolor" val="tx"/>
                    </a:ext>
                  </a:extLst>
                </a:hlinkClick>
              </a:rPr>
              <a:t> </a:t>
            </a:r>
            <a:r>
              <a:rPr lang="en" sz="1100" u="sng">
                <a:solidFill>
                  <a:srgbClr val="1155CC"/>
                </a:solidFill>
                <a:hlinkClick r:id="rId3">
                  <a:extLst>
                    <a:ext uri="{A12FA001-AC4F-418D-AE19-62706E023703}">
                      <ahyp:hlinkClr xmlns:ahyp="http://schemas.microsoft.com/office/drawing/2018/hyperlinkcolor" val="tx"/>
                    </a:ext>
                  </a:extLst>
                </a:hlinkClick>
              </a:rPr>
              <a:t>Specialty Food Store Training</a:t>
            </a:r>
            <a:endParaRPr sz="1100">
              <a:solidFill>
                <a:schemeClr val="dk1"/>
              </a:solidFill>
            </a:endParaRPr>
          </a:p>
          <a:p>
            <a:pPr marL="0" lvl="0" indent="0" algn="l" rtl="0">
              <a:lnSpc>
                <a:spcPct val="115000"/>
              </a:lnSpc>
              <a:spcBef>
                <a:spcPts val="0"/>
              </a:spcBef>
              <a:spcAft>
                <a:spcPts val="0"/>
              </a:spcAft>
              <a:buNone/>
            </a:pPr>
            <a:r>
              <a:rPr lang="en" sz="1100" u="sng">
                <a:solidFill>
                  <a:srgbClr val="1155CC"/>
                </a:solidFill>
                <a:hlinkClick r:id="rId3">
                  <a:extLst>
                    <a:ext uri="{A12FA001-AC4F-418D-AE19-62706E023703}">
                      <ahyp:hlinkClr xmlns:ahyp="http://schemas.microsoft.com/office/drawing/2018/hyperlinkcolor" val="tx"/>
                    </a:ext>
                  </a:extLst>
                </a:hlinkClick>
              </a:rPr>
              <a:t>GRETA Slaughterhouse &amp; Retail Butcher Shop Training</a:t>
            </a:r>
            <a:endParaRPr sz="1100">
              <a:solidFill>
                <a:schemeClr val="dk1"/>
              </a:solidFill>
            </a:endParaRPr>
          </a:p>
          <a:p>
            <a:pPr marL="0" lvl="0" indent="0" algn="l" rtl="0">
              <a:lnSpc>
                <a:spcPct val="115000"/>
              </a:lnSpc>
              <a:spcBef>
                <a:spcPts val="0"/>
              </a:spcBef>
              <a:spcAft>
                <a:spcPts val="0"/>
              </a:spcAft>
              <a:buNone/>
            </a:pPr>
            <a:r>
              <a:rPr lang="en" sz="1100" u="sng">
                <a:solidFill>
                  <a:srgbClr val="1155CC"/>
                </a:solidFill>
                <a:hlinkClick r:id="rId4">
                  <a:extLst>
                    <a:ext uri="{A12FA001-AC4F-418D-AE19-62706E023703}">
                      <ahyp:hlinkClr xmlns:ahyp="http://schemas.microsoft.com/office/drawing/2018/hyperlinkcolor" val="tx"/>
                    </a:ext>
                  </a:extLst>
                </a:hlinkClick>
              </a:rPr>
              <a:t>GRETA Competitive Matrix</a:t>
            </a:r>
            <a:r>
              <a:rPr lang="en" sz="1100">
                <a:solidFill>
                  <a:schemeClr val="dk1"/>
                </a:solidFill>
              </a:rPr>
              <a:t> </a:t>
            </a:r>
            <a:endParaRPr sz="1100">
              <a:solidFill>
                <a:schemeClr val="dk1"/>
              </a:solidFill>
            </a:endParaRPr>
          </a:p>
          <a:p>
            <a:pPr marL="0" lvl="0" indent="0" algn="l" rtl="0">
              <a:lnSpc>
                <a:spcPct val="115000"/>
              </a:lnSpc>
              <a:spcBef>
                <a:spcPts val="0"/>
              </a:spcBef>
              <a:spcAft>
                <a:spcPts val="0"/>
              </a:spcAft>
              <a:buNone/>
            </a:pPr>
            <a:r>
              <a:rPr lang="en" sz="1100" u="sng">
                <a:solidFill>
                  <a:srgbClr val="1155CC"/>
                </a:solidFill>
                <a:hlinkClick r:id="rId5">
                  <a:extLst>
                    <a:ext uri="{A12FA001-AC4F-418D-AE19-62706E023703}">
                      <ahyp:hlinkClr xmlns:ahyp="http://schemas.microsoft.com/office/drawing/2018/hyperlinkcolor" val="tx"/>
                    </a:ext>
                  </a:extLst>
                </a:hlinkClick>
              </a:rPr>
              <a:t>GRETA Pre-Recorded Demo</a:t>
            </a:r>
            <a:endParaRPr sz="1100">
              <a:solidFill>
                <a:schemeClr val="dk1"/>
              </a:solidFill>
            </a:endParaRPr>
          </a:p>
          <a:p>
            <a:pPr marL="0" lvl="0" indent="0" algn="l" rtl="0">
              <a:lnSpc>
                <a:spcPct val="115000"/>
              </a:lnSpc>
              <a:spcBef>
                <a:spcPts val="0"/>
              </a:spcBef>
              <a:spcAft>
                <a:spcPts val="0"/>
              </a:spcAft>
              <a:buNone/>
            </a:pPr>
            <a:r>
              <a:rPr lang="en" sz="1100">
                <a:solidFill>
                  <a:schemeClr val="dk1"/>
                </a:solidFill>
              </a:rPr>
              <a:t>GRETA Industry Battle Cards (Working with GRETA)</a:t>
            </a:r>
            <a:endParaRPr sz="1100">
              <a:solidFill>
                <a:schemeClr val="dk1"/>
              </a:solidFill>
            </a:endParaRPr>
          </a:p>
          <a:p>
            <a:pPr marL="0" lvl="0" indent="0" algn="l" rtl="0">
              <a:lnSpc>
                <a:spcPct val="115000"/>
              </a:lnSpc>
              <a:spcBef>
                <a:spcPts val="0"/>
              </a:spcBef>
              <a:spcAft>
                <a:spcPts val="0"/>
              </a:spcAft>
              <a:buNone/>
            </a:pPr>
            <a:r>
              <a:rPr lang="en" sz="1100">
                <a:solidFill>
                  <a:schemeClr val="dk1"/>
                </a:solidFill>
              </a:rPr>
              <a:t>GRETA Competitor Battle Cards (Working with GRETA)</a:t>
            </a:r>
            <a:endParaRPr sz="1100">
              <a:solidFill>
                <a:schemeClr val="dk1"/>
              </a:solidFill>
            </a:endParaRPr>
          </a:p>
          <a:p>
            <a:pPr marL="0" lvl="0" indent="0" algn="l" rtl="0">
              <a:lnSpc>
                <a:spcPct val="115000"/>
              </a:lnSpc>
              <a:spcBef>
                <a:spcPts val="0"/>
              </a:spcBef>
              <a:spcAft>
                <a:spcPts val="0"/>
              </a:spcAft>
              <a:buNone/>
            </a:pPr>
            <a:r>
              <a:rPr lang="en" sz="1100">
                <a:solidFill>
                  <a:schemeClr val="dk1"/>
                </a:solidFill>
              </a:rPr>
              <a:t>GRETA Pricing Battle Cards (Working with GRETA)</a:t>
            </a:r>
            <a:endParaRPr sz="1100">
              <a:solidFill>
                <a:schemeClr val="dk1"/>
              </a:solidFill>
            </a:endParaRPr>
          </a:p>
          <a:p>
            <a:pPr marL="0" lvl="0" indent="0" algn="l" rtl="0">
              <a:lnSpc>
                <a:spcPct val="115000"/>
              </a:lnSpc>
              <a:spcBef>
                <a:spcPts val="0"/>
              </a:spcBef>
              <a:spcAft>
                <a:spcPts val="0"/>
              </a:spcAft>
              <a:buNone/>
            </a:pPr>
            <a:r>
              <a:rPr lang="en" sz="1100" u="sng">
                <a:solidFill>
                  <a:srgbClr val="1155CC"/>
                </a:solidFill>
                <a:hlinkClick r:id="rId6">
                  <a:extLst>
                    <a:ext uri="{A12FA001-AC4F-418D-AE19-62706E023703}">
                      <ahyp:hlinkClr xmlns:ahyp="http://schemas.microsoft.com/office/drawing/2018/hyperlinkcolor" val="tx"/>
                    </a:ext>
                  </a:extLst>
                </a:hlinkClick>
              </a:rPr>
              <a:t>GRETA ISO Leadership Training</a:t>
            </a:r>
            <a:r>
              <a:rPr lang="en" sz="1100">
                <a:solidFill>
                  <a:schemeClr val="dk1"/>
                </a:solidFill>
              </a:rPr>
              <a:t>  </a:t>
            </a:r>
            <a:endParaRPr sz="1100">
              <a:solidFill>
                <a:schemeClr val="dk1"/>
              </a:solidFill>
            </a:endParaRPr>
          </a:p>
          <a:p>
            <a:pPr marL="0" lvl="0" indent="0" algn="l" rtl="0">
              <a:lnSpc>
                <a:spcPct val="115000"/>
              </a:lnSpc>
              <a:spcBef>
                <a:spcPts val="0"/>
              </a:spcBef>
              <a:spcAft>
                <a:spcPts val="0"/>
              </a:spcAft>
              <a:buNone/>
            </a:pPr>
            <a:r>
              <a:rPr lang="en" sz="1100" u="sng">
                <a:solidFill>
                  <a:schemeClr val="hlink"/>
                </a:solidFill>
                <a:hlinkClick r:id="rId7"/>
              </a:rPr>
              <a:t>GRETA ISO Agent Training Series</a:t>
            </a:r>
            <a:endParaRPr sz="1100">
              <a:solidFill>
                <a:schemeClr val="dk1"/>
              </a:solidFill>
            </a:endParaRPr>
          </a:p>
          <a:p>
            <a:pPr marL="0" lvl="0" indent="0" algn="l" rtl="0">
              <a:lnSpc>
                <a:spcPct val="115000"/>
              </a:lnSpc>
              <a:spcBef>
                <a:spcPts val="0"/>
              </a:spcBef>
              <a:spcAft>
                <a:spcPts val="0"/>
              </a:spcAft>
              <a:buNone/>
            </a:pPr>
            <a:r>
              <a:rPr lang="en" sz="1100" u="sng">
                <a:solidFill>
                  <a:schemeClr val="hlink"/>
                </a:solidFill>
                <a:hlinkClick r:id="rId8"/>
              </a:rPr>
              <a:t>GRETA Flyers</a:t>
            </a:r>
            <a:endParaRPr sz="1100">
              <a:solidFill>
                <a:schemeClr val="dk1"/>
              </a:solidFill>
            </a:endParaRPr>
          </a:p>
          <a:p>
            <a:pPr marL="0" lvl="0" indent="0" algn="l" rtl="0">
              <a:lnSpc>
                <a:spcPct val="115000"/>
              </a:lnSpc>
              <a:spcBef>
                <a:spcPts val="0"/>
              </a:spcBef>
              <a:spcAft>
                <a:spcPts val="0"/>
              </a:spcAft>
              <a:buNone/>
            </a:pPr>
            <a:r>
              <a:rPr lang="en" sz="1100" u="sng">
                <a:solidFill>
                  <a:srgbClr val="1155CC"/>
                </a:solidFill>
                <a:hlinkClick r:id="rId9">
                  <a:extLst>
                    <a:ext uri="{A12FA001-AC4F-418D-AE19-62706E023703}">
                      <ahyp:hlinkClr xmlns:ahyp="http://schemas.microsoft.com/office/drawing/2018/hyperlinkcolor" val="tx"/>
                    </a:ext>
                  </a:extLst>
                </a:hlinkClick>
              </a:rPr>
              <a:t>Netevia POS Sales Cycle Training</a:t>
            </a:r>
            <a:endParaRPr sz="1100">
              <a:solidFill>
                <a:schemeClr val="dk1"/>
              </a:solidFill>
            </a:endParaRPr>
          </a:p>
          <a:p>
            <a:pPr marL="0" lvl="0" indent="0" algn="l" rtl="0">
              <a:lnSpc>
                <a:spcPct val="115000"/>
              </a:lnSpc>
              <a:spcBef>
                <a:spcPts val="0"/>
              </a:spcBef>
              <a:spcAft>
                <a:spcPts val="0"/>
              </a:spcAft>
              <a:buNone/>
            </a:pPr>
            <a:r>
              <a:rPr lang="en" sz="1100" u="sng">
                <a:solidFill>
                  <a:srgbClr val="1155CC"/>
                </a:solidFill>
                <a:hlinkClick r:id="rId10">
                  <a:extLst>
                    <a:ext uri="{A12FA001-AC4F-418D-AE19-62706E023703}">
                      <ahyp:hlinkClr xmlns:ahyp="http://schemas.microsoft.com/office/drawing/2018/hyperlinkcolor" val="tx"/>
                    </a:ext>
                  </a:extLst>
                </a:hlinkClick>
              </a:rPr>
              <a:t>Netevia POS Lead Form</a:t>
            </a:r>
            <a:endParaRPr sz="1100">
              <a:solidFill>
                <a:schemeClr val="dk1"/>
              </a:solidFill>
            </a:endParaRPr>
          </a:p>
          <a:p>
            <a:pPr marL="0" lvl="0" indent="0" algn="l" rtl="0">
              <a:lnSpc>
                <a:spcPct val="115000"/>
              </a:lnSpc>
              <a:spcBef>
                <a:spcPts val="0"/>
              </a:spcBef>
              <a:spcAft>
                <a:spcPts val="0"/>
              </a:spcAft>
              <a:buNone/>
            </a:pPr>
            <a:r>
              <a:rPr lang="en" sz="1100" u="sng">
                <a:solidFill>
                  <a:srgbClr val="1155CC"/>
                </a:solidFill>
                <a:hlinkClick r:id="rId11">
                  <a:extLst>
                    <a:ext uri="{A12FA001-AC4F-418D-AE19-62706E023703}">
                      <ahyp:hlinkClr xmlns:ahyp="http://schemas.microsoft.com/office/drawing/2018/hyperlinkcolor" val="tx"/>
                    </a:ext>
                  </a:extLst>
                </a:hlinkClick>
              </a:rPr>
              <a:t>Netevia POS System Recommendation Form</a:t>
            </a:r>
            <a:endParaRPr sz="1100">
              <a:solidFill>
                <a:schemeClr val="dk1"/>
              </a:solidFill>
            </a:endParaRPr>
          </a:p>
          <a:p>
            <a:pPr marL="0" lvl="0" indent="0" algn="l" rtl="0">
              <a:lnSpc>
                <a:spcPct val="115000"/>
              </a:lnSpc>
              <a:spcBef>
                <a:spcPts val="0"/>
              </a:spcBef>
              <a:spcAft>
                <a:spcPts val="0"/>
              </a:spcAft>
              <a:buNone/>
            </a:pPr>
            <a:r>
              <a:rPr lang="en" sz="1100" u="sng">
                <a:solidFill>
                  <a:srgbClr val="1155CC"/>
                </a:solidFill>
                <a:hlinkClick r:id="rId12">
                  <a:extLst>
                    <a:ext uri="{A12FA001-AC4F-418D-AE19-62706E023703}">
                      <ahyp:hlinkClr xmlns:ahyp="http://schemas.microsoft.com/office/drawing/2018/hyperlinkcolor" val="tx"/>
                    </a:ext>
                  </a:extLst>
                </a:hlinkClick>
              </a:rPr>
              <a:t>Netevia POS Proposal Request Form</a:t>
            </a:r>
            <a:br>
              <a:rPr lang="en" sz="1100">
                <a:solidFill>
                  <a:schemeClr val="dk1"/>
                </a:solidFill>
              </a:rPr>
            </a:br>
            <a:r>
              <a:rPr lang="en" sz="1100" u="sng">
                <a:solidFill>
                  <a:srgbClr val="1155CC"/>
                </a:solidFill>
                <a:hlinkClick r:id="rId13">
                  <a:extLst>
                    <a:ext uri="{A12FA001-AC4F-418D-AE19-62706E023703}">
                      <ahyp:hlinkClr xmlns:ahyp="http://schemas.microsoft.com/office/drawing/2018/hyperlinkcolor" val="tx"/>
                    </a:ext>
                  </a:extLst>
                </a:hlinkClick>
              </a:rPr>
              <a:t>Netevia POS Overview</a:t>
            </a:r>
            <a:endParaRPr sz="1100" b="1">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4" name="Google Shape;104;g31f391a1a22_0_0"/>
          <p:cNvGrpSpPr/>
          <p:nvPr/>
        </p:nvGrpSpPr>
        <p:grpSpPr>
          <a:xfrm>
            <a:off x="-180023" y="171355"/>
            <a:ext cx="8985168" cy="438525"/>
            <a:chOff x="-163830" y="972780"/>
            <a:chExt cx="11980224" cy="584700"/>
          </a:xfrm>
        </p:grpSpPr>
        <p:sp>
          <p:nvSpPr>
            <p:cNvPr id="105" name="Google Shape;105;g31f391a1a22_0_0"/>
            <p:cNvSpPr txBox="1"/>
            <p:nvPr/>
          </p:nvSpPr>
          <p:spPr>
            <a:xfrm>
              <a:off x="615594" y="972780"/>
              <a:ext cx="11200800" cy="5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400">
                  <a:solidFill>
                    <a:srgbClr val="E43327"/>
                  </a:solidFill>
                </a:rPr>
                <a:t>GRETA Sales Cycle</a:t>
              </a:r>
              <a:endParaRPr sz="2400" b="0" i="0" u="none" strike="noStrike" cap="none">
                <a:solidFill>
                  <a:srgbClr val="E43327"/>
                </a:solidFill>
                <a:latin typeface="Arial"/>
                <a:ea typeface="Arial"/>
                <a:cs typeface="Arial"/>
                <a:sym typeface="Arial"/>
              </a:endParaRPr>
            </a:p>
          </p:txBody>
        </p:sp>
        <p:sp>
          <p:nvSpPr>
            <p:cNvPr id="106" name="Google Shape;106;g31f391a1a22_0_0"/>
            <p:cNvSpPr/>
            <p:nvPr/>
          </p:nvSpPr>
          <p:spPr>
            <a:xfrm>
              <a:off x="-163830" y="1097280"/>
              <a:ext cx="581700" cy="274200"/>
            </a:xfrm>
            <a:prstGeom prst="roundRect">
              <a:avLst>
                <a:gd name="adj" fmla="val 50000"/>
              </a:avLst>
            </a:prstGeom>
            <a:gradFill>
              <a:gsLst>
                <a:gs pos="0">
                  <a:srgbClr val="FDD643"/>
                </a:gs>
                <a:gs pos="100000">
                  <a:srgbClr val="E43327"/>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107" name="Google Shape;107;g31f391a1a22_0_0"/>
          <p:cNvGrpSpPr/>
          <p:nvPr/>
        </p:nvGrpSpPr>
        <p:grpSpPr>
          <a:xfrm>
            <a:off x="660076" y="902175"/>
            <a:ext cx="7950443" cy="716175"/>
            <a:chOff x="5134" y="1698153"/>
            <a:chExt cx="10600591" cy="954900"/>
          </a:xfrm>
        </p:grpSpPr>
        <p:sp>
          <p:nvSpPr>
            <p:cNvPr id="108" name="Google Shape;108;g31f391a1a22_0_0"/>
            <p:cNvSpPr/>
            <p:nvPr/>
          </p:nvSpPr>
          <p:spPr>
            <a:xfrm>
              <a:off x="5134" y="1698153"/>
              <a:ext cx="1591800" cy="954900"/>
            </a:xfrm>
            <a:prstGeom prst="roundRect">
              <a:avLst>
                <a:gd name="adj" fmla="val 10000"/>
              </a:avLst>
            </a:prstGeom>
            <a:solidFill>
              <a:srgbClr val="E97131"/>
            </a:solidFill>
            <a:ln w="19050" cap="flat" cmpd="sng">
              <a:solidFill>
                <a:srgbClr val="FFFFF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9" name="Google Shape;109;g31f391a1a22_0_0"/>
            <p:cNvSpPr txBox="1"/>
            <p:nvPr/>
          </p:nvSpPr>
          <p:spPr>
            <a:xfrm>
              <a:off x="33106" y="1726125"/>
              <a:ext cx="1535700" cy="899100"/>
            </a:xfrm>
            <a:prstGeom prst="rect">
              <a:avLst/>
            </a:prstGeom>
            <a:noFill/>
            <a:ln>
              <a:noFill/>
            </a:ln>
          </p:spPr>
          <p:txBody>
            <a:bodyPr spcFirstLastPara="1" wrap="square" lIns="60000" tIns="60000" rIns="60000" bIns="60000" anchor="ctr" anchorCtr="0">
              <a:noAutofit/>
            </a:bodyPr>
            <a:lstStyle/>
            <a:p>
              <a:pPr marL="0" marR="0" lvl="0" indent="0" algn="ctr" rtl="0">
                <a:lnSpc>
                  <a:spcPct val="90000"/>
                </a:lnSpc>
                <a:spcBef>
                  <a:spcPts val="0"/>
                </a:spcBef>
                <a:spcAft>
                  <a:spcPts val="0"/>
                </a:spcAft>
                <a:buClr>
                  <a:srgbClr val="FFFFFF"/>
                </a:buClr>
                <a:buSzPts val="1600"/>
                <a:buFont typeface="Arial"/>
                <a:buNone/>
              </a:pPr>
              <a:r>
                <a:rPr lang="en" sz="1600" b="0" i="0" u="none" strike="noStrike" cap="none">
                  <a:solidFill>
                    <a:srgbClr val="FFFFFF"/>
                  </a:solidFill>
                  <a:latin typeface="Arial"/>
                  <a:ea typeface="Arial"/>
                  <a:cs typeface="Arial"/>
                  <a:sym typeface="Arial"/>
                </a:rPr>
                <a:t>Lead</a:t>
              </a:r>
              <a:endParaRPr sz="1100" b="0" i="0" u="none" strike="noStrike" cap="none">
                <a:solidFill>
                  <a:srgbClr val="000000"/>
                </a:solidFill>
                <a:latin typeface="Arial"/>
                <a:ea typeface="Arial"/>
                <a:cs typeface="Arial"/>
                <a:sym typeface="Arial"/>
              </a:endParaRPr>
            </a:p>
          </p:txBody>
        </p:sp>
        <p:sp>
          <p:nvSpPr>
            <p:cNvPr id="110" name="Google Shape;110;g31f391a1a22_0_0"/>
            <p:cNvSpPr/>
            <p:nvPr/>
          </p:nvSpPr>
          <p:spPr>
            <a:xfrm>
              <a:off x="1756023" y="1978296"/>
              <a:ext cx="337500" cy="394800"/>
            </a:xfrm>
            <a:prstGeom prst="rightArrow">
              <a:avLst>
                <a:gd name="adj1" fmla="val 60000"/>
                <a:gd name="adj2" fmla="val 50000"/>
              </a:avLst>
            </a:prstGeom>
            <a:solidFill>
              <a:srgbClr val="E9713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1" name="Google Shape;111;g31f391a1a22_0_0"/>
            <p:cNvSpPr txBox="1"/>
            <p:nvPr/>
          </p:nvSpPr>
          <p:spPr>
            <a:xfrm>
              <a:off x="1756023" y="2057245"/>
              <a:ext cx="236100" cy="236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p:txBody>
        </p:sp>
        <p:sp>
          <p:nvSpPr>
            <p:cNvPr id="112" name="Google Shape;112;g31f391a1a22_0_0"/>
            <p:cNvSpPr/>
            <p:nvPr/>
          </p:nvSpPr>
          <p:spPr>
            <a:xfrm>
              <a:off x="2233538" y="1698153"/>
              <a:ext cx="1591800" cy="954900"/>
            </a:xfrm>
            <a:prstGeom prst="roundRect">
              <a:avLst>
                <a:gd name="adj" fmla="val 10000"/>
              </a:avLst>
            </a:prstGeom>
            <a:solidFill>
              <a:srgbClr val="176B22"/>
            </a:solidFill>
            <a:ln w="19050" cap="flat" cmpd="sng">
              <a:solidFill>
                <a:srgbClr val="FFFFF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3" name="Google Shape;113;g31f391a1a22_0_0"/>
            <p:cNvSpPr txBox="1"/>
            <p:nvPr/>
          </p:nvSpPr>
          <p:spPr>
            <a:xfrm>
              <a:off x="2261510" y="1726125"/>
              <a:ext cx="1535700" cy="899100"/>
            </a:xfrm>
            <a:prstGeom prst="rect">
              <a:avLst/>
            </a:prstGeom>
            <a:noFill/>
            <a:ln>
              <a:noFill/>
            </a:ln>
          </p:spPr>
          <p:txBody>
            <a:bodyPr spcFirstLastPara="1" wrap="square" lIns="60000" tIns="60000" rIns="60000" bIns="60000" anchor="ctr" anchorCtr="0">
              <a:noAutofit/>
            </a:bodyPr>
            <a:lstStyle/>
            <a:p>
              <a:pPr marL="0" marR="0" lvl="0" indent="0" algn="ctr" rtl="0">
                <a:lnSpc>
                  <a:spcPct val="90000"/>
                </a:lnSpc>
                <a:spcBef>
                  <a:spcPts val="0"/>
                </a:spcBef>
                <a:spcAft>
                  <a:spcPts val="0"/>
                </a:spcAft>
                <a:buClr>
                  <a:srgbClr val="FFFFFF"/>
                </a:buClr>
                <a:buSzPts val="1600"/>
                <a:buFont typeface="Arial"/>
                <a:buNone/>
              </a:pPr>
              <a:r>
                <a:rPr lang="en" sz="1600" b="0" i="0" u="none" strike="noStrike" cap="none">
                  <a:solidFill>
                    <a:srgbClr val="FFFFFF"/>
                  </a:solidFill>
                  <a:latin typeface="Arial"/>
                  <a:ea typeface="Arial"/>
                  <a:cs typeface="Arial"/>
                  <a:sym typeface="Arial"/>
                </a:rPr>
                <a:t>Discovery</a:t>
              </a:r>
              <a:endParaRPr sz="1100" b="0" i="0" u="none" strike="noStrike" cap="none">
                <a:solidFill>
                  <a:srgbClr val="000000"/>
                </a:solidFill>
                <a:latin typeface="Arial"/>
                <a:ea typeface="Arial"/>
                <a:cs typeface="Arial"/>
                <a:sym typeface="Arial"/>
              </a:endParaRPr>
            </a:p>
          </p:txBody>
        </p:sp>
        <p:sp>
          <p:nvSpPr>
            <p:cNvPr id="114" name="Google Shape;114;g31f391a1a22_0_0"/>
            <p:cNvSpPr/>
            <p:nvPr/>
          </p:nvSpPr>
          <p:spPr>
            <a:xfrm>
              <a:off x="3984426" y="1978296"/>
              <a:ext cx="337500" cy="394800"/>
            </a:xfrm>
            <a:prstGeom prst="rightArrow">
              <a:avLst>
                <a:gd name="adj1" fmla="val 60000"/>
                <a:gd name="adj2" fmla="val 50000"/>
              </a:avLst>
            </a:prstGeom>
            <a:solidFill>
              <a:srgbClr val="176B2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5" name="Google Shape;115;g31f391a1a22_0_0"/>
            <p:cNvSpPr txBox="1"/>
            <p:nvPr/>
          </p:nvSpPr>
          <p:spPr>
            <a:xfrm>
              <a:off x="3984426" y="2057245"/>
              <a:ext cx="236100" cy="236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p:txBody>
        </p:sp>
        <p:sp>
          <p:nvSpPr>
            <p:cNvPr id="116" name="Google Shape;116;g31f391a1a22_0_0"/>
            <p:cNvSpPr/>
            <p:nvPr/>
          </p:nvSpPr>
          <p:spPr>
            <a:xfrm>
              <a:off x="4461941" y="1698153"/>
              <a:ext cx="1591800" cy="954900"/>
            </a:xfrm>
            <a:prstGeom prst="roundRect">
              <a:avLst>
                <a:gd name="adj" fmla="val 10000"/>
              </a:avLst>
            </a:prstGeom>
            <a:solidFill>
              <a:srgbClr val="0C9ED5"/>
            </a:solidFill>
            <a:ln w="19050" cap="flat" cmpd="sng">
              <a:solidFill>
                <a:srgbClr val="FFFFF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7" name="Google Shape;117;g31f391a1a22_0_0"/>
            <p:cNvSpPr txBox="1"/>
            <p:nvPr/>
          </p:nvSpPr>
          <p:spPr>
            <a:xfrm>
              <a:off x="4489913" y="1726125"/>
              <a:ext cx="1535700" cy="899100"/>
            </a:xfrm>
            <a:prstGeom prst="rect">
              <a:avLst/>
            </a:prstGeom>
            <a:noFill/>
            <a:ln>
              <a:noFill/>
            </a:ln>
          </p:spPr>
          <p:txBody>
            <a:bodyPr spcFirstLastPara="1" wrap="square" lIns="60000" tIns="60000" rIns="60000" bIns="60000" anchor="ctr" anchorCtr="0">
              <a:noAutofit/>
            </a:bodyPr>
            <a:lstStyle/>
            <a:p>
              <a:pPr marL="0" marR="0" lvl="0" indent="0" algn="ctr" rtl="0">
                <a:lnSpc>
                  <a:spcPct val="90000"/>
                </a:lnSpc>
                <a:spcBef>
                  <a:spcPts val="0"/>
                </a:spcBef>
                <a:spcAft>
                  <a:spcPts val="0"/>
                </a:spcAft>
                <a:buClr>
                  <a:srgbClr val="FFFFFF"/>
                </a:buClr>
                <a:buSzPts val="1600"/>
                <a:buFont typeface="Arial"/>
                <a:buNone/>
              </a:pPr>
              <a:r>
                <a:rPr lang="en" sz="1600" b="0" i="0" u="none" strike="noStrike" cap="none">
                  <a:solidFill>
                    <a:srgbClr val="FFFFFF"/>
                  </a:solidFill>
                  <a:latin typeface="Arial"/>
                  <a:ea typeface="Arial"/>
                  <a:cs typeface="Arial"/>
                  <a:sym typeface="Arial"/>
                </a:rPr>
                <a:t>Proposal</a:t>
              </a:r>
              <a:endParaRPr sz="1100" b="0" i="0" u="none" strike="noStrike" cap="none">
                <a:solidFill>
                  <a:srgbClr val="000000"/>
                </a:solidFill>
                <a:latin typeface="Arial"/>
                <a:ea typeface="Arial"/>
                <a:cs typeface="Arial"/>
                <a:sym typeface="Arial"/>
              </a:endParaRPr>
            </a:p>
          </p:txBody>
        </p:sp>
        <p:sp>
          <p:nvSpPr>
            <p:cNvPr id="118" name="Google Shape;118;g31f391a1a22_0_0"/>
            <p:cNvSpPr/>
            <p:nvPr/>
          </p:nvSpPr>
          <p:spPr>
            <a:xfrm>
              <a:off x="6212830" y="1978296"/>
              <a:ext cx="337500" cy="394800"/>
            </a:xfrm>
            <a:prstGeom prst="rightArrow">
              <a:avLst>
                <a:gd name="adj1" fmla="val 60000"/>
                <a:gd name="adj2" fmla="val 50000"/>
              </a:avLst>
            </a:prstGeom>
            <a:solidFill>
              <a:srgbClr val="0C9ED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9" name="Google Shape;119;g31f391a1a22_0_0"/>
            <p:cNvSpPr txBox="1"/>
            <p:nvPr/>
          </p:nvSpPr>
          <p:spPr>
            <a:xfrm>
              <a:off x="6212830" y="2057245"/>
              <a:ext cx="236100" cy="236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p:txBody>
        </p:sp>
        <p:sp>
          <p:nvSpPr>
            <p:cNvPr id="120" name="Google Shape;120;g31f391a1a22_0_0"/>
            <p:cNvSpPr/>
            <p:nvPr/>
          </p:nvSpPr>
          <p:spPr>
            <a:xfrm>
              <a:off x="6690345" y="1698153"/>
              <a:ext cx="1591800" cy="954900"/>
            </a:xfrm>
            <a:prstGeom prst="roundRect">
              <a:avLst>
                <a:gd name="adj" fmla="val 10000"/>
              </a:avLst>
            </a:prstGeom>
            <a:solidFill>
              <a:srgbClr val="A02891"/>
            </a:solidFill>
            <a:ln w="19050" cap="flat" cmpd="sng">
              <a:solidFill>
                <a:srgbClr val="FFFFF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1" name="Google Shape;121;g31f391a1a22_0_0"/>
            <p:cNvSpPr txBox="1"/>
            <p:nvPr/>
          </p:nvSpPr>
          <p:spPr>
            <a:xfrm>
              <a:off x="6718317" y="1726125"/>
              <a:ext cx="1535700" cy="899100"/>
            </a:xfrm>
            <a:prstGeom prst="rect">
              <a:avLst/>
            </a:prstGeom>
            <a:noFill/>
            <a:ln>
              <a:noFill/>
            </a:ln>
          </p:spPr>
          <p:txBody>
            <a:bodyPr spcFirstLastPara="1" wrap="square" lIns="60000" tIns="60000" rIns="60000" bIns="60000" anchor="ctr" anchorCtr="0">
              <a:noAutofit/>
            </a:bodyPr>
            <a:lstStyle/>
            <a:p>
              <a:pPr marL="0" marR="0" lvl="0" indent="0" algn="ctr" rtl="0">
                <a:lnSpc>
                  <a:spcPct val="90000"/>
                </a:lnSpc>
                <a:spcBef>
                  <a:spcPts val="0"/>
                </a:spcBef>
                <a:spcAft>
                  <a:spcPts val="0"/>
                </a:spcAft>
                <a:buClr>
                  <a:srgbClr val="FFFFFF"/>
                </a:buClr>
                <a:buSzPts val="1600"/>
                <a:buFont typeface="Arial"/>
                <a:buNone/>
              </a:pPr>
              <a:r>
                <a:rPr lang="en" sz="1600" b="0" i="0" u="none" strike="noStrike" cap="none">
                  <a:solidFill>
                    <a:srgbClr val="FFFFFF"/>
                  </a:solidFill>
                  <a:latin typeface="Arial"/>
                  <a:ea typeface="Arial"/>
                  <a:cs typeface="Arial"/>
                  <a:sym typeface="Arial"/>
                </a:rPr>
                <a:t>Demo</a:t>
              </a:r>
              <a:endParaRPr sz="1100" b="0" i="0" u="none" strike="noStrike" cap="none">
                <a:solidFill>
                  <a:srgbClr val="000000"/>
                </a:solidFill>
                <a:latin typeface="Arial"/>
                <a:ea typeface="Arial"/>
                <a:cs typeface="Arial"/>
                <a:sym typeface="Arial"/>
              </a:endParaRPr>
            </a:p>
          </p:txBody>
        </p:sp>
        <p:sp>
          <p:nvSpPr>
            <p:cNvPr id="122" name="Google Shape;122;g31f391a1a22_0_0"/>
            <p:cNvSpPr/>
            <p:nvPr/>
          </p:nvSpPr>
          <p:spPr>
            <a:xfrm>
              <a:off x="8441233" y="1978296"/>
              <a:ext cx="337500" cy="394800"/>
            </a:xfrm>
            <a:prstGeom prst="rightArrow">
              <a:avLst>
                <a:gd name="adj1" fmla="val 60000"/>
                <a:gd name="adj2" fmla="val 50000"/>
              </a:avLst>
            </a:prstGeom>
            <a:solidFill>
              <a:srgbClr val="A0289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3" name="Google Shape;123;g31f391a1a22_0_0"/>
            <p:cNvSpPr txBox="1"/>
            <p:nvPr/>
          </p:nvSpPr>
          <p:spPr>
            <a:xfrm>
              <a:off x="8441233" y="2057245"/>
              <a:ext cx="236100" cy="236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p:txBody>
        </p:sp>
        <p:sp>
          <p:nvSpPr>
            <p:cNvPr id="124" name="Google Shape;124;g31f391a1a22_0_0"/>
            <p:cNvSpPr/>
            <p:nvPr/>
          </p:nvSpPr>
          <p:spPr>
            <a:xfrm>
              <a:off x="8918748" y="1698153"/>
              <a:ext cx="1591800" cy="954900"/>
            </a:xfrm>
            <a:prstGeom prst="roundRect">
              <a:avLst>
                <a:gd name="adj" fmla="val 10000"/>
              </a:avLst>
            </a:prstGeom>
            <a:solidFill>
              <a:srgbClr val="4EA62C"/>
            </a:solidFill>
            <a:ln w="19050" cap="flat" cmpd="sng">
              <a:solidFill>
                <a:srgbClr val="FFFFF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5" name="Google Shape;125;g31f391a1a22_0_0"/>
            <p:cNvSpPr txBox="1"/>
            <p:nvPr/>
          </p:nvSpPr>
          <p:spPr>
            <a:xfrm>
              <a:off x="8946725" y="1726119"/>
              <a:ext cx="1659000" cy="899100"/>
            </a:xfrm>
            <a:prstGeom prst="rect">
              <a:avLst/>
            </a:prstGeom>
            <a:noFill/>
            <a:ln>
              <a:noFill/>
            </a:ln>
          </p:spPr>
          <p:txBody>
            <a:bodyPr spcFirstLastPara="1" wrap="square" lIns="60000" tIns="60000" rIns="60000" bIns="60000" anchor="ctr" anchorCtr="0">
              <a:noAutofit/>
            </a:bodyPr>
            <a:lstStyle/>
            <a:p>
              <a:pPr marL="0" marR="0" lvl="0" indent="0" algn="ctr" rtl="0">
                <a:lnSpc>
                  <a:spcPct val="90000"/>
                </a:lnSpc>
                <a:spcBef>
                  <a:spcPts val="0"/>
                </a:spcBef>
                <a:spcAft>
                  <a:spcPts val="0"/>
                </a:spcAft>
                <a:buClr>
                  <a:srgbClr val="FFFFFF"/>
                </a:buClr>
                <a:buSzPts val="1600"/>
                <a:buFont typeface="Arial"/>
                <a:buNone/>
              </a:pPr>
              <a:r>
                <a:rPr lang="en" sz="1600" b="0" i="0" u="none" strike="noStrike" cap="none">
                  <a:solidFill>
                    <a:srgbClr val="FFFFFF"/>
                  </a:solidFill>
                  <a:latin typeface="Arial"/>
                  <a:ea typeface="Arial"/>
                  <a:cs typeface="Arial"/>
                  <a:sym typeface="Arial"/>
                </a:rPr>
                <a:t>Onboarding</a:t>
              </a:r>
              <a:endParaRPr sz="1100" b="0" i="0" u="none" strike="noStrike" cap="none">
                <a:solidFill>
                  <a:srgbClr val="000000"/>
                </a:solidFill>
                <a:latin typeface="Arial"/>
                <a:ea typeface="Arial"/>
                <a:cs typeface="Arial"/>
                <a:sym typeface="Arial"/>
              </a:endParaRPr>
            </a:p>
          </p:txBody>
        </p:sp>
      </p:grpSp>
      <p:sp>
        <p:nvSpPr>
          <p:cNvPr id="126" name="Google Shape;126;g31f391a1a22_0_0"/>
          <p:cNvSpPr txBox="1"/>
          <p:nvPr/>
        </p:nvSpPr>
        <p:spPr>
          <a:xfrm>
            <a:off x="660075" y="1910650"/>
            <a:ext cx="71493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Sales agents love to “show up and throw up” solution selling requires a shift in behavior to compel the merchant to take action. Instead, sales agents should: </a:t>
            </a:r>
            <a:endParaRPr>
              <a:solidFill>
                <a:schemeClr val="dk1"/>
              </a:solidFill>
            </a:endParaRPr>
          </a:p>
          <a:p>
            <a:pPr marL="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Teach for Differentiation</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Deliver Commercial Insight in a rational and emotionally compelling way</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Tailor for Resonance</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Customize the sales message to individual priorities and goals of the stakeholder group.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Take Control</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Guid the customer through the buying process and verify movement</a:t>
            </a:r>
            <a:endParaRPr>
              <a:solidFill>
                <a:schemeClr val="dk1"/>
              </a:solidFill>
            </a:endParaRPr>
          </a:p>
          <a:p>
            <a:pPr marL="0" lvl="0" indent="0" algn="l" rtl="0">
              <a:spcBef>
                <a:spcPts val="0"/>
              </a:spcBef>
              <a:spcAft>
                <a:spcPts val="0"/>
              </a:spcAft>
              <a:buNone/>
            </a:pPr>
            <a:r>
              <a:rPr lang="en">
                <a:solidFill>
                  <a:schemeClr val="dk1"/>
                </a:solidFill>
              </a:rPr>
              <a:t>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3079</Words>
  <Application>Microsoft Office PowerPoint</Application>
  <PresentationFormat>On-screen Show (16:9)</PresentationFormat>
  <Paragraphs>440</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DM Sans</vt:lpstr>
      <vt:lpstr>Noto Sans Symbols</vt:lpstr>
      <vt:lpstr>Raleway</vt:lpstr>
      <vt:lpstr>Arial</vt:lpstr>
      <vt:lpstr>Roboto Mono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Jacob Hollingsworth</dc:creator>
  <cp:lastModifiedBy>Jeff Engle</cp:lastModifiedBy>
  <cp:revision>1</cp:revision>
  <dcterms:modified xsi:type="dcterms:W3CDTF">2025-01-09T12:34:55Z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0x010100799AA4BF2CA22A4AB4EED215F20FA2C5</vt:lpwstr>
  </property>
  <property fmtid="{D5CDD505-2E9C-101B-9397-08002B2CF9AE}" pid="3" name="MediaServiceImageTags">
    <vt:lpwstr/>
  </property>
</Properties>
</file>